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47"/>
  </p:notesMasterIdLst>
  <p:handoutMasterIdLst>
    <p:handoutMasterId r:id="rId48"/>
  </p:handoutMasterIdLst>
  <p:sldIdLst>
    <p:sldId id="428" r:id="rId2"/>
    <p:sldId id="429" r:id="rId3"/>
    <p:sldId id="430" r:id="rId4"/>
    <p:sldId id="431" r:id="rId5"/>
    <p:sldId id="447" r:id="rId6"/>
    <p:sldId id="314" r:id="rId7"/>
    <p:sldId id="448" r:id="rId8"/>
    <p:sldId id="449" r:id="rId9"/>
    <p:sldId id="427" r:id="rId10"/>
    <p:sldId id="422" r:id="rId11"/>
    <p:sldId id="423" r:id="rId12"/>
    <p:sldId id="424" r:id="rId13"/>
    <p:sldId id="426" r:id="rId14"/>
    <p:sldId id="322" r:id="rId15"/>
    <p:sldId id="323" r:id="rId16"/>
    <p:sldId id="352" r:id="rId17"/>
    <p:sldId id="453" r:id="rId18"/>
    <p:sldId id="450" r:id="rId19"/>
    <p:sldId id="451" r:id="rId20"/>
    <p:sldId id="452" r:id="rId21"/>
    <p:sldId id="432" r:id="rId22"/>
    <p:sldId id="354" r:id="rId23"/>
    <p:sldId id="355" r:id="rId24"/>
    <p:sldId id="434" r:id="rId25"/>
    <p:sldId id="357" r:id="rId26"/>
    <p:sldId id="358" r:id="rId27"/>
    <p:sldId id="359" r:id="rId28"/>
    <p:sldId id="435" r:id="rId29"/>
    <p:sldId id="362" r:id="rId30"/>
    <p:sldId id="363" r:id="rId31"/>
    <p:sldId id="364" r:id="rId32"/>
    <p:sldId id="365" r:id="rId33"/>
    <p:sldId id="360" r:id="rId34"/>
    <p:sldId id="366" r:id="rId35"/>
    <p:sldId id="367" r:id="rId36"/>
    <p:sldId id="368" r:id="rId37"/>
    <p:sldId id="398" r:id="rId38"/>
    <p:sldId id="399" r:id="rId39"/>
    <p:sldId id="400" r:id="rId40"/>
    <p:sldId id="395" r:id="rId41"/>
    <p:sldId id="392" r:id="rId42"/>
    <p:sldId id="394" r:id="rId43"/>
    <p:sldId id="393" r:id="rId44"/>
    <p:sldId id="391" r:id="rId45"/>
    <p:sldId id="401" r:id="rId46"/>
  </p:sldIdLst>
  <p:sldSz cx="9144000" cy="6858000" type="screen4x3"/>
  <p:notesSz cx="6746875" cy="9913938"/>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2">
          <p15:clr>
            <a:srgbClr val="A4A3A4"/>
          </p15:clr>
        </p15:guide>
        <p15:guide id="2" pos="212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292929"/>
    <a:srgbClr val="F8F8F8"/>
    <a:srgbClr val="323232"/>
    <a:srgbClr val="CCECFF"/>
    <a:srgbClr val="CCFF99"/>
    <a:srgbClr val="DCD846"/>
    <a:srgbClr val="EBE9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92606" autoAdjust="0"/>
  </p:normalViewPr>
  <p:slideViewPr>
    <p:cSldViewPr>
      <p:cViewPr varScale="1">
        <p:scale>
          <a:sx n="65" d="100"/>
          <a:sy n="65" d="100"/>
        </p:scale>
        <p:origin x="1484" y="3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varScale="1">
      <p:scale>
        <a:sx n="1" d="1"/>
        <a:sy n="1" d="1"/>
      </p:scale>
      <p:origin x="0" y="-1324"/>
    </p:cViewPr>
  </p:sorterViewPr>
  <p:notesViewPr>
    <p:cSldViewPr>
      <p:cViewPr>
        <p:scale>
          <a:sx n="100" d="100"/>
          <a:sy n="100" d="100"/>
        </p:scale>
        <p:origin x="-1248" y="2148"/>
      </p:cViewPr>
      <p:guideLst>
        <p:guide orient="horz" pos="3122"/>
        <p:guide pos="212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8.xml"/><Relationship Id="rId3" Type="http://schemas.openxmlformats.org/officeDocument/2006/relationships/slide" Target="slides/slide7.xml"/><Relationship Id="rId7" Type="http://schemas.openxmlformats.org/officeDocument/2006/relationships/slide" Target="slides/slide17.xml"/><Relationship Id="rId2" Type="http://schemas.openxmlformats.org/officeDocument/2006/relationships/slide" Target="slides/slide6.xml"/><Relationship Id="rId1" Type="http://schemas.openxmlformats.org/officeDocument/2006/relationships/slide" Target="slides/slide5.xml"/><Relationship Id="rId6" Type="http://schemas.openxmlformats.org/officeDocument/2006/relationships/slide" Target="slides/slide16.xml"/><Relationship Id="rId5" Type="http://schemas.openxmlformats.org/officeDocument/2006/relationships/slide" Target="slides/slide12.xml"/><Relationship Id="rId10" Type="http://schemas.openxmlformats.org/officeDocument/2006/relationships/slide" Target="slides/slide20.xml"/><Relationship Id="rId4" Type="http://schemas.openxmlformats.org/officeDocument/2006/relationships/slide" Target="slides/slide8.xml"/><Relationship Id="rId9"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image" Target="../media/image4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71.wmf"/><Relationship Id="rId6" Type="http://schemas.openxmlformats.org/officeDocument/2006/relationships/image" Target="../media/image72.wmf"/><Relationship Id="rId5" Type="http://schemas.openxmlformats.org/officeDocument/2006/relationships/image" Target="../media/image63.wmf"/><Relationship Id="rId4"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6.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25.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C0911605-364C-41A7-BBA3-66A2B8506493}"/>
              </a:ext>
            </a:extLst>
          </p:cNvPr>
          <p:cNvSpPr>
            <a:spLocks noChangeArrowheads="1"/>
          </p:cNvSpPr>
          <p:nvPr/>
        </p:nvSpPr>
        <p:spPr bwMode="auto">
          <a:xfrm>
            <a:off x="1874838" y="385763"/>
            <a:ext cx="3171825" cy="338137"/>
          </a:xfrm>
          <a:prstGeom prst="rect">
            <a:avLst/>
          </a:prstGeom>
          <a:noFill/>
          <a:ln>
            <a:noFill/>
          </a:ln>
          <a:effec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GB" altLang="en-US" sz="1600"/>
              <a:t>Image Processing Lecture 1  page </a:t>
            </a:r>
            <a:fld id="{5C7A56CC-63D4-45F6-9A76-75659D516160}" type="slidenum">
              <a:rPr lang="en-GB" altLang="en-US" sz="1600" smtClean="0"/>
              <a:pPr>
                <a:defRPr/>
              </a:pPr>
              <a:t>‹#›</a:t>
            </a:fld>
            <a:endParaRPr lang="en-GB" altLang="en-US" sz="1600"/>
          </a:p>
        </p:txBody>
      </p:sp>
      <p:sp>
        <p:nvSpPr>
          <p:cNvPr id="4099" name="Rectangle 3">
            <a:extLst>
              <a:ext uri="{FF2B5EF4-FFF2-40B4-BE49-F238E27FC236}">
                <a16:creationId xmlns:a16="http://schemas.microsoft.com/office/drawing/2014/main" xmlns="" id="{37257627-0DE9-44EC-8D4B-65D7E31226E6}"/>
              </a:ext>
            </a:extLst>
          </p:cNvPr>
          <p:cNvSpPr>
            <a:spLocks noChangeArrowheads="1"/>
          </p:cNvSpPr>
          <p:nvPr/>
        </p:nvSpPr>
        <p:spPr bwMode="auto">
          <a:xfrm>
            <a:off x="169863" y="9609138"/>
            <a:ext cx="684212" cy="214312"/>
          </a:xfrm>
          <a:prstGeom prst="rect">
            <a:avLst/>
          </a:prstGeom>
          <a:noFill/>
          <a:ln>
            <a:noFill/>
          </a:ln>
          <a:effec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sz="800"/>
              <a:t>Lecture1.ppt</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xmlns="" id="{41A89DE3-6E00-4618-97CA-DA1AA645DDE3}"/>
              </a:ext>
            </a:extLst>
          </p:cNvPr>
          <p:cNvSpPr>
            <a:spLocks noGrp="1" noChangeArrowheads="1"/>
          </p:cNvSpPr>
          <p:nvPr>
            <p:ph type="body" sz="quarter" idx="3"/>
          </p:nvPr>
        </p:nvSpPr>
        <p:spPr bwMode="auto">
          <a:xfrm>
            <a:off x="900113" y="4713288"/>
            <a:ext cx="4946650" cy="4173537"/>
          </a:xfrm>
          <a:prstGeom prst="rect">
            <a:avLst/>
          </a:prstGeom>
          <a:noFill/>
          <a:ln>
            <a:noFill/>
          </a:ln>
          <a:effectLst/>
        </p:spPr>
        <p:txBody>
          <a:bodyPr vert="horz" wrap="square" lIns="90488" tIns="44450" rIns="90488" bIns="4445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075" name="Rectangle 3">
            <a:extLst>
              <a:ext uri="{FF2B5EF4-FFF2-40B4-BE49-F238E27FC236}">
                <a16:creationId xmlns:a16="http://schemas.microsoft.com/office/drawing/2014/main" xmlns="" id="{D2950A36-18A6-4715-89E3-3AA16EC66E3A}"/>
              </a:ext>
            </a:extLst>
          </p:cNvPr>
          <p:cNvSpPr>
            <a:spLocks noGrp="1" noRot="1" noChangeAspect="1" noChangeArrowheads="1" noTextEdit="1"/>
          </p:cNvSpPr>
          <p:nvPr>
            <p:ph type="sldImg" idx="2"/>
          </p:nvPr>
        </p:nvSpPr>
        <p:spPr bwMode="auto">
          <a:xfrm>
            <a:off x="1065213" y="8699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13471951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10CE55AD-5A4B-47FB-B37A-DAF792C1A7F3}"/>
              </a:ext>
            </a:extLst>
          </p:cNvPr>
          <p:cNvSpPr>
            <a:spLocks noGrp="1" noRot="1" noChangeAspect="1" noChangeArrowheads="1" noTextEdit="1"/>
          </p:cNvSpPr>
          <p:nvPr>
            <p:ph type="sldImg"/>
          </p:nvPr>
        </p:nvSpPr>
        <p:spPr>
          <a:solidFill>
            <a:srgbClr val="FFFFFF"/>
          </a:solidFill>
          <a:ln/>
        </p:spPr>
      </p:sp>
      <p:sp>
        <p:nvSpPr>
          <p:cNvPr id="6147" name="Rectangle 3">
            <a:extLst>
              <a:ext uri="{FF2B5EF4-FFF2-40B4-BE49-F238E27FC236}">
                <a16:creationId xmlns:a16="http://schemas.microsoft.com/office/drawing/2014/main" xmlns="" id="{B0C3E6D3-701B-4B2C-970C-34655FE3E943}"/>
              </a:ext>
            </a:extLst>
          </p:cNvPr>
          <p:cNvSpPr>
            <a:spLocks noGrp="1" noChangeArrowheads="1"/>
          </p:cNvSpPr>
          <p:nvPr>
            <p:ph type="body" idx="1"/>
          </p:nvPr>
        </p:nvSpPr>
        <p:spPr>
          <a:solidFill>
            <a:srgbClr val="FFFFFF"/>
          </a:solidFill>
          <a:ln w="12700">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4172665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5AC3C3C4-7A3E-41CF-ADFC-6FD22756A4F8}"/>
              </a:ext>
            </a:extLst>
          </p:cNvPr>
          <p:cNvSpPr>
            <a:spLocks noGrp="1" noRot="1" noChangeAspect="1" noChangeArrowheads="1" noTextEdit="1"/>
          </p:cNvSpPr>
          <p:nvPr>
            <p:ph type="sldImg"/>
          </p:nvPr>
        </p:nvSpPr>
        <p:spPr>
          <a:solidFill>
            <a:srgbClr val="FFFFFF"/>
          </a:solidFill>
          <a:ln/>
        </p:spPr>
      </p:sp>
      <p:sp>
        <p:nvSpPr>
          <p:cNvPr id="8195" name="Rectangle 3">
            <a:extLst>
              <a:ext uri="{FF2B5EF4-FFF2-40B4-BE49-F238E27FC236}">
                <a16:creationId xmlns:a16="http://schemas.microsoft.com/office/drawing/2014/main" xmlns="" id="{BA312F57-2E8A-46A4-AB5F-618C3981DFCF}"/>
              </a:ext>
            </a:extLst>
          </p:cNvPr>
          <p:cNvSpPr>
            <a:spLocks noGrp="1" noChangeArrowheads="1"/>
          </p:cNvSpPr>
          <p:nvPr>
            <p:ph type="body" idx="1"/>
          </p:nvPr>
        </p:nvSpPr>
        <p:spPr>
          <a:solidFill>
            <a:srgbClr val="FFFFFF"/>
          </a:solidFill>
          <a:ln w="12700">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2176354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xmlns="" id="{76B5D4D3-D449-4797-8748-9C11E77A7C07}"/>
              </a:ext>
            </a:extLst>
          </p:cNvPr>
          <p:cNvSpPr>
            <a:spLocks noGrp="1" noRot="1" noChangeAspect="1" noChangeArrowheads="1" noTextEdit="1"/>
          </p:cNvSpPr>
          <p:nvPr>
            <p:ph type="sldImg"/>
          </p:nvPr>
        </p:nvSpPr>
        <p:spPr>
          <a:solidFill>
            <a:srgbClr val="FFFFFF"/>
          </a:solidFill>
          <a:ln/>
        </p:spPr>
      </p:sp>
      <p:sp>
        <p:nvSpPr>
          <p:cNvPr id="10243" name="Rectangle 3">
            <a:extLst>
              <a:ext uri="{FF2B5EF4-FFF2-40B4-BE49-F238E27FC236}">
                <a16:creationId xmlns:a16="http://schemas.microsoft.com/office/drawing/2014/main" xmlns="" id="{F6A4953B-11B8-4513-92B8-B8FE323D3A94}"/>
              </a:ext>
            </a:extLst>
          </p:cNvPr>
          <p:cNvSpPr>
            <a:spLocks noGrp="1" noChangeArrowheads="1"/>
          </p:cNvSpPr>
          <p:nvPr>
            <p:ph type="body" idx="1"/>
          </p:nvPr>
        </p:nvSpPr>
        <p:spPr>
          <a:solidFill>
            <a:srgbClr val="FFFFFF"/>
          </a:solidFill>
          <a:ln w="12700">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1870953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0A8A606E-504C-4605-AEA5-C533E51FE123}"/>
              </a:ext>
            </a:extLst>
          </p:cNvPr>
          <p:cNvSpPr>
            <a:spLocks noGrp="1" noRot="1" noChangeAspect="1" noChangeArrowheads="1" noTextEdit="1"/>
          </p:cNvSpPr>
          <p:nvPr>
            <p:ph type="sldImg"/>
          </p:nvPr>
        </p:nvSpPr>
        <p:spPr>
          <a:solidFill>
            <a:srgbClr val="FFFFFF"/>
          </a:solidFill>
          <a:ln/>
        </p:spPr>
      </p:sp>
      <p:sp>
        <p:nvSpPr>
          <p:cNvPr id="12291" name="Rectangle 3">
            <a:extLst>
              <a:ext uri="{FF2B5EF4-FFF2-40B4-BE49-F238E27FC236}">
                <a16:creationId xmlns:a16="http://schemas.microsoft.com/office/drawing/2014/main" xmlns="" id="{703D6887-6330-4CD8-BA8A-F61CE768E204}"/>
              </a:ext>
            </a:extLst>
          </p:cNvPr>
          <p:cNvSpPr>
            <a:spLocks noGrp="1" noChangeArrowheads="1"/>
          </p:cNvSpPr>
          <p:nvPr>
            <p:ph type="body" idx="1"/>
          </p:nvPr>
        </p:nvSpPr>
        <p:spPr>
          <a:solidFill>
            <a:srgbClr val="FFFFFF"/>
          </a:solidFill>
          <a:ln w="12700">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294832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xmlns="" id="{991A7BE5-5FDD-439E-A1B3-8932A1B67737}"/>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xmlns="" id="{02267830-056E-4F32-A597-4785AB28CD2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153016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xmlns="" id="{00D771C7-6CF0-4E8B-AF82-AC4DBDFC5F42}"/>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xmlns="" id="{2C4B58B2-D5A1-4C06-AAAB-9B3D963CDEF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73400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xmlns="" id="{14D4E8E5-C4C2-4FF2-A4DE-6BC4C978A2F9}"/>
              </a:ext>
            </a:extLst>
          </p:cNvPr>
          <p:cNvGrpSpPr>
            <a:grpSpLocks/>
          </p:cNvGrpSpPr>
          <p:nvPr/>
        </p:nvGrpSpPr>
        <p:grpSpPr bwMode="auto">
          <a:xfrm>
            <a:off x="7419975" y="0"/>
            <a:ext cx="1730375" cy="6858000"/>
            <a:chOff x="4667" y="0"/>
            <a:chExt cx="1090" cy="4320"/>
          </a:xfrm>
        </p:grpSpPr>
        <p:sp>
          <p:nvSpPr>
            <p:cNvPr id="5" name="Rectangle 3">
              <a:extLst>
                <a:ext uri="{FF2B5EF4-FFF2-40B4-BE49-F238E27FC236}">
                  <a16:creationId xmlns:a16="http://schemas.microsoft.com/office/drawing/2014/main" xmlns="" id="{E8CF35B2-C1ED-416A-BB22-ABBDC819D0EB}"/>
                </a:ext>
              </a:extLst>
            </p:cNvPr>
            <p:cNvSpPr>
              <a:spLocks noChangeArrowheads="1"/>
            </p:cNvSpPr>
            <p:nvPr/>
          </p:nvSpPr>
          <p:spPr bwMode="auto">
            <a:xfrm>
              <a:off x="4973" y="0"/>
              <a:ext cx="783" cy="2089"/>
            </a:xfrm>
            <a:prstGeom prst="rect">
              <a:avLst/>
            </a:prstGeom>
            <a:gradFill rotWithShape="0">
              <a:gsLst>
                <a:gs pos="0">
                  <a:schemeClr val="accent1"/>
                </a:gs>
                <a:gs pos="100000">
                  <a:schemeClr val="bg2"/>
                </a:gs>
              </a:gsLst>
              <a:lin ang="5400000" scaled="1"/>
            </a:gradFill>
            <a:ln>
              <a:noFill/>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en-US"/>
            </a:p>
          </p:txBody>
        </p:sp>
        <p:pic>
          <p:nvPicPr>
            <p:cNvPr id="6" name="Picture 4" descr="hokusai2">
              <a:extLst>
                <a:ext uri="{FF2B5EF4-FFF2-40B4-BE49-F238E27FC236}">
                  <a16:creationId xmlns:a16="http://schemas.microsoft.com/office/drawing/2014/main" xmlns="" id="{D78ED9F8-ABF1-4C44-A34A-2F15E3911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3902" b="31862"/>
            <a:stretch>
              <a:fillRect/>
            </a:stretch>
          </p:blipFill>
          <p:spPr bwMode="auto">
            <a:xfrm>
              <a:off x="4667" y="293"/>
              <a:ext cx="1090" cy="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3909" name="Rectangle 5"/>
          <p:cNvSpPr>
            <a:spLocks noGrp="1" noChangeArrowheads="1"/>
          </p:cNvSpPr>
          <p:nvPr>
            <p:ph type="ctrTitle" sz="quarter"/>
          </p:nvPr>
        </p:nvSpPr>
        <p:spPr>
          <a:xfrm>
            <a:off x="152400" y="990600"/>
            <a:ext cx="7543800" cy="1143000"/>
          </a:xfrm>
        </p:spPr>
        <p:txBody>
          <a:bodyPr/>
          <a:lstStyle>
            <a:lvl1pPr>
              <a:defRPr/>
            </a:lvl1pPr>
          </a:lstStyle>
          <a:p>
            <a:pPr lvl="0"/>
            <a:r>
              <a:rPr lang="en-US" noProof="0"/>
              <a:t>Click to edit Master title style</a:t>
            </a:r>
          </a:p>
        </p:txBody>
      </p:sp>
      <p:sp>
        <p:nvSpPr>
          <p:cNvPr id="123910" name="Rectangle 6"/>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noProof="0"/>
              <a:t>Click to edit Master subtitle style</a:t>
            </a:r>
          </a:p>
        </p:txBody>
      </p:sp>
      <p:sp>
        <p:nvSpPr>
          <p:cNvPr id="7" name="Date Placeholder 6">
            <a:extLst>
              <a:ext uri="{FF2B5EF4-FFF2-40B4-BE49-F238E27FC236}">
                <a16:creationId xmlns:a16="http://schemas.microsoft.com/office/drawing/2014/main" xmlns="" id="{BABD87B2-1A0D-4E8F-A4D8-A58FB1CC34B0}"/>
              </a:ext>
            </a:extLst>
          </p:cNvPr>
          <p:cNvSpPr>
            <a:spLocks noGrp="1" noChangeArrowheads="1"/>
          </p:cNvSpPr>
          <p:nvPr>
            <p:ph type="dt" sz="quarter" idx="10"/>
          </p:nvPr>
        </p:nvSpPr>
        <p:spPr>
          <a:xfrm>
            <a:off x="304800" y="6248400"/>
            <a:ext cx="1752600" cy="457200"/>
          </a:xfrm>
        </p:spPr>
        <p:txBody>
          <a:bodyPr/>
          <a:lstStyle>
            <a:lvl1pPr>
              <a:defRPr/>
            </a:lvl1pPr>
          </a:lstStyle>
          <a:p>
            <a:pPr>
              <a:defRPr/>
            </a:pPr>
            <a:endParaRPr lang="en-US"/>
          </a:p>
        </p:txBody>
      </p:sp>
      <p:sp>
        <p:nvSpPr>
          <p:cNvPr id="8" name="Footer Placeholder 7">
            <a:extLst>
              <a:ext uri="{FF2B5EF4-FFF2-40B4-BE49-F238E27FC236}">
                <a16:creationId xmlns:a16="http://schemas.microsoft.com/office/drawing/2014/main" xmlns="" id="{DC33D0E5-0043-4055-B4F7-ACEF761BBD53}"/>
              </a:ext>
            </a:extLst>
          </p:cNvPr>
          <p:cNvSpPr>
            <a:spLocks noGrp="1" noChangeArrowheads="1"/>
          </p:cNvSpPr>
          <p:nvPr>
            <p:ph type="ftr" sz="quarter" idx="11"/>
          </p:nvPr>
        </p:nvSpPr>
        <p:spPr bwMode="auto">
          <a:xfrm>
            <a:off x="2438400" y="6248400"/>
            <a:ext cx="32004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a:t>Dr. M. S. Uddin, CSE Dept, JU</a:t>
            </a:r>
          </a:p>
        </p:txBody>
      </p:sp>
      <p:sp>
        <p:nvSpPr>
          <p:cNvPr id="9" name="Slide Number Placeholder 8">
            <a:extLst>
              <a:ext uri="{FF2B5EF4-FFF2-40B4-BE49-F238E27FC236}">
                <a16:creationId xmlns:a16="http://schemas.microsoft.com/office/drawing/2014/main" xmlns="" id="{76436AFB-5BE5-4B83-B5EB-652851AA9781}"/>
              </a:ext>
            </a:extLst>
          </p:cNvPr>
          <p:cNvSpPr>
            <a:spLocks noGrp="1" noChangeArrowheads="1"/>
          </p:cNvSpPr>
          <p:nvPr>
            <p:ph type="sldNum" sz="quarter" idx="12"/>
          </p:nvPr>
        </p:nvSpPr>
        <p:spPr bwMode="auto">
          <a:xfrm>
            <a:off x="6019800" y="6248400"/>
            <a:ext cx="16002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7F5D90C-4719-4E60-AA43-6537AA207AA1}" type="slidenum">
              <a:rPr lang="en-US" altLang="en-US"/>
              <a:pPr>
                <a:defRPr/>
              </a:pPr>
              <a:t>‹#›</a:t>
            </a:fld>
            <a:endParaRPr lang="en-US" altLang="en-US"/>
          </a:p>
        </p:txBody>
      </p:sp>
    </p:spTree>
    <p:extLst>
      <p:ext uri="{BB962C8B-B14F-4D97-AF65-F5344CB8AC3E}">
        <p14:creationId xmlns:p14="http://schemas.microsoft.com/office/powerpoint/2010/main" val="41910114"/>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xmlns="" id="{506B903A-56F9-4630-A787-53A73C503874}"/>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657675709"/>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609600"/>
            <a:ext cx="215265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609600"/>
            <a:ext cx="63055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xmlns="" id="{48289E69-1114-4CB9-9D1B-C437022F5E9A}"/>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58030085"/>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1143000"/>
          </a:xfrm>
        </p:spPr>
        <p:txBody>
          <a:bodyPr/>
          <a:lstStyle/>
          <a:p>
            <a:r>
              <a:rPr lang="en-US"/>
              <a:t>Click to edit Master title style</a:t>
            </a:r>
          </a:p>
        </p:txBody>
      </p:sp>
      <p:sp>
        <p:nvSpPr>
          <p:cNvPr id="3" name="Text Placeholder 2"/>
          <p:cNvSpPr>
            <a:spLocks noGrp="1"/>
          </p:cNvSpPr>
          <p:nvPr>
            <p:ph type="body" sz="half" idx="1"/>
          </p:nvPr>
        </p:nvSpPr>
        <p:spPr>
          <a:xfrm>
            <a:off x="228600" y="1981200"/>
            <a:ext cx="42291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10100" y="1981200"/>
            <a:ext cx="4229100" cy="4114800"/>
          </a:xfrm>
        </p:spPr>
        <p:txBody>
          <a:bodyPr/>
          <a:lstStyle/>
          <a:p>
            <a:pPr lvl="0"/>
            <a:endParaRPr lang="en-US" noProof="0"/>
          </a:p>
        </p:txBody>
      </p:sp>
      <p:sp>
        <p:nvSpPr>
          <p:cNvPr id="5" name="Rectangle 7">
            <a:extLst>
              <a:ext uri="{FF2B5EF4-FFF2-40B4-BE49-F238E27FC236}">
                <a16:creationId xmlns:a16="http://schemas.microsoft.com/office/drawing/2014/main" xmlns="" id="{FFEA6D56-83DD-4AB4-A52B-DE4EAE13A76F}"/>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19779505"/>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xmlns="" id="{04A9A80D-E909-4690-809A-731CD3566774}"/>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39445675"/>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7">
            <a:extLst>
              <a:ext uri="{FF2B5EF4-FFF2-40B4-BE49-F238E27FC236}">
                <a16:creationId xmlns:a16="http://schemas.microsoft.com/office/drawing/2014/main" xmlns="" id="{37D2AE92-FF9A-45E1-BC06-E643B186EC02}"/>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06011214"/>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981200"/>
            <a:ext cx="42291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981200"/>
            <a:ext cx="42291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a:extLst>
              <a:ext uri="{FF2B5EF4-FFF2-40B4-BE49-F238E27FC236}">
                <a16:creationId xmlns:a16="http://schemas.microsoft.com/office/drawing/2014/main" xmlns="" id="{A1FE54FC-F172-40B4-A740-1DECF263F712}"/>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22088386"/>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a:extLst>
              <a:ext uri="{FF2B5EF4-FFF2-40B4-BE49-F238E27FC236}">
                <a16:creationId xmlns:a16="http://schemas.microsoft.com/office/drawing/2014/main" xmlns="" id="{90854F1E-BDA4-4F24-BEDF-AD7912FF30F3}"/>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28640874"/>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a:extLst>
              <a:ext uri="{FF2B5EF4-FFF2-40B4-BE49-F238E27FC236}">
                <a16:creationId xmlns:a16="http://schemas.microsoft.com/office/drawing/2014/main" xmlns="" id="{14C7B343-BCC6-4A91-AA71-F6986728D515}"/>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359762454"/>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xmlns="" id="{F8A23F72-97EA-46E6-99C9-F9472CBD8E01}"/>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76676868"/>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7">
            <a:extLst>
              <a:ext uri="{FF2B5EF4-FFF2-40B4-BE49-F238E27FC236}">
                <a16:creationId xmlns:a16="http://schemas.microsoft.com/office/drawing/2014/main" xmlns="" id="{41EDAECE-62A5-4335-99BA-ED8AEB24D6CB}"/>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611249972"/>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7">
            <a:extLst>
              <a:ext uri="{FF2B5EF4-FFF2-40B4-BE49-F238E27FC236}">
                <a16:creationId xmlns:a16="http://schemas.microsoft.com/office/drawing/2014/main" xmlns="" id="{302A297B-0126-4864-9432-79A5A2B60E12}"/>
              </a:ext>
            </a:extLst>
          </p:cNvPr>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3087436"/>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xmlns="" id="{83BAE370-46F4-470D-9D56-3F30FD9AC09A}"/>
              </a:ext>
            </a:extLst>
          </p:cNvPr>
          <p:cNvSpPr>
            <a:spLocks noGrp="1" noChangeArrowheads="1"/>
          </p:cNvSpPr>
          <p:nvPr>
            <p:ph type="title"/>
          </p:nvPr>
        </p:nvSpPr>
        <p:spPr bwMode="auto">
          <a:xfrm>
            <a:off x="228600" y="609600"/>
            <a:ext cx="861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2886" name="Rectangle 6">
            <a:extLst>
              <a:ext uri="{FF2B5EF4-FFF2-40B4-BE49-F238E27FC236}">
                <a16:creationId xmlns:a16="http://schemas.microsoft.com/office/drawing/2014/main" xmlns="" id="{A7B914AE-27FA-4B3B-9201-EB1FC511A3C9}"/>
              </a:ext>
            </a:extLst>
          </p:cNvPr>
          <p:cNvSpPr>
            <a:spLocks noGrp="1" noChangeArrowheads="1"/>
          </p:cNvSpPr>
          <p:nvPr>
            <p:ph type="body" idx="1"/>
          </p:nvPr>
        </p:nvSpPr>
        <p:spPr bwMode="auto">
          <a:xfrm>
            <a:off x="228600" y="19812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2887" name="Rectangle 7">
            <a:extLst>
              <a:ext uri="{FF2B5EF4-FFF2-40B4-BE49-F238E27FC236}">
                <a16:creationId xmlns:a16="http://schemas.microsoft.com/office/drawing/2014/main" xmlns="" id="{1A2CF4C2-5349-4995-8323-95AAEA4C7A4A}"/>
              </a:ext>
            </a:extLst>
          </p:cNvPr>
          <p:cNvSpPr>
            <a:spLocks noGrp="1" noChangeArrowheads="1"/>
          </p:cNvSpPr>
          <p:nvPr>
            <p:ph type="dt" sz="half" idx="2"/>
          </p:nvPr>
        </p:nvSpPr>
        <p:spPr bwMode="auto">
          <a:xfrm>
            <a:off x="228600" y="6248400"/>
            <a:ext cx="1828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934"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Lst>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6">
                                            <p:txEl>
                                              <p:pRg st="0" end="0"/>
                                            </p:txEl>
                                          </p:spTgt>
                                        </p:tgtEl>
                                        <p:attrNameLst>
                                          <p:attrName>style.visibility</p:attrName>
                                        </p:attrNameLst>
                                      </p:cBhvr>
                                      <p:to>
                                        <p:strVal val="visible"/>
                                      </p:to>
                                    </p:set>
                                    <p:anim calcmode="lin" valueType="num">
                                      <p:cBhvr additive="base">
                                        <p:cTn id="7" dur="500" fill="hold"/>
                                        <p:tgtEl>
                                          <p:spTgt spid="12288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88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2886">
                                            <p:txEl>
                                              <p:pRg st="1" end="1"/>
                                            </p:txEl>
                                          </p:spTgt>
                                        </p:tgtEl>
                                        <p:attrNameLst>
                                          <p:attrName>style.visibility</p:attrName>
                                        </p:attrNameLst>
                                      </p:cBhvr>
                                      <p:to>
                                        <p:strVal val="visible"/>
                                      </p:to>
                                    </p:set>
                                    <p:anim calcmode="lin" valueType="num">
                                      <p:cBhvr additive="base">
                                        <p:cTn id="13" dur="500" fill="hold"/>
                                        <p:tgtEl>
                                          <p:spTgt spid="12288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288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2886">
                                            <p:txEl>
                                              <p:pRg st="2" end="2"/>
                                            </p:txEl>
                                          </p:spTgt>
                                        </p:tgtEl>
                                        <p:attrNameLst>
                                          <p:attrName>style.visibility</p:attrName>
                                        </p:attrNameLst>
                                      </p:cBhvr>
                                      <p:to>
                                        <p:strVal val="visible"/>
                                      </p:to>
                                    </p:set>
                                    <p:anim calcmode="lin" valueType="num">
                                      <p:cBhvr additive="base">
                                        <p:cTn id="19" dur="500" fill="hold"/>
                                        <p:tgtEl>
                                          <p:spTgt spid="12288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88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2886">
                                            <p:txEl>
                                              <p:pRg st="3" end="3"/>
                                            </p:txEl>
                                          </p:spTgt>
                                        </p:tgtEl>
                                        <p:attrNameLst>
                                          <p:attrName>style.visibility</p:attrName>
                                        </p:attrNameLst>
                                      </p:cBhvr>
                                      <p:to>
                                        <p:strVal val="visible"/>
                                      </p:to>
                                    </p:set>
                                    <p:anim calcmode="lin" valueType="num">
                                      <p:cBhvr additive="base">
                                        <p:cTn id="25" dur="500" fill="hold"/>
                                        <p:tgtEl>
                                          <p:spTgt spid="12288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2886">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22886">
                                            <p:txEl>
                                              <p:pRg st="4" end="4"/>
                                            </p:txEl>
                                          </p:spTgt>
                                        </p:tgtEl>
                                        <p:attrNameLst>
                                          <p:attrName>style.visibility</p:attrName>
                                        </p:attrNameLst>
                                      </p:cBhvr>
                                      <p:to>
                                        <p:strVal val="visible"/>
                                      </p:to>
                                    </p:set>
                                    <p:anim calcmode="lin" valueType="num">
                                      <p:cBhvr additive="base">
                                        <p:cTn id="29" dur="500" fill="hold"/>
                                        <p:tgtEl>
                                          <p:spTgt spid="122886">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2288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6" grpId="0" build="p" bldLvl="4" autoUpdateAnimBg="0">
        <p:tmplLst>
          <p:tmpl lvl="1">
            <p:tnLst>
              <p:par>
                <p:cTn presetID="2" presetClass="entr" presetSubtype="8" fill="hold" nodeType="clickEffect">
                  <p:stCondLst>
                    <p:cond delay="0"/>
                  </p:stCondLst>
                  <p:childTnLst>
                    <p:set>
                      <p:cBhvr>
                        <p:cTn dur="1" fill="hold">
                          <p:stCondLst>
                            <p:cond delay="0"/>
                          </p:stCondLst>
                        </p:cTn>
                        <p:tgtEl>
                          <p:spTgt spid="122886"/>
                        </p:tgtEl>
                        <p:attrNameLst>
                          <p:attrName>style.visibility</p:attrName>
                        </p:attrNameLst>
                      </p:cBhvr>
                      <p:to>
                        <p:strVal val="visible"/>
                      </p:to>
                    </p:set>
                    <p:anim calcmode="lin" valueType="num">
                      <p:cBhvr additive="base">
                        <p:cTn dur="500" fill="hold"/>
                        <p:tgtEl>
                          <p:spTgt spid="122886"/>
                        </p:tgtEl>
                        <p:attrNameLst>
                          <p:attrName>ppt_x</p:attrName>
                        </p:attrNameLst>
                      </p:cBhvr>
                      <p:tavLst>
                        <p:tav tm="0">
                          <p:val>
                            <p:strVal val="0-#ppt_w/2"/>
                          </p:val>
                        </p:tav>
                        <p:tav tm="100000">
                          <p:val>
                            <p:strVal val="#ppt_x"/>
                          </p:val>
                        </p:tav>
                      </p:tavLst>
                    </p:anim>
                    <p:anim calcmode="lin" valueType="num">
                      <p:cBhvr additive="base">
                        <p:cTn dur="500" fill="hold"/>
                        <p:tgtEl>
                          <p:spTgt spid="122886"/>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clickEffect">
                  <p:stCondLst>
                    <p:cond delay="0"/>
                  </p:stCondLst>
                  <p:childTnLst>
                    <p:set>
                      <p:cBhvr>
                        <p:cTn dur="1" fill="hold">
                          <p:stCondLst>
                            <p:cond delay="0"/>
                          </p:stCondLst>
                        </p:cTn>
                        <p:tgtEl>
                          <p:spTgt spid="122886"/>
                        </p:tgtEl>
                        <p:attrNameLst>
                          <p:attrName>style.visibility</p:attrName>
                        </p:attrNameLst>
                      </p:cBhvr>
                      <p:to>
                        <p:strVal val="visible"/>
                      </p:to>
                    </p:set>
                    <p:anim calcmode="lin" valueType="num">
                      <p:cBhvr additive="base">
                        <p:cTn dur="500" fill="hold"/>
                        <p:tgtEl>
                          <p:spTgt spid="122886"/>
                        </p:tgtEl>
                        <p:attrNameLst>
                          <p:attrName>ppt_x</p:attrName>
                        </p:attrNameLst>
                      </p:cBhvr>
                      <p:tavLst>
                        <p:tav tm="0">
                          <p:val>
                            <p:strVal val="0-#ppt_w/2"/>
                          </p:val>
                        </p:tav>
                        <p:tav tm="100000">
                          <p:val>
                            <p:strVal val="#ppt_x"/>
                          </p:val>
                        </p:tav>
                      </p:tavLst>
                    </p:anim>
                    <p:anim calcmode="lin" valueType="num">
                      <p:cBhvr additive="base">
                        <p:cTn dur="500" fill="hold"/>
                        <p:tgtEl>
                          <p:spTgt spid="122886"/>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clickEffect">
                  <p:stCondLst>
                    <p:cond delay="0"/>
                  </p:stCondLst>
                  <p:childTnLst>
                    <p:set>
                      <p:cBhvr>
                        <p:cTn dur="1" fill="hold">
                          <p:stCondLst>
                            <p:cond delay="0"/>
                          </p:stCondLst>
                        </p:cTn>
                        <p:tgtEl>
                          <p:spTgt spid="122886"/>
                        </p:tgtEl>
                        <p:attrNameLst>
                          <p:attrName>style.visibility</p:attrName>
                        </p:attrNameLst>
                      </p:cBhvr>
                      <p:to>
                        <p:strVal val="visible"/>
                      </p:to>
                    </p:set>
                    <p:anim calcmode="lin" valueType="num">
                      <p:cBhvr additive="base">
                        <p:cTn dur="500" fill="hold"/>
                        <p:tgtEl>
                          <p:spTgt spid="122886"/>
                        </p:tgtEl>
                        <p:attrNameLst>
                          <p:attrName>ppt_x</p:attrName>
                        </p:attrNameLst>
                      </p:cBhvr>
                      <p:tavLst>
                        <p:tav tm="0">
                          <p:val>
                            <p:strVal val="0-#ppt_w/2"/>
                          </p:val>
                        </p:tav>
                        <p:tav tm="100000">
                          <p:val>
                            <p:strVal val="#ppt_x"/>
                          </p:val>
                        </p:tav>
                      </p:tavLst>
                    </p:anim>
                    <p:anim calcmode="lin" valueType="num">
                      <p:cBhvr additive="base">
                        <p:cTn dur="500" fill="hold"/>
                        <p:tgtEl>
                          <p:spTgt spid="122886"/>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clickEffect">
                  <p:stCondLst>
                    <p:cond delay="0"/>
                  </p:stCondLst>
                  <p:childTnLst>
                    <p:set>
                      <p:cBhvr>
                        <p:cTn dur="1" fill="hold">
                          <p:stCondLst>
                            <p:cond delay="0"/>
                          </p:stCondLst>
                        </p:cTn>
                        <p:tgtEl>
                          <p:spTgt spid="122886"/>
                        </p:tgtEl>
                        <p:attrNameLst>
                          <p:attrName>style.visibility</p:attrName>
                        </p:attrNameLst>
                      </p:cBhvr>
                      <p:to>
                        <p:strVal val="visible"/>
                      </p:to>
                    </p:set>
                    <p:anim calcmode="lin" valueType="num">
                      <p:cBhvr additive="base">
                        <p:cTn dur="500" fill="hold"/>
                        <p:tgtEl>
                          <p:spTgt spid="122886"/>
                        </p:tgtEl>
                        <p:attrNameLst>
                          <p:attrName>ppt_x</p:attrName>
                        </p:attrNameLst>
                      </p:cBhvr>
                      <p:tavLst>
                        <p:tav tm="0">
                          <p:val>
                            <p:strVal val="0-#ppt_w/2"/>
                          </p:val>
                        </p:tav>
                        <p:tav tm="100000">
                          <p:val>
                            <p:strVal val="#ppt_x"/>
                          </p:val>
                        </p:tav>
                      </p:tavLst>
                    </p:anim>
                    <p:anim calcmode="lin" valueType="num">
                      <p:cBhvr additive="base">
                        <p:cTn dur="500" fill="hold"/>
                        <p:tgtEl>
                          <p:spTgt spid="122886"/>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122886"/>
                        </p:tgtEl>
                        <p:attrNameLst>
                          <p:attrName>style.visibility</p:attrName>
                        </p:attrNameLst>
                      </p:cBhvr>
                      <p:to>
                        <p:strVal val="visible"/>
                      </p:to>
                    </p:set>
                    <p:anim calcmode="lin" valueType="num">
                      <p:cBhvr additive="base">
                        <p:cTn dur="500" fill="hold"/>
                        <p:tgtEl>
                          <p:spTgt spid="122886"/>
                        </p:tgtEl>
                        <p:attrNameLst>
                          <p:attrName>ppt_x</p:attrName>
                        </p:attrNameLst>
                      </p:cBhvr>
                      <p:tavLst>
                        <p:tav tm="0">
                          <p:val>
                            <p:strVal val="0-#ppt_w/2"/>
                          </p:val>
                        </p:tav>
                        <p:tav tm="100000">
                          <p:val>
                            <p:strVal val="#ppt_x"/>
                          </p:val>
                        </p:tav>
                      </p:tavLst>
                    </p:anim>
                    <p:anim calcmode="lin" valueType="num">
                      <p:cBhvr additive="base">
                        <p:cTn dur="500" fill="hold"/>
                        <p:tgtEl>
                          <p:spTgt spid="122886"/>
                        </p:tgtEl>
                        <p:attrNameLst>
                          <p:attrName>ppt_y</p:attrName>
                        </p:attrNameLst>
                      </p:cBhvr>
                      <p:tavLst>
                        <p:tav tm="0">
                          <p:val>
                            <p:strVal val="#ppt_y"/>
                          </p:val>
                        </p:tav>
                        <p:tav tm="100000">
                          <p:val>
                            <p:strVal val="#ppt_y"/>
                          </p:val>
                        </p:tav>
                      </p:tavLst>
                    </p:anim>
                  </p:childTnLst>
                </p:cTn>
              </p:par>
            </p:tnLst>
          </p:tmpl>
        </p:tmplLst>
      </p:bldP>
    </p:bldLst>
  </p:timing>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2"/>
        </a:buClr>
        <a:buFont typeface="Wingdings" panose="05000000000000000000" pitchFamily="2" charset="2"/>
        <a:buChar char="©"/>
        <a:defRPr sz="3200" i="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i="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Font typeface="Wingdings" panose="05000000000000000000" pitchFamily="2" charset="2"/>
        <a:buChar char="©"/>
        <a:defRPr sz="2400" i="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Font typeface="Wingdings" panose="05000000000000000000" pitchFamily="2" charset="2"/>
        <a:buChar char="©"/>
        <a:defRPr sz="2000" i="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oleObject" Target="../embeddings/oleObject5.bin"/><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4.png"/><Relationship Id="rId5" Type="http://schemas.openxmlformats.org/officeDocument/2006/relationships/oleObject" Target="../embeddings/oleObject8.bin"/><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8.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7.png"/><Relationship Id="rId5" Type="http://schemas.openxmlformats.org/officeDocument/2006/relationships/oleObject" Target="../embeddings/oleObject11.bin"/><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wmf"/><Relationship Id="rId7"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29.png"/><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oleObject" Target="../embeddings/oleObject14.bin"/><Relationship Id="rId7" Type="http://schemas.openxmlformats.org/officeDocument/2006/relationships/image" Target="../media/image33.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2.png"/><Relationship Id="rId5" Type="http://schemas.openxmlformats.org/officeDocument/2006/relationships/oleObject" Target="../embeddings/oleObject15.bin"/><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37.jpeg"/><Relationship Id="rId7" Type="http://schemas.openxmlformats.org/officeDocument/2006/relationships/image" Target="../media/image35.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image" Target="../media/image39.jpeg"/><Relationship Id="rId10" Type="http://schemas.openxmlformats.org/officeDocument/2006/relationships/image" Target="../media/image40.png"/><Relationship Id="rId4" Type="http://schemas.openxmlformats.org/officeDocument/2006/relationships/image" Target="../media/image38.jpeg"/><Relationship Id="rId9" Type="http://schemas.openxmlformats.org/officeDocument/2006/relationships/image" Target="../media/image36.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1.wmf"/><Relationship Id="rId4"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44.png"/><Relationship Id="rId5" Type="http://schemas.openxmlformats.org/officeDocument/2006/relationships/oleObject" Target="../embeddings/oleObject20.bin"/><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7.png"/><Relationship Id="rId5" Type="http://schemas.openxmlformats.org/officeDocument/2006/relationships/oleObject" Target="../embeddings/oleObject22.bin"/><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slideLayout" Target="../slideLayouts/slideLayout6.xml"/><Relationship Id="rId4" Type="http://schemas.openxmlformats.org/officeDocument/2006/relationships/image" Target="../media/image50.wmf"/></Relationships>
</file>

<file path=ppt/slides/_rels/slide36.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2.wmf"/></Relationships>
</file>

<file path=ppt/slides/_rels/slide38.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image" Target="../media/image57.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63.wmf"/><Relationship Id="rId3" Type="http://schemas.openxmlformats.org/officeDocument/2006/relationships/notesSlide" Target="../notesSlides/notesSlide6.xml"/><Relationship Id="rId7" Type="http://schemas.openxmlformats.org/officeDocument/2006/relationships/image" Target="../media/image60.wmf"/><Relationship Id="rId12" Type="http://schemas.openxmlformats.org/officeDocument/2006/relationships/oleObject" Target="../embeddings/oleObject28.bin"/><Relationship Id="rId2" Type="http://schemas.openxmlformats.org/officeDocument/2006/relationships/slideLayout" Target="../slideLayouts/slideLayout6.xml"/><Relationship Id="rId16" Type="http://schemas.openxmlformats.org/officeDocument/2006/relationships/image" Target="../media/image66.png"/><Relationship Id="rId1" Type="http://schemas.openxmlformats.org/officeDocument/2006/relationships/vmlDrawing" Target="../drawings/vmlDrawing12.vml"/><Relationship Id="rId6" Type="http://schemas.openxmlformats.org/officeDocument/2006/relationships/oleObject" Target="../embeddings/oleObject25.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5.png"/><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61.wmf"/><Relationship Id="rId1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emf"/></Relationships>
</file>

<file path=ppt/slides/_rels/slide43.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63.w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60.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62.wmf"/><Relationship Id="rId4" Type="http://schemas.openxmlformats.org/officeDocument/2006/relationships/image" Target="../media/image71.wmf"/><Relationship Id="rId9" Type="http://schemas.openxmlformats.org/officeDocument/2006/relationships/oleObject" Target="../embeddings/oleObject32.bin"/><Relationship Id="rId14" Type="http://schemas.openxmlformats.org/officeDocument/2006/relationships/image" Target="../media/image72.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3.jpeg"/><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9.jpe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8.wmf"/><Relationship Id="rId5" Type="http://schemas.openxmlformats.org/officeDocument/2006/relationships/image" Target="../media/image11.jpeg"/><Relationship Id="rId10" Type="http://schemas.openxmlformats.org/officeDocument/2006/relationships/oleObject" Target="../embeddings/oleObject3.bin"/><Relationship Id="rId4" Type="http://schemas.openxmlformats.org/officeDocument/2006/relationships/image" Target="../media/image10.jpeg"/><Relationship Id="rId9" Type="http://schemas.openxmlformats.org/officeDocument/2006/relationships/image" Target="../media/image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1804E91B-4F95-4CB0-B0A3-E524821C6706}"/>
              </a:ext>
            </a:extLst>
          </p:cNvPr>
          <p:cNvSpPr>
            <a:spLocks noGrp="1" noChangeArrowheads="1"/>
          </p:cNvSpPr>
          <p:nvPr>
            <p:ph type="title"/>
          </p:nvPr>
        </p:nvSpPr>
        <p:spPr>
          <a:xfrm>
            <a:off x="228600" y="152400"/>
            <a:ext cx="8610600" cy="533400"/>
          </a:xfrm>
        </p:spPr>
        <p:txBody>
          <a:bodyPr/>
          <a:lstStyle/>
          <a:p>
            <a:pPr eaLnBrk="1" hangingPunct="1"/>
            <a:r>
              <a:rPr lang="en-US" altLang="en-US" sz="3200" b="1">
                <a:solidFill>
                  <a:srgbClr val="FF0000"/>
                </a:solidFill>
                <a:latin typeface="Tahoma" panose="020B0604030504040204" pitchFamily="34" charset="0"/>
              </a:rPr>
              <a:t>Digital Image Processing</a:t>
            </a:r>
          </a:p>
        </p:txBody>
      </p:sp>
      <p:sp>
        <p:nvSpPr>
          <p:cNvPr id="5123" name="Text Box 40">
            <a:extLst>
              <a:ext uri="{FF2B5EF4-FFF2-40B4-BE49-F238E27FC236}">
                <a16:creationId xmlns:a16="http://schemas.microsoft.com/office/drawing/2014/main" xmlns="" id="{46BAFB5B-22F5-4874-BDB8-BA568CB20634}"/>
              </a:ext>
            </a:extLst>
          </p:cNvPr>
          <p:cNvSpPr txBox="1">
            <a:spLocks noChangeArrowheads="1"/>
          </p:cNvSpPr>
          <p:nvPr/>
        </p:nvSpPr>
        <p:spPr bwMode="auto">
          <a:xfrm>
            <a:off x="2514600" y="5105400"/>
            <a:ext cx="624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2000" i="0">
                <a:solidFill>
                  <a:schemeClr val="hlink"/>
                </a:solidFill>
                <a:latin typeface="Tahoma" panose="020B0604030504040204" pitchFamily="34" charset="0"/>
              </a:rPr>
              <a:t>A typical digital image processing sequence</a:t>
            </a:r>
          </a:p>
        </p:txBody>
      </p:sp>
      <p:sp>
        <p:nvSpPr>
          <p:cNvPr id="5124" name="Text Box 5">
            <a:extLst>
              <a:ext uri="{FF2B5EF4-FFF2-40B4-BE49-F238E27FC236}">
                <a16:creationId xmlns:a16="http://schemas.microsoft.com/office/drawing/2014/main" xmlns="" id="{84D75C20-4B4D-43ED-9611-1D235D1D403C}"/>
              </a:ext>
            </a:extLst>
          </p:cNvPr>
          <p:cNvSpPr txBox="1">
            <a:spLocks noChangeArrowheads="1"/>
          </p:cNvSpPr>
          <p:nvPr/>
        </p:nvSpPr>
        <p:spPr bwMode="auto">
          <a:xfrm>
            <a:off x="96838" y="776288"/>
            <a:ext cx="8778875"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Tx/>
              <a:buChar char="•"/>
            </a:pPr>
            <a:r>
              <a:rPr lang="en-US" altLang="en-US" sz="2000">
                <a:latin typeface="Tahoma" panose="020B0604030504040204" pitchFamily="34" charset="0"/>
              </a:rPr>
              <a:t>Any 2D mathematical function that bears information can be represented as an image. A digital image is an array of real or complex numbers represented by a finite number of bits.</a:t>
            </a:r>
          </a:p>
          <a:p>
            <a:pPr algn="just" eaLnBrk="1" hangingPunct="1">
              <a:buFontTx/>
              <a:buChar char="•"/>
            </a:pPr>
            <a:endParaRPr lang="en-US" altLang="en-US" sz="2000">
              <a:latin typeface="Tahoma" panose="020B0604030504040204" pitchFamily="34" charset="0"/>
            </a:endParaRPr>
          </a:p>
          <a:p>
            <a:pPr algn="just" eaLnBrk="1" hangingPunct="1">
              <a:buFontTx/>
              <a:buChar char="•"/>
            </a:pPr>
            <a:r>
              <a:rPr lang="en-US" altLang="en-US" sz="2000">
                <a:latin typeface="Tahoma" panose="020B0604030504040204" pitchFamily="34" charset="0"/>
              </a:rPr>
              <a:t>Digital image processing generally refers to processing of a 2D picture by a digital computer.</a:t>
            </a:r>
          </a:p>
          <a:p>
            <a:pPr algn="just" eaLnBrk="1" hangingPunct="1"/>
            <a:endParaRPr lang="en-US" altLang="en-US" sz="2000">
              <a:latin typeface="Tahoma" panose="020B0604030504040204" pitchFamily="34" charset="0"/>
            </a:endParaRPr>
          </a:p>
        </p:txBody>
      </p:sp>
      <p:grpSp>
        <p:nvGrpSpPr>
          <p:cNvPr id="5125" name="Group 43">
            <a:extLst>
              <a:ext uri="{FF2B5EF4-FFF2-40B4-BE49-F238E27FC236}">
                <a16:creationId xmlns:a16="http://schemas.microsoft.com/office/drawing/2014/main" xmlns="" id="{D60B0DDC-7465-4085-9858-422345BF5743}"/>
              </a:ext>
            </a:extLst>
          </p:cNvPr>
          <p:cNvGrpSpPr>
            <a:grpSpLocks/>
          </p:cNvGrpSpPr>
          <p:nvPr/>
        </p:nvGrpSpPr>
        <p:grpSpPr bwMode="auto">
          <a:xfrm>
            <a:off x="96838" y="3003550"/>
            <a:ext cx="8937625" cy="2114550"/>
            <a:chOff x="96838" y="3003550"/>
            <a:chExt cx="8937625" cy="2114550"/>
          </a:xfrm>
        </p:grpSpPr>
        <p:sp>
          <p:nvSpPr>
            <p:cNvPr id="5127" name="Text Box 7">
              <a:extLst>
                <a:ext uri="{FF2B5EF4-FFF2-40B4-BE49-F238E27FC236}">
                  <a16:creationId xmlns:a16="http://schemas.microsoft.com/office/drawing/2014/main" xmlns="" id="{6ECF0D67-EA97-4ADC-A62F-A0D43EC54F69}"/>
                </a:ext>
              </a:extLst>
            </p:cNvPr>
            <p:cNvSpPr txBox="1">
              <a:spLocks noChangeArrowheads="1"/>
            </p:cNvSpPr>
            <p:nvPr/>
          </p:nvSpPr>
          <p:spPr bwMode="auto">
            <a:xfrm>
              <a:off x="96838" y="3393428"/>
              <a:ext cx="1037384" cy="669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600" b="1" i="0"/>
                <a:t>Imaging system</a:t>
              </a:r>
            </a:p>
          </p:txBody>
        </p:sp>
        <p:sp>
          <p:nvSpPr>
            <p:cNvPr id="5128" name="Text Box 20">
              <a:extLst>
                <a:ext uri="{FF2B5EF4-FFF2-40B4-BE49-F238E27FC236}">
                  <a16:creationId xmlns:a16="http://schemas.microsoft.com/office/drawing/2014/main" xmlns="" id="{0DD8148B-429A-4DDA-A9CC-8CFB37FF3AB9}"/>
                </a:ext>
              </a:extLst>
            </p:cNvPr>
            <p:cNvSpPr txBox="1">
              <a:spLocks noChangeArrowheads="1"/>
            </p:cNvSpPr>
            <p:nvPr/>
          </p:nvSpPr>
          <p:spPr bwMode="auto">
            <a:xfrm>
              <a:off x="7997079" y="3003550"/>
              <a:ext cx="1037384" cy="11692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400" b="1" i="0"/>
                <a:t>Image understan-ding/ Recognitio-n</a:t>
              </a:r>
            </a:p>
          </p:txBody>
        </p:sp>
        <p:sp>
          <p:nvSpPr>
            <p:cNvPr id="5129" name="Text Box 16">
              <a:extLst>
                <a:ext uri="{FF2B5EF4-FFF2-40B4-BE49-F238E27FC236}">
                  <a16:creationId xmlns:a16="http://schemas.microsoft.com/office/drawing/2014/main" xmlns="" id="{C3308B6F-59E0-4069-AFA0-BF8276E45F34}"/>
                </a:ext>
              </a:extLst>
            </p:cNvPr>
            <p:cNvSpPr txBox="1">
              <a:spLocks noChangeArrowheads="1"/>
            </p:cNvSpPr>
            <p:nvPr/>
          </p:nvSpPr>
          <p:spPr bwMode="auto">
            <a:xfrm>
              <a:off x="1517295" y="3003550"/>
              <a:ext cx="1335046" cy="13846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400" b="1" i="0"/>
                <a:t>Image enhancement (defect removal: lighting, noise, etc. )</a:t>
              </a:r>
            </a:p>
          </p:txBody>
        </p:sp>
        <p:sp>
          <p:nvSpPr>
            <p:cNvPr id="5130" name="Text Box 17">
              <a:extLst>
                <a:ext uri="{FF2B5EF4-FFF2-40B4-BE49-F238E27FC236}">
                  <a16:creationId xmlns:a16="http://schemas.microsoft.com/office/drawing/2014/main" xmlns="" id="{AED6579D-29FF-45E7-8879-856A1BF797E9}"/>
                </a:ext>
              </a:extLst>
            </p:cNvPr>
            <p:cNvSpPr txBox="1">
              <a:spLocks noChangeArrowheads="1"/>
            </p:cNvSpPr>
            <p:nvPr/>
          </p:nvSpPr>
          <p:spPr bwMode="auto">
            <a:xfrm>
              <a:off x="3131637" y="3084629"/>
              <a:ext cx="1274496" cy="9538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400" b="1" i="0"/>
                <a:t>Image Segmentation, ROI extraction</a:t>
              </a:r>
            </a:p>
          </p:txBody>
        </p:sp>
        <p:sp>
          <p:nvSpPr>
            <p:cNvPr id="5131" name="Text Box 18">
              <a:extLst>
                <a:ext uri="{FF2B5EF4-FFF2-40B4-BE49-F238E27FC236}">
                  <a16:creationId xmlns:a16="http://schemas.microsoft.com/office/drawing/2014/main" xmlns="" id="{C21AC5C3-C164-4D81-83F5-0B885F5CB6C1}"/>
                </a:ext>
              </a:extLst>
            </p:cNvPr>
            <p:cNvSpPr txBox="1">
              <a:spLocks noChangeArrowheads="1"/>
            </p:cNvSpPr>
            <p:nvPr/>
          </p:nvSpPr>
          <p:spPr bwMode="auto">
            <a:xfrm>
              <a:off x="4988704" y="3385730"/>
              <a:ext cx="1069226" cy="5846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600" b="1" i="0"/>
                <a:t>Feature extraction</a:t>
              </a:r>
            </a:p>
          </p:txBody>
        </p:sp>
        <p:sp>
          <p:nvSpPr>
            <p:cNvPr id="5132" name="Text Box 19">
              <a:extLst>
                <a:ext uri="{FF2B5EF4-FFF2-40B4-BE49-F238E27FC236}">
                  <a16:creationId xmlns:a16="http://schemas.microsoft.com/office/drawing/2014/main" xmlns="" id="{611FA7D4-E1E4-4F25-8485-7973ABAAF50B}"/>
                </a:ext>
              </a:extLst>
            </p:cNvPr>
            <p:cNvSpPr txBox="1">
              <a:spLocks noChangeArrowheads="1"/>
            </p:cNvSpPr>
            <p:nvPr/>
          </p:nvSpPr>
          <p:spPr bwMode="auto">
            <a:xfrm>
              <a:off x="6401103" y="3393428"/>
              <a:ext cx="1037384" cy="5846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600" b="1" i="0"/>
                <a:t>Image analysis</a:t>
              </a:r>
            </a:p>
          </p:txBody>
        </p:sp>
        <p:sp>
          <p:nvSpPr>
            <p:cNvPr id="5133" name="Text Box 21">
              <a:extLst>
                <a:ext uri="{FF2B5EF4-FFF2-40B4-BE49-F238E27FC236}">
                  <a16:creationId xmlns:a16="http://schemas.microsoft.com/office/drawing/2014/main" xmlns="" id="{28E3AFA0-964B-4BB3-8C99-E566278DBEEC}"/>
                </a:ext>
              </a:extLst>
            </p:cNvPr>
            <p:cNvSpPr txBox="1">
              <a:spLocks noChangeArrowheads="1"/>
            </p:cNvSpPr>
            <p:nvPr/>
          </p:nvSpPr>
          <p:spPr bwMode="auto">
            <a:xfrm>
              <a:off x="1356466" y="4533464"/>
              <a:ext cx="1686680" cy="5846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600" b="1" i="0"/>
                <a:t>Low-level Image processing</a:t>
              </a:r>
            </a:p>
          </p:txBody>
        </p:sp>
        <p:sp>
          <p:nvSpPr>
            <p:cNvPr id="5134" name="Line 23">
              <a:extLst>
                <a:ext uri="{FF2B5EF4-FFF2-40B4-BE49-F238E27FC236}">
                  <a16:creationId xmlns:a16="http://schemas.microsoft.com/office/drawing/2014/main" xmlns="" id="{2C3DD378-931C-4CAD-9F3B-9F5B247AC1CA}"/>
                </a:ext>
              </a:extLst>
            </p:cNvPr>
            <p:cNvSpPr>
              <a:spLocks noChangeShapeType="1"/>
            </p:cNvSpPr>
            <p:nvPr/>
          </p:nvSpPr>
          <p:spPr bwMode="auto">
            <a:xfrm>
              <a:off x="1134222" y="3728259"/>
              <a:ext cx="398994"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35" name="Line 24">
              <a:extLst>
                <a:ext uri="{FF2B5EF4-FFF2-40B4-BE49-F238E27FC236}">
                  <a16:creationId xmlns:a16="http://schemas.microsoft.com/office/drawing/2014/main" xmlns="" id="{4EE38D6E-744B-4FA8-8F53-373BA87B877A}"/>
                </a:ext>
              </a:extLst>
            </p:cNvPr>
            <p:cNvSpPr>
              <a:spLocks noChangeShapeType="1"/>
            </p:cNvSpPr>
            <p:nvPr/>
          </p:nvSpPr>
          <p:spPr bwMode="auto">
            <a:xfrm>
              <a:off x="2852342" y="3678048"/>
              <a:ext cx="264152" cy="10787"/>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36" name="Line 25">
              <a:extLst>
                <a:ext uri="{FF2B5EF4-FFF2-40B4-BE49-F238E27FC236}">
                  <a16:creationId xmlns:a16="http://schemas.microsoft.com/office/drawing/2014/main" xmlns="" id="{CD8DE622-2CDB-458C-9AB1-9F3ABB845F80}"/>
                </a:ext>
              </a:extLst>
            </p:cNvPr>
            <p:cNvSpPr>
              <a:spLocks noChangeShapeType="1"/>
            </p:cNvSpPr>
            <p:nvPr/>
          </p:nvSpPr>
          <p:spPr bwMode="auto">
            <a:xfrm>
              <a:off x="4430113" y="3678048"/>
              <a:ext cx="558591"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37" name="Line 26">
              <a:extLst>
                <a:ext uri="{FF2B5EF4-FFF2-40B4-BE49-F238E27FC236}">
                  <a16:creationId xmlns:a16="http://schemas.microsoft.com/office/drawing/2014/main" xmlns="" id="{E8BB30EC-B3A7-4C2D-8F43-43C7F03F2E22}"/>
                </a:ext>
              </a:extLst>
            </p:cNvPr>
            <p:cNvSpPr>
              <a:spLocks noChangeShapeType="1"/>
            </p:cNvSpPr>
            <p:nvPr/>
          </p:nvSpPr>
          <p:spPr bwMode="auto">
            <a:xfrm>
              <a:off x="6081909" y="3685745"/>
              <a:ext cx="319195"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38" name="Line 29">
              <a:extLst>
                <a:ext uri="{FF2B5EF4-FFF2-40B4-BE49-F238E27FC236}">
                  <a16:creationId xmlns:a16="http://schemas.microsoft.com/office/drawing/2014/main" xmlns="" id="{FA337409-90A4-47EC-B8E0-8D81255E92D1}"/>
                </a:ext>
              </a:extLst>
            </p:cNvPr>
            <p:cNvSpPr>
              <a:spLocks noChangeShapeType="1"/>
            </p:cNvSpPr>
            <p:nvPr/>
          </p:nvSpPr>
          <p:spPr bwMode="auto">
            <a:xfrm>
              <a:off x="7456251" y="3728259"/>
              <a:ext cx="558591"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39" name="Text Box 21">
              <a:extLst>
                <a:ext uri="{FF2B5EF4-FFF2-40B4-BE49-F238E27FC236}">
                  <a16:creationId xmlns:a16="http://schemas.microsoft.com/office/drawing/2014/main" xmlns="" id="{F014B08F-1F2F-45E7-84B8-6FA11E9C028F}"/>
                </a:ext>
              </a:extLst>
            </p:cNvPr>
            <p:cNvSpPr txBox="1">
              <a:spLocks noChangeArrowheads="1"/>
            </p:cNvSpPr>
            <p:nvPr/>
          </p:nvSpPr>
          <p:spPr bwMode="auto">
            <a:xfrm>
              <a:off x="4440931" y="4490950"/>
              <a:ext cx="1686680" cy="5846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600" b="1" i="0"/>
                <a:t>Mid-level Image processing</a:t>
              </a:r>
            </a:p>
          </p:txBody>
        </p:sp>
        <p:sp>
          <p:nvSpPr>
            <p:cNvPr id="5140" name="Text Box 21">
              <a:extLst>
                <a:ext uri="{FF2B5EF4-FFF2-40B4-BE49-F238E27FC236}">
                  <a16:creationId xmlns:a16="http://schemas.microsoft.com/office/drawing/2014/main" xmlns="" id="{B8ABE220-8E65-4B72-A6D8-547275F81E52}"/>
                </a:ext>
              </a:extLst>
            </p:cNvPr>
            <p:cNvSpPr txBox="1">
              <a:spLocks noChangeArrowheads="1"/>
            </p:cNvSpPr>
            <p:nvPr/>
          </p:nvSpPr>
          <p:spPr bwMode="auto">
            <a:xfrm>
              <a:off x="6829091" y="4533464"/>
              <a:ext cx="1686680" cy="5846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600" b="1" i="0"/>
                <a:t>High-level Image processing</a:t>
              </a:r>
            </a:p>
          </p:txBody>
        </p:sp>
        <p:cxnSp>
          <p:nvCxnSpPr>
            <p:cNvPr id="5141" name="Straight Connector 2">
              <a:extLst>
                <a:ext uri="{FF2B5EF4-FFF2-40B4-BE49-F238E27FC236}">
                  <a16:creationId xmlns:a16="http://schemas.microsoft.com/office/drawing/2014/main" xmlns="" id="{9689199F-86CC-4DE3-9D28-FA1CF43CBEA6}"/>
                </a:ext>
              </a:extLst>
            </p:cNvPr>
            <p:cNvCxnSpPr>
              <a:cxnSpLocks noChangeShapeType="1"/>
              <a:stCxn id="5127" idx="2"/>
            </p:cNvCxnSpPr>
            <p:nvPr/>
          </p:nvCxnSpPr>
          <p:spPr bwMode="auto">
            <a:xfrm flipH="1">
              <a:off x="609600" y="4063340"/>
              <a:ext cx="5930" cy="813460"/>
            </a:xfrm>
            <a:prstGeom prst="line">
              <a:avLst/>
            </a:prstGeom>
            <a:noFill/>
            <a:ln w="25400" algn="ctr">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2" name="Straight Connector 4">
              <a:extLst>
                <a:ext uri="{FF2B5EF4-FFF2-40B4-BE49-F238E27FC236}">
                  <a16:creationId xmlns:a16="http://schemas.microsoft.com/office/drawing/2014/main" xmlns="" id="{B859A8D7-0714-46B6-A8F2-52E71F23AE10}"/>
                </a:ext>
              </a:extLst>
            </p:cNvPr>
            <p:cNvCxnSpPr>
              <a:cxnSpLocks noChangeShapeType="1"/>
            </p:cNvCxnSpPr>
            <p:nvPr/>
          </p:nvCxnSpPr>
          <p:spPr bwMode="auto">
            <a:xfrm>
              <a:off x="628229" y="4876800"/>
              <a:ext cx="728237" cy="0"/>
            </a:xfrm>
            <a:prstGeom prst="line">
              <a:avLst/>
            </a:prstGeom>
            <a:noFill/>
            <a:ln w="2540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3" name="Straight Connector 24">
              <a:extLst>
                <a:ext uri="{FF2B5EF4-FFF2-40B4-BE49-F238E27FC236}">
                  <a16:creationId xmlns:a16="http://schemas.microsoft.com/office/drawing/2014/main" xmlns="" id="{066D8EFB-4E69-4304-9D08-0A626813130C}"/>
                </a:ext>
              </a:extLst>
            </p:cNvPr>
            <p:cNvCxnSpPr>
              <a:cxnSpLocks noChangeShapeType="1"/>
            </p:cNvCxnSpPr>
            <p:nvPr/>
          </p:nvCxnSpPr>
          <p:spPr bwMode="auto">
            <a:xfrm flipH="1">
              <a:off x="3781117" y="4042675"/>
              <a:ext cx="5930" cy="813460"/>
            </a:xfrm>
            <a:prstGeom prst="line">
              <a:avLst/>
            </a:prstGeom>
            <a:noFill/>
            <a:ln w="25400" algn="ctr">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4" name="Straight Connector 6">
              <a:extLst>
                <a:ext uri="{FF2B5EF4-FFF2-40B4-BE49-F238E27FC236}">
                  <a16:creationId xmlns:a16="http://schemas.microsoft.com/office/drawing/2014/main" xmlns="" id="{75383895-DF5D-4C20-B4A9-E68FC63AB73B}"/>
                </a:ext>
              </a:extLst>
            </p:cNvPr>
            <p:cNvCxnSpPr>
              <a:cxnSpLocks noChangeShapeType="1"/>
            </p:cNvCxnSpPr>
            <p:nvPr/>
          </p:nvCxnSpPr>
          <p:spPr bwMode="auto">
            <a:xfrm flipV="1">
              <a:off x="3043146" y="4839945"/>
              <a:ext cx="737971" cy="3089"/>
            </a:xfrm>
            <a:prstGeom prst="line">
              <a:avLst/>
            </a:prstGeom>
            <a:noFill/>
            <a:ln w="2540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5" name="Straight Connector 8">
              <a:extLst>
                <a:ext uri="{FF2B5EF4-FFF2-40B4-BE49-F238E27FC236}">
                  <a16:creationId xmlns:a16="http://schemas.microsoft.com/office/drawing/2014/main" xmlns="" id="{504F8A09-E95E-41AB-8160-EFD544BB6F73}"/>
                </a:ext>
              </a:extLst>
            </p:cNvPr>
            <p:cNvCxnSpPr>
              <a:cxnSpLocks noChangeShapeType="1"/>
            </p:cNvCxnSpPr>
            <p:nvPr/>
          </p:nvCxnSpPr>
          <p:spPr bwMode="auto">
            <a:xfrm>
              <a:off x="3480756" y="4038510"/>
              <a:ext cx="0" cy="970025"/>
            </a:xfrm>
            <a:prstGeom prst="line">
              <a:avLst/>
            </a:prstGeom>
            <a:noFill/>
            <a:ln w="25400" algn="ctr">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6" name="Straight Connector 40">
              <a:extLst>
                <a:ext uri="{FF2B5EF4-FFF2-40B4-BE49-F238E27FC236}">
                  <a16:creationId xmlns:a16="http://schemas.microsoft.com/office/drawing/2014/main" xmlns="" id="{5681B71D-EB4A-4708-AF0F-0DCDAEA13A1D}"/>
                </a:ext>
              </a:extLst>
            </p:cNvPr>
            <p:cNvCxnSpPr>
              <a:cxnSpLocks noChangeShapeType="1"/>
            </p:cNvCxnSpPr>
            <p:nvPr/>
          </p:nvCxnSpPr>
          <p:spPr bwMode="auto">
            <a:xfrm flipV="1">
              <a:off x="3486956" y="4986809"/>
              <a:ext cx="974340" cy="21726"/>
            </a:xfrm>
            <a:prstGeom prst="line">
              <a:avLst/>
            </a:prstGeom>
            <a:noFill/>
            <a:ln w="25400"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7" name="Straight Connector 41">
              <a:extLst>
                <a:ext uri="{FF2B5EF4-FFF2-40B4-BE49-F238E27FC236}">
                  <a16:creationId xmlns:a16="http://schemas.microsoft.com/office/drawing/2014/main" xmlns="" id="{169AEC08-EA2D-4E81-B202-A13AFFA65787}"/>
                </a:ext>
              </a:extLst>
            </p:cNvPr>
            <p:cNvCxnSpPr>
              <a:cxnSpLocks noChangeShapeType="1"/>
            </p:cNvCxnSpPr>
            <p:nvPr/>
          </p:nvCxnSpPr>
          <p:spPr bwMode="auto">
            <a:xfrm flipH="1">
              <a:off x="5606992" y="3978514"/>
              <a:ext cx="5930" cy="813460"/>
            </a:xfrm>
            <a:prstGeom prst="line">
              <a:avLst/>
            </a:prstGeom>
            <a:noFill/>
            <a:ln w="9525" algn="ctr">
              <a:solidFill>
                <a:srgbClr val="92D05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8" name="Straight Connector 42">
              <a:extLst>
                <a:ext uri="{FF2B5EF4-FFF2-40B4-BE49-F238E27FC236}">
                  <a16:creationId xmlns:a16="http://schemas.microsoft.com/office/drawing/2014/main" xmlns="" id="{3E8A5D29-A00B-452A-BB40-6E4FFA02E6D4}"/>
                </a:ext>
              </a:extLst>
            </p:cNvPr>
            <p:cNvCxnSpPr>
              <a:cxnSpLocks noChangeShapeType="1"/>
              <a:endCxn id="5140" idx="1"/>
            </p:cNvCxnSpPr>
            <p:nvPr/>
          </p:nvCxnSpPr>
          <p:spPr bwMode="auto">
            <a:xfrm>
              <a:off x="5581229" y="4800600"/>
              <a:ext cx="1247862" cy="25182"/>
            </a:xfrm>
            <a:prstGeom prst="line">
              <a:avLst/>
            </a:prstGeom>
            <a:noFill/>
            <a:ln w="9525" algn="ctr">
              <a:solidFill>
                <a:srgbClr val="92D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9" name="Straight Connector 26">
              <a:extLst>
                <a:ext uri="{FF2B5EF4-FFF2-40B4-BE49-F238E27FC236}">
                  <a16:creationId xmlns:a16="http://schemas.microsoft.com/office/drawing/2014/main" xmlns="" id="{4548E013-8BA9-4B7E-B7BA-65DA6F69BC51}"/>
                </a:ext>
              </a:extLst>
            </p:cNvPr>
            <p:cNvCxnSpPr>
              <a:cxnSpLocks noChangeShapeType="1"/>
            </p:cNvCxnSpPr>
            <p:nvPr/>
          </p:nvCxnSpPr>
          <p:spPr bwMode="auto">
            <a:xfrm>
              <a:off x="6127611" y="4953000"/>
              <a:ext cx="572059" cy="0"/>
            </a:xfrm>
            <a:prstGeom prst="line">
              <a:avLst/>
            </a:prstGeom>
            <a:noFill/>
            <a:ln w="25400"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50" name="Straight Connector 59">
              <a:extLst>
                <a:ext uri="{FF2B5EF4-FFF2-40B4-BE49-F238E27FC236}">
                  <a16:creationId xmlns:a16="http://schemas.microsoft.com/office/drawing/2014/main" xmlns="" id="{74A1F142-F486-4204-B8BE-76CD3BFE4627}"/>
                </a:ext>
              </a:extLst>
            </p:cNvPr>
            <p:cNvCxnSpPr>
              <a:cxnSpLocks noChangeShapeType="1"/>
            </p:cNvCxnSpPr>
            <p:nvPr/>
          </p:nvCxnSpPr>
          <p:spPr bwMode="auto">
            <a:xfrm>
              <a:off x="6699670" y="3987140"/>
              <a:ext cx="0" cy="965860"/>
            </a:xfrm>
            <a:prstGeom prst="line">
              <a:avLst/>
            </a:prstGeom>
            <a:noFill/>
            <a:ln w="25400" algn="ctr">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51" name="Straight Connector 68">
              <a:extLst>
                <a:ext uri="{FF2B5EF4-FFF2-40B4-BE49-F238E27FC236}">
                  <a16:creationId xmlns:a16="http://schemas.microsoft.com/office/drawing/2014/main" xmlns="" id="{F3DA7BDB-E88F-4802-9F86-8F75DE4F3814}"/>
                </a:ext>
              </a:extLst>
            </p:cNvPr>
            <p:cNvCxnSpPr>
              <a:cxnSpLocks noChangeShapeType="1"/>
            </p:cNvCxnSpPr>
            <p:nvPr/>
          </p:nvCxnSpPr>
          <p:spPr bwMode="auto">
            <a:xfrm flipH="1">
              <a:off x="5625621" y="3977117"/>
              <a:ext cx="5930" cy="813460"/>
            </a:xfrm>
            <a:prstGeom prst="line">
              <a:avLst/>
            </a:prstGeom>
            <a:noFill/>
            <a:ln w="25400" algn="ctr">
              <a:solidFill>
                <a:srgbClr val="92D05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52" name="Straight Connector 69">
              <a:extLst>
                <a:ext uri="{FF2B5EF4-FFF2-40B4-BE49-F238E27FC236}">
                  <a16:creationId xmlns:a16="http://schemas.microsoft.com/office/drawing/2014/main" xmlns="" id="{EBD5F202-444D-4E26-870B-8A085224BD17}"/>
                </a:ext>
              </a:extLst>
            </p:cNvPr>
            <p:cNvCxnSpPr>
              <a:cxnSpLocks noChangeShapeType="1"/>
            </p:cNvCxnSpPr>
            <p:nvPr/>
          </p:nvCxnSpPr>
          <p:spPr bwMode="auto">
            <a:xfrm>
              <a:off x="5599858" y="4799203"/>
              <a:ext cx="1247862" cy="25182"/>
            </a:xfrm>
            <a:prstGeom prst="line">
              <a:avLst/>
            </a:prstGeom>
            <a:noFill/>
            <a:ln w="25400" algn="ctr">
              <a:solidFill>
                <a:srgbClr val="92D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53" name="Straight Connector 70">
              <a:extLst>
                <a:ext uri="{FF2B5EF4-FFF2-40B4-BE49-F238E27FC236}">
                  <a16:creationId xmlns:a16="http://schemas.microsoft.com/office/drawing/2014/main" xmlns="" id="{E348EBAF-1B80-4F72-9032-E89A237413C7}"/>
                </a:ext>
              </a:extLst>
            </p:cNvPr>
            <p:cNvCxnSpPr>
              <a:cxnSpLocks noChangeShapeType="1"/>
            </p:cNvCxnSpPr>
            <p:nvPr/>
          </p:nvCxnSpPr>
          <p:spPr bwMode="auto">
            <a:xfrm>
              <a:off x="8756866" y="4150955"/>
              <a:ext cx="0" cy="688990"/>
            </a:xfrm>
            <a:prstGeom prst="line">
              <a:avLst/>
            </a:prstGeom>
            <a:noFill/>
            <a:ln w="25400" algn="ctr">
              <a:solidFill>
                <a:srgbClr val="92D05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54" name="Straight Connector 71">
              <a:extLst>
                <a:ext uri="{FF2B5EF4-FFF2-40B4-BE49-F238E27FC236}">
                  <a16:creationId xmlns:a16="http://schemas.microsoft.com/office/drawing/2014/main" xmlns="" id="{B1F9040F-AFCB-498E-BB91-830AC77DD215}"/>
                </a:ext>
              </a:extLst>
            </p:cNvPr>
            <p:cNvCxnSpPr>
              <a:cxnSpLocks noChangeShapeType="1"/>
            </p:cNvCxnSpPr>
            <p:nvPr/>
          </p:nvCxnSpPr>
          <p:spPr bwMode="auto">
            <a:xfrm>
              <a:off x="8524397" y="4807792"/>
              <a:ext cx="244192" cy="0"/>
            </a:xfrm>
            <a:prstGeom prst="line">
              <a:avLst/>
            </a:prstGeom>
            <a:noFill/>
            <a:ln w="25400" algn="ctr">
              <a:solidFill>
                <a:srgbClr val="92D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TextBox 1">
            <a:extLst>
              <a:ext uri="{FF2B5EF4-FFF2-40B4-BE49-F238E27FC236}">
                <a16:creationId xmlns:a16="http://schemas.microsoft.com/office/drawing/2014/main" xmlns="" id="{D7E66E6E-1E0D-4612-8A1E-17C4337DE7B3}"/>
              </a:ext>
            </a:extLst>
          </p:cNvPr>
          <p:cNvSpPr txBox="1"/>
          <p:nvPr/>
        </p:nvSpPr>
        <p:spPr>
          <a:xfrm>
            <a:off x="914400" y="5638800"/>
            <a:ext cx="6373813" cy="923925"/>
          </a:xfrm>
          <a:prstGeom prst="rect">
            <a:avLst/>
          </a:prstGeom>
          <a:noFill/>
        </p:spPr>
        <p:txBody>
          <a:bodyPr wrap="none">
            <a:spAutoFit/>
          </a:bodyPr>
          <a:lstStyle/>
          <a:p>
            <a:pPr>
              <a:defRPr/>
            </a:pPr>
            <a:r>
              <a:rPr lang="en-US" sz="1800" dirty="0">
                <a:latin typeface="Tahoma" panose="020B0604030504040204" pitchFamily="34" charset="0"/>
                <a:ea typeface="Tahoma" panose="020B0604030504040204" pitchFamily="34" charset="0"/>
                <a:cs typeface="Tahoma" panose="020B0604030504040204" pitchFamily="34" charset="0"/>
              </a:rPr>
              <a:t>Image processing objectives:</a:t>
            </a:r>
          </a:p>
          <a:p>
            <a:pPr marL="342900" indent="-342900">
              <a:buFont typeface="Arial" panose="020B0604020202020204" pitchFamily="34" charset="0"/>
              <a:buChar char="•"/>
              <a:defRPr/>
            </a:pP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To design and develop good visualization mechanisms.</a:t>
            </a:r>
          </a:p>
          <a:p>
            <a:pPr marL="342900" indent="-342900">
              <a:buFont typeface="Arial" panose="020B0604020202020204" pitchFamily="34" charset="0"/>
              <a:buChar char="•"/>
              <a:defRPr/>
            </a:pP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To design and develop image-based automation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F66EDE29-8A00-47EF-9222-395CA0938177}"/>
              </a:ext>
            </a:extLst>
          </p:cNvPr>
          <p:cNvSpPr>
            <a:spLocks noGrp="1" noChangeArrowheads="1"/>
          </p:cNvSpPr>
          <p:nvPr>
            <p:ph type="title"/>
          </p:nvPr>
        </p:nvSpPr>
        <p:spPr>
          <a:xfrm>
            <a:off x="228600" y="152400"/>
            <a:ext cx="8610600" cy="533400"/>
          </a:xfrm>
        </p:spPr>
        <p:txBody>
          <a:bodyPr/>
          <a:lstStyle/>
          <a:p>
            <a:pPr eaLnBrk="1" hangingPunct="1"/>
            <a:r>
              <a:rPr lang="en-US" altLang="en-US" sz="3200" b="1">
                <a:solidFill>
                  <a:srgbClr val="FF0000"/>
                </a:solidFill>
                <a:latin typeface="Tahoma" panose="020B0604030504040204" pitchFamily="34" charset="0"/>
              </a:rPr>
              <a:t>Imaging</a:t>
            </a:r>
          </a:p>
        </p:txBody>
      </p:sp>
      <p:sp>
        <p:nvSpPr>
          <p:cNvPr id="345091" name="Rectangle 3">
            <a:extLst>
              <a:ext uri="{FF2B5EF4-FFF2-40B4-BE49-F238E27FC236}">
                <a16:creationId xmlns:a16="http://schemas.microsoft.com/office/drawing/2014/main" xmlns="" id="{A296E55A-6AF2-4A07-BE8F-8368631E622C}"/>
              </a:ext>
            </a:extLst>
          </p:cNvPr>
          <p:cNvSpPr>
            <a:spLocks noGrp="1" noChangeArrowheads="1"/>
          </p:cNvSpPr>
          <p:nvPr>
            <p:ph type="body" idx="1"/>
          </p:nvPr>
        </p:nvSpPr>
        <p:spPr>
          <a:xfrm>
            <a:off x="228600" y="1981200"/>
            <a:ext cx="8610600" cy="1295400"/>
          </a:xfrm>
        </p:spPr>
        <p:txBody>
          <a:bodyPr/>
          <a:lstStyle/>
          <a:p>
            <a:pPr algn="ctr" eaLnBrk="1" hangingPunct="1">
              <a:lnSpc>
                <a:spcPct val="90000"/>
              </a:lnSpc>
              <a:buFont typeface="Wingdings" panose="05000000000000000000" pitchFamily="2" charset="2"/>
              <a:buNone/>
            </a:pPr>
            <a:r>
              <a:rPr lang="en-US" altLang="en-US" i="0"/>
              <a:t>Imaging means “image </a:t>
            </a:r>
            <a:r>
              <a:rPr lang="en-US" altLang="en-US" b="1">
                <a:solidFill>
                  <a:srgbClr val="FF0000"/>
                </a:solidFill>
              </a:rPr>
              <a:t>acquisition</a:t>
            </a:r>
            <a:r>
              <a:rPr lang="en-US" altLang="en-US" i="0"/>
              <a:t>”</a:t>
            </a:r>
          </a:p>
          <a:p>
            <a:pPr algn="ctr" eaLnBrk="1" hangingPunct="1">
              <a:lnSpc>
                <a:spcPct val="90000"/>
              </a:lnSpc>
              <a:buFont typeface="Wingdings" panose="05000000000000000000" pitchFamily="2" charset="2"/>
              <a:buNone/>
            </a:pPr>
            <a:r>
              <a:rPr lang="en-US" altLang="en-US" sz="2400"/>
              <a:t>The process of sensing our surroundings and then representing the measurements that are made in the form of an image</a:t>
            </a:r>
            <a:endParaRPr lang="en-US" altLang="en-US"/>
          </a:p>
          <a:p>
            <a:pPr eaLnBrk="1" hangingPunct="1">
              <a:lnSpc>
                <a:spcPct val="90000"/>
              </a:lnSpc>
              <a:buFont typeface="Wingdings" panose="05000000000000000000" pitchFamily="2" charset="2"/>
              <a:buNone/>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5091">
                                            <p:txEl>
                                              <p:pRg st="0" end="0"/>
                                            </p:txEl>
                                          </p:spTgt>
                                        </p:tgtEl>
                                        <p:attrNameLst>
                                          <p:attrName>style.visibility</p:attrName>
                                        </p:attrNameLst>
                                      </p:cBhvr>
                                      <p:to>
                                        <p:strVal val="visible"/>
                                      </p:to>
                                    </p:set>
                                    <p:anim calcmode="lin" valueType="num">
                                      <p:cBhvr additive="base">
                                        <p:cTn id="7" dur="500" fill="hold"/>
                                        <p:tgtEl>
                                          <p:spTgt spid="345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50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5091">
                                            <p:txEl>
                                              <p:pRg st="1" end="1"/>
                                            </p:txEl>
                                          </p:spTgt>
                                        </p:tgtEl>
                                        <p:attrNameLst>
                                          <p:attrName>style.visibility</p:attrName>
                                        </p:attrNameLst>
                                      </p:cBhvr>
                                      <p:to>
                                        <p:strVal val="visible"/>
                                      </p:to>
                                    </p:set>
                                    <p:anim calcmode="lin" valueType="num">
                                      <p:cBhvr additive="base">
                                        <p:cTn id="13" dur="500" fill="hold"/>
                                        <p:tgtEl>
                                          <p:spTgt spid="3450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4509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1" grpId="0" build="p" bldLvl="4"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a:extLst>
              <a:ext uri="{FF2B5EF4-FFF2-40B4-BE49-F238E27FC236}">
                <a16:creationId xmlns:a16="http://schemas.microsoft.com/office/drawing/2014/main" xmlns="" id="{34D7DBAB-1514-4AC9-9744-96220947D014}"/>
              </a:ext>
            </a:extLst>
          </p:cNvPr>
          <p:cNvSpPr>
            <a:spLocks noGrp="1" noChangeArrowheads="1"/>
          </p:cNvSpPr>
          <p:nvPr>
            <p:ph type="title"/>
          </p:nvPr>
        </p:nvSpPr>
        <p:spPr>
          <a:xfrm>
            <a:off x="228600" y="228600"/>
            <a:ext cx="8610600" cy="533400"/>
          </a:xfrm>
        </p:spPr>
        <p:txBody>
          <a:bodyPr/>
          <a:lstStyle/>
          <a:p>
            <a:pPr eaLnBrk="1" hangingPunct="1"/>
            <a:r>
              <a:rPr lang="en-US" altLang="en-US" sz="3200" b="1">
                <a:solidFill>
                  <a:srgbClr val="FF0000"/>
                </a:solidFill>
                <a:latin typeface="Tahoma" panose="020B0604030504040204" pitchFamily="34" charset="0"/>
              </a:rPr>
              <a:t>Active and Passive Imaging</a:t>
            </a:r>
          </a:p>
        </p:txBody>
      </p:sp>
      <p:sp>
        <p:nvSpPr>
          <p:cNvPr id="20483" name="Rectangle 1027">
            <a:extLst>
              <a:ext uri="{FF2B5EF4-FFF2-40B4-BE49-F238E27FC236}">
                <a16:creationId xmlns:a16="http://schemas.microsoft.com/office/drawing/2014/main" xmlns="" id="{8F361A92-E1CD-4BFB-9729-A6DF4DD4025E}"/>
              </a:ext>
            </a:extLst>
          </p:cNvPr>
          <p:cNvSpPr>
            <a:spLocks noGrp="1" noChangeArrowheads="1"/>
          </p:cNvSpPr>
          <p:nvPr>
            <p:ph type="body" idx="1"/>
          </p:nvPr>
        </p:nvSpPr>
        <p:spPr>
          <a:xfrm>
            <a:off x="457200" y="1981200"/>
            <a:ext cx="8382000" cy="4114800"/>
          </a:xfrm>
        </p:spPr>
        <p:txBody>
          <a:bodyPr/>
          <a:lstStyle/>
          <a:p>
            <a:pPr eaLnBrk="1" hangingPunct="1">
              <a:lnSpc>
                <a:spcPct val="90000"/>
              </a:lnSpc>
            </a:pPr>
            <a:r>
              <a:rPr lang="en-US" altLang="en-US" sz="2400" i="0"/>
              <a:t>Imaging can be </a:t>
            </a:r>
            <a:r>
              <a:rPr lang="en-US" altLang="en-US" sz="2400" b="1">
                <a:solidFill>
                  <a:srgbClr val="FF0000"/>
                </a:solidFill>
              </a:rPr>
              <a:t>active</a:t>
            </a:r>
            <a:r>
              <a:rPr lang="en-US" altLang="en-US" sz="2400" i="0"/>
              <a:t> or </a:t>
            </a:r>
            <a:r>
              <a:rPr lang="en-US" altLang="en-US" sz="2400" b="1">
                <a:solidFill>
                  <a:srgbClr val="FF0000"/>
                </a:solidFill>
              </a:rPr>
              <a:t>passive</a:t>
            </a:r>
            <a:endParaRPr lang="en-US" altLang="en-US" sz="2400" b="1" i="0">
              <a:solidFill>
                <a:srgbClr val="FF0000"/>
              </a:solidFill>
            </a:endParaRPr>
          </a:p>
          <a:p>
            <a:pPr lvl="1" eaLnBrk="1" hangingPunct="1">
              <a:lnSpc>
                <a:spcPct val="90000"/>
              </a:lnSpc>
            </a:pPr>
            <a:r>
              <a:rPr lang="en-US" altLang="en-US" sz="2000" b="1" i="0">
                <a:solidFill>
                  <a:srgbClr val="FF0000"/>
                </a:solidFill>
              </a:rPr>
              <a:t>Passive</a:t>
            </a:r>
            <a:r>
              <a:rPr lang="en-US" altLang="en-US" sz="2000" i="0"/>
              <a:t>: No external source is required. Uses the energy sources already present in the scene.</a:t>
            </a:r>
          </a:p>
          <a:p>
            <a:pPr lvl="2" eaLnBrk="1" hangingPunct="1">
              <a:lnSpc>
                <a:spcPct val="90000"/>
              </a:lnSpc>
            </a:pPr>
            <a:r>
              <a:rPr lang="en-US" altLang="en-US" sz="2000" i="0"/>
              <a:t>Cameras without a flash</a:t>
            </a:r>
          </a:p>
          <a:p>
            <a:pPr lvl="2" eaLnBrk="1" hangingPunct="1">
              <a:lnSpc>
                <a:spcPct val="90000"/>
              </a:lnSpc>
            </a:pPr>
            <a:r>
              <a:rPr lang="en-US" altLang="en-US" sz="2000" i="0"/>
              <a:t>Night vision goggle</a:t>
            </a:r>
          </a:p>
          <a:p>
            <a:pPr lvl="2" eaLnBrk="1" hangingPunct="1">
              <a:lnSpc>
                <a:spcPct val="90000"/>
              </a:lnSpc>
            </a:pPr>
            <a:endParaRPr lang="en-US" altLang="en-US" sz="2000" i="0"/>
          </a:p>
          <a:p>
            <a:pPr lvl="1" eaLnBrk="1" hangingPunct="1">
              <a:lnSpc>
                <a:spcPct val="90000"/>
              </a:lnSpc>
            </a:pPr>
            <a:r>
              <a:rPr lang="en-US" altLang="en-US" sz="2000" b="1" i="0">
                <a:solidFill>
                  <a:srgbClr val="FF0000"/>
                </a:solidFill>
              </a:rPr>
              <a:t>Active</a:t>
            </a:r>
            <a:r>
              <a:rPr lang="en-US" altLang="en-US" sz="2000" i="0"/>
              <a:t>: External source is required.</a:t>
            </a:r>
          </a:p>
          <a:p>
            <a:pPr lvl="2" eaLnBrk="1" hangingPunct="1">
              <a:lnSpc>
                <a:spcPct val="90000"/>
              </a:lnSpc>
            </a:pPr>
            <a:r>
              <a:rPr lang="en-US" altLang="en-US" sz="2000" i="0"/>
              <a:t>MRI</a:t>
            </a:r>
          </a:p>
          <a:p>
            <a:pPr lvl="2" eaLnBrk="1" hangingPunct="1">
              <a:lnSpc>
                <a:spcPct val="90000"/>
              </a:lnSpc>
            </a:pPr>
            <a:r>
              <a:rPr lang="en-US" altLang="en-US" sz="2000" i="0"/>
              <a:t>X-Rays</a:t>
            </a:r>
          </a:p>
          <a:p>
            <a:pPr lvl="2" eaLnBrk="1" hangingPunct="1">
              <a:lnSpc>
                <a:spcPct val="90000"/>
              </a:lnSpc>
            </a:pPr>
            <a:r>
              <a:rPr lang="en-US" altLang="en-US" sz="2000" i="0"/>
              <a:t>Radar</a:t>
            </a:r>
          </a:p>
          <a:p>
            <a:pPr lvl="2" eaLnBrk="1" hangingPunct="1">
              <a:lnSpc>
                <a:spcPct val="90000"/>
              </a:lnSpc>
            </a:pPr>
            <a:r>
              <a:rPr lang="en-US" altLang="en-US" sz="2000" i="0"/>
              <a:t>Scanner</a:t>
            </a:r>
          </a:p>
          <a:p>
            <a:pPr lvl="2" eaLnBrk="1" hangingPunct="1">
              <a:lnSpc>
                <a:spcPct val="90000"/>
              </a:lnSpc>
            </a:pPr>
            <a:r>
              <a:rPr lang="en-US" altLang="en-US" sz="2000" i="0"/>
              <a:t>Cameras with a flash</a:t>
            </a:r>
          </a:p>
          <a:p>
            <a:pPr lvl="1" eaLnBrk="1" hangingPunct="1">
              <a:lnSpc>
                <a:spcPct val="90000"/>
              </a:lnSpc>
            </a:pPr>
            <a:endParaRPr lang="en-US" altLang="en-US" sz="2000" i="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FE0201F7-4FAC-4E10-9905-69D04959332C}"/>
              </a:ext>
            </a:extLst>
          </p:cNvPr>
          <p:cNvSpPr>
            <a:spLocks noGrp="1" noChangeArrowheads="1"/>
          </p:cNvSpPr>
          <p:nvPr>
            <p:ph type="title"/>
          </p:nvPr>
        </p:nvSpPr>
        <p:spPr>
          <a:xfrm>
            <a:off x="228600" y="228600"/>
            <a:ext cx="8610600" cy="457200"/>
          </a:xfrm>
        </p:spPr>
        <p:txBody>
          <a:bodyPr/>
          <a:lstStyle/>
          <a:p>
            <a:pPr eaLnBrk="1" hangingPunct="1"/>
            <a:r>
              <a:rPr lang="en-US" altLang="en-US" sz="3200" b="1">
                <a:solidFill>
                  <a:srgbClr val="FF0000"/>
                </a:solidFill>
                <a:latin typeface="Tahoma" panose="020B0604030504040204" pitchFamily="34" charset="0"/>
              </a:rPr>
              <a:t>Electromagnetic Radiation Spectrum</a:t>
            </a:r>
          </a:p>
        </p:txBody>
      </p:sp>
      <p:pic>
        <p:nvPicPr>
          <p:cNvPr id="21507" name="Picture 3" descr="g_fig15">
            <a:extLst>
              <a:ext uri="{FF2B5EF4-FFF2-40B4-BE49-F238E27FC236}">
                <a16:creationId xmlns:a16="http://schemas.microsoft.com/office/drawing/2014/main" xmlns="" id="{8406525D-519A-4F6C-87D0-41058F108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7894638" cy="4194175"/>
          </a:xfrm>
          <a:prstGeom prst="rect">
            <a:avLst/>
          </a:prstGeom>
          <a:noFill/>
          <a:ln>
            <a:noFill/>
          </a:ln>
          <a:effectLst>
            <a:outerShdw dist="107763"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8" name="Text Box 4">
            <a:extLst>
              <a:ext uri="{FF2B5EF4-FFF2-40B4-BE49-F238E27FC236}">
                <a16:creationId xmlns:a16="http://schemas.microsoft.com/office/drawing/2014/main" xmlns="" id="{2C7DAC87-6978-4E99-AB96-AF3C19E65823}"/>
              </a:ext>
            </a:extLst>
          </p:cNvPr>
          <p:cNvSpPr txBox="1">
            <a:spLocks noChangeArrowheads="1"/>
          </p:cNvSpPr>
          <p:nvPr/>
        </p:nvSpPr>
        <p:spPr bwMode="auto">
          <a:xfrm>
            <a:off x="685800" y="6172200"/>
            <a:ext cx="3581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000" i="0"/>
              <a:t>Source: http://zeus.rutgers.edu/~ikovacs/SandP/Perception.html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xmlns="" id="{437EB722-E95F-4D96-A3FA-38B7BB571937}"/>
              </a:ext>
            </a:extLst>
          </p:cNvPr>
          <p:cNvSpPr>
            <a:spLocks noGrp="1" noChangeArrowheads="1"/>
          </p:cNvSpPr>
          <p:nvPr>
            <p:ph type="title"/>
          </p:nvPr>
        </p:nvSpPr>
        <p:spPr>
          <a:xfrm>
            <a:off x="290513" y="152400"/>
            <a:ext cx="8610600" cy="533400"/>
          </a:xfrm>
        </p:spPr>
        <p:txBody>
          <a:bodyPr/>
          <a:lstStyle/>
          <a:p>
            <a:pPr eaLnBrk="1" hangingPunct="1"/>
            <a:r>
              <a:rPr lang="en-US" altLang="en-US" sz="3200" b="1">
                <a:solidFill>
                  <a:srgbClr val="FF0000"/>
                </a:solidFill>
                <a:latin typeface="Tahoma" panose="020B0604030504040204" pitchFamily="34" charset="0"/>
              </a:rPr>
              <a:t>Camera Optics</a:t>
            </a:r>
          </a:p>
        </p:txBody>
      </p:sp>
      <p:grpSp>
        <p:nvGrpSpPr>
          <p:cNvPr id="349187" name="Group 3">
            <a:extLst>
              <a:ext uri="{FF2B5EF4-FFF2-40B4-BE49-F238E27FC236}">
                <a16:creationId xmlns:a16="http://schemas.microsoft.com/office/drawing/2014/main" xmlns="" id="{B308118A-D7EB-44C5-9311-F1987557A152}"/>
              </a:ext>
            </a:extLst>
          </p:cNvPr>
          <p:cNvGrpSpPr>
            <a:grpSpLocks/>
          </p:cNvGrpSpPr>
          <p:nvPr/>
        </p:nvGrpSpPr>
        <p:grpSpPr bwMode="auto">
          <a:xfrm>
            <a:off x="609600" y="838200"/>
            <a:ext cx="8001000" cy="4114800"/>
            <a:chOff x="336" y="1104"/>
            <a:chExt cx="5040" cy="2592"/>
          </a:xfrm>
        </p:grpSpPr>
        <p:sp>
          <p:nvSpPr>
            <p:cNvPr id="22533" name="Text Box 4">
              <a:extLst>
                <a:ext uri="{FF2B5EF4-FFF2-40B4-BE49-F238E27FC236}">
                  <a16:creationId xmlns:a16="http://schemas.microsoft.com/office/drawing/2014/main" xmlns="" id="{F2C3AC40-74B2-4EA7-9C9F-640003CD2941}"/>
                </a:ext>
              </a:extLst>
            </p:cNvPr>
            <p:cNvSpPr txBox="1">
              <a:spLocks noChangeArrowheads="1"/>
            </p:cNvSpPr>
            <p:nvPr/>
          </p:nvSpPr>
          <p:spPr bwMode="auto">
            <a:xfrm>
              <a:off x="4080" y="1104"/>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400" b="1" i="0"/>
                <a:t>f</a:t>
              </a:r>
            </a:p>
          </p:txBody>
        </p:sp>
        <p:sp>
          <p:nvSpPr>
            <p:cNvPr id="22534" name="Oval 5">
              <a:extLst>
                <a:ext uri="{FF2B5EF4-FFF2-40B4-BE49-F238E27FC236}">
                  <a16:creationId xmlns:a16="http://schemas.microsoft.com/office/drawing/2014/main" xmlns="" id="{E625A37B-22D2-4756-AAD3-22766A937E8A}"/>
                </a:ext>
              </a:extLst>
            </p:cNvPr>
            <p:cNvSpPr>
              <a:spLocks noChangeArrowheads="1"/>
            </p:cNvSpPr>
            <p:nvPr/>
          </p:nvSpPr>
          <p:spPr bwMode="auto">
            <a:xfrm>
              <a:off x="3216" y="1200"/>
              <a:ext cx="288" cy="2496"/>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2535" name="Line 6">
              <a:extLst>
                <a:ext uri="{FF2B5EF4-FFF2-40B4-BE49-F238E27FC236}">
                  <a16:creationId xmlns:a16="http://schemas.microsoft.com/office/drawing/2014/main" xmlns="" id="{F25780DE-A40C-4FA0-9851-11CA477F1BF1}"/>
                </a:ext>
              </a:extLst>
            </p:cNvPr>
            <p:cNvSpPr>
              <a:spLocks noChangeShapeType="1"/>
            </p:cNvSpPr>
            <p:nvPr/>
          </p:nvSpPr>
          <p:spPr bwMode="auto">
            <a:xfrm>
              <a:off x="336" y="2400"/>
              <a:ext cx="499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36" name="Picture 7" descr="pe01753_">
              <a:extLst>
                <a:ext uri="{FF2B5EF4-FFF2-40B4-BE49-F238E27FC236}">
                  <a16:creationId xmlns:a16="http://schemas.microsoft.com/office/drawing/2014/main" xmlns="" id="{8F5C5AE7-6644-4769-9A04-5048A5D040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 y="1392"/>
              <a:ext cx="767" cy="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7" name="Group 8">
              <a:extLst>
                <a:ext uri="{FF2B5EF4-FFF2-40B4-BE49-F238E27FC236}">
                  <a16:creationId xmlns:a16="http://schemas.microsoft.com/office/drawing/2014/main" xmlns="" id="{089EB698-356B-49E4-9060-EC9AAFEF3868}"/>
                </a:ext>
              </a:extLst>
            </p:cNvPr>
            <p:cNvGrpSpPr>
              <a:grpSpLocks/>
            </p:cNvGrpSpPr>
            <p:nvPr/>
          </p:nvGrpSpPr>
          <p:grpSpPr bwMode="auto">
            <a:xfrm rot="10800000">
              <a:off x="4896" y="2448"/>
              <a:ext cx="480" cy="617"/>
              <a:chOff x="1920" y="2359"/>
              <a:chExt cx="758" cy="981"/>
            </a:xfrm>
          </p:grpSpPr>
          <p:sp>
            <p:nvSpPr>
              <p:cNvPr id="22550" name="Freeform 9">
                <a:extLst>
                  <a:ext uri="{FF2B5EF4-FFF2-40B4-BE49-F238E27FC236}">
                    <a16:creationId xmlns:a16="http://schemas.microsoft.com/office/drawing/2014/main" xmlns="" id="{180832BD-4CC8-4EA4-B310-F4066D0A8661}"/>
                  </a:ext>
                </a:extLst>
              </p:cNvPr>
              <p:cNvSpPr>
                <a:spLocks/>
              </p:cNvSpPr>
              <p:nvPr/>
            </p:nvSpPr>
            <p:spPr bwMode="auto">
              <a:xfrm>
                <a:off x="2000" y="2362"/>
                <a:ext cx="622" cy="500"/>
              </a:xfrm>
              <a:custGeom>
                <a:avLst/>
                <a:gdLst>
                  <a:gd name="T0" fmla="*/ 0 w 1867"/>
                  <a:gd name="T1" fmla="*/ 0 h 1498"/>
                  <a:gd name="T2" fmla="*/ 0 w 1867"/>
                  <a:gd name="T3" fmla="*/ 0 h 1498"/>
                  <a:gd name="T4" fmla="*/ 0 w 1867"/>
                  <a:gd name="T5" fmla="*/ 0 h 1498"/>
                  <a:gd name="T6" fmla="*/ 0 w 1867"/>
                  <a:gd name="T7" fmla="*/ 0 h 1498"/>
                  <a:gd name="T8" fmla="*/ 0 w 1867"/>
                  <a:gd name="T9" fmla="*/ 0 h 1498"/>
                  <a:gd name="T10" fmla="*/ 0 w 1867"/>
                  <a:gd name="T11" fmla="*/ 0 h 1498"/>
                  <a:gd name="T12" fmla="*/ 0 w 1867"/>
                  <a:gd name="T13" fmla="*/ 0 h 1498"/>
                  <a:gd name="T14" fmla="*/ 0 w 1867"/>
                  <a:gd name="T15" fmla="*/ 0 h 1498"/>
                  <a:gd name="T16" fmla="*/ 0 w 1867"/>
                  <a:gd name="T17" fmla="*/ 0 h 1498"/>
                  <a:gd name="T18" fmla="*/ 0 w 1867"/>
                  <a:gd name="T19" fmla="*/ 0 h 1498"/>
                  <a:gd name="T20" fmla="*/ 0 w 1867"/>
                  <a:gd name="T21" fmla="*/ 0 h 1498"/>
                  <a:gd name="T22" fmla="*/ 0 w 1867"/>
                  <a:gd name="T23" fmla="*/ 0 h 1498"/>
                  <a:gd name="T24" fmla="*/ 0 w 1867"/>
                  <a:gd name="T25" fmla="*/ 0 h 1498"/>
                  <a:gd name="T26" fmla="*/ 0 w 1867"/>
                  <a:gd name="T27" fmla="*/ 0 h 1498"/>
                  <a:gd name="T28" fmla="*/ 0 w 1867"/>
                  <a:gd name="T29" fmla="*/ 0 h 1498"/>
                  <a:gd name="T30" fmla="*/ 0 w 1867"/>
                  <a:gd name="T31" fmla="*/ 0 h 1498"/>
                  <a:gd name="T32" fmla="*/ 0 w 1867"/>
                  <a:gd name="T33" fmla="*/ 0 h 1498"/>
                  <a:gd name="T34" fmla="*/ 0 w 1867"/>
                  <a:gd name="T35" fmla="*/ 0 h 1498"/>
                  <a:gd name="T36" fmla="*/ 0 w 1867"/>
                  <a:gd name="T37" fmla="*/ 0 h 1498"/>
                  <a:gd name="T38" fmla="*/ 0 w 1867"/>
                  <a:gd name="T39" fmla="*/ 0 h 1498"/>
                  <a:gd name="T40" fmla="*/ 0 w 1867"/>
                  <a:gd name="T41" fmla="*/ 0 h 1498"/>
                  <a:gd name="T42" fmla="*/ 0 w 1867"/>
                  <a:gd name="T43" fmla="*/ 0 h 1498"/>
                  <a:gd name="T44" fmla="*/ 0 w 1867"/>
                  <a:gd name="T45" fmla="*/ 0 h 1498"/>
                  <a:gd name="T46" fmla="*/ 0 w 1867"/>
                  <a:gd name="T47" fmla="*/ 0 h 1498"/>
                  <a:gd name="T48" fmla="*/ 0 w 1867"/>
                  <a:gd name="T49" fmla="*/ 0 h 1498"/>
                  <a:gd name="T50" fmla="*/ 0 w 1867"/>
                  <a:gd name="T51" fmla="*/ 0 h 1498"/>
                  <a:gd name="T52" fmla="*/ 0 w 1867"/>
                  <a:gd name="T53" fmla="*/ 0 h 1498"/>
                  <a:gd name="T54" fmla="*/ 0 w 1867"/>
                  <a:gd name="T55" fmla="*/ 0 h 1498"/>
                  <a:gd name="T56" fmla="*/ 0 w 1867"/>
                  <a:gd name="T57" fmla="*/ 0 h 1498"/>
                  <a:gd name="T58" fmla="*/ 0 w 1867"/>
                  <a:gd name="T59" fmla="*/ 0 h 1498"/>
                  <a:gd name="T60" fmla="*/ 0 w 1867"/>
                  <a:gd name="T61" fmla="*/ 0 h 1498"/>
                  <a:gd name="T62" fmla="*/ 0 w 1867"/>
                  <a:gd name="T63" fmla="*/ 0 h 1498"/>
                  <a:gd name="T64" fmla="*/ 0 w 1867"/>
                  <a:gd name="T65" fmla="*/ 0 h 1498"/>
                  <a:gd name="T66" fmla="*/ 0 w 1867"/>
                  <a:gd name="T67" fmla="*/ 0 h 1498"/>
                  <a:gd name="T68" fmla="*/ 0 w 1867"/>
                  <a:gd name="T69" fmla="*/ 0 h 1498"/>
                  <a:gd name="T70" fmla="*/ 0 w 1867"/>
                  <a:gd name="T71" fmla="*/ 0 h 1498"/>
                  <a:gd name="T72" fmla="*/ 0 w 1867"/>
                  <a:gd name="T73" fmla="*/ 0 h 1498"/>
                  <a:gd name="T74" fmla="*/ 0 w 1867"/>
                  <a:gd name="T75" fmla="*/ 0 h 14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67" h="1498">
                    <a:moveTo>
                      <a:pt x="631" y="1498"/>
                    </a:moveTo>
                    <a:lnTo>
                      <a:pt x="553" y="1396"/>
                    </a:lnTo>
                    <a:lnTo>
                      <a:pt x="484" y="1310"/>
                    </a:lnTo>
                    <a:lnTo>
                      <a:pt x="419" y="1292"/>
                    </a:lnTo>
                    <a:lnTo>
                      <a:pt x="206" y="1172"/>
                    </a:lnTo>
                    <a:lnTo>
                      <a:pt x="39" y="1046"/>
                    </a:lnTo>
                    <a:lnTo>
                      <a:pt x="0" y="943"/>
                    </a:lnTo>
                    <a:lnTo>
                      <a:pt x="33" y="874"/>
                    </a:lnTo>
                    <a:lnTo>
                      <a:pt x="138" y="761"/>
                    </a:lnTo>
                    <a:lnTo>
                      <a:pt x="142" y="642"/>
                    </a:lnTo>
                    <a:lnTo>
                      <a:pt x="186" y="574"/>
                    </a:lnTo>
                    <a:lnTo>
                      <a:pt x="186" y="471"/>
                    </a:lnTo>
                    <a:lnTo>
                      <a:pt x="203" y="402"/>
                    </a:lnTo>
                    <a:lnTo>
                      <a:pt x="314" y="327"/>
                    </a:lnTo>
                    <a:lnTo>
                      <a:pt x="425" y="241"/>
                    </a:lnTo>
                    <a:lnTo>
                      <a:pt x="545" y="111"/>
                    </a:lnTo>
                    <a:lnTo>
                      <a:pt x="672" y="77"/>
                    </a:lnTo>
                    <a:lnTo>
                      <a:pt x="792" y="52"/>
                    </a:lnTo>
                    <a:lnTo>
                      <a:pt x="887" y="8"/>
                    </a:lnTo>
                    <a:lnTo>
                      <a:pt x="1014" y="0"/>
                    </a:lnTo>
                    <a:lnTo>
                      <a:pt x="1126" y="42"/>
                    </a:lnTo>
                    <a:lnTo>
                      <a:pt x="1220" y="86"/>
                    </a:lnTo>
                    <a:lnTo>
                      <a:pt x="1317" y="145"/>
                    </a:lnTo>
                    <a:lnTo>
                      <a:pt x="1322" y="197"/>
                    </a:lnTo>
                    <a:lnTo>
                      <a:pt x="1434" y="283"/>
                    </a:lnTo>
                    <a:lnTo>
                      <a:pt x="1510" y="368"/>
                    </a:lnTo>
                    <a:lnTo>
                      <a:pt x="1632" y="574"/>
                    </a:lnTo>
                    <a:lnTo>
                      <a:pt x="1695" y="761"/>
                    </a:lnTo>
                    <a:lnTo>
                      <a:pt x="1718" y="855"/>
                    </a:lnTo>
                    <a:lnTo>
                      <a:pt x="1786" y="914"/>
                    </a:lnTo>
                    <a:lnTo>
                      <a:pt x="1820" y="1016"/>
                    </a:lnTo>
                    <a:lnTo>
                      <a:pt x="1867" y="1102"/>
                    </a:lnTo>
                    <a:lnTo>
                      <a:pt x="1857" y="1188"/>
                    </a:lnTo>
                    <a:lnTo>
                      <a:pt x="1815" y="1256"/>
                    </a:lnTo>
                    <a:lnTo>
                      <a:pt x="1703" y="1283"/>
                    </a:lnTo>
                    <a:lnTo>
                      <a:pt x="1645" y="1334"/>
                    </a:lnTo>
                    <a:lnTo>
                      <a:pt x="631" y="1498"/>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1" name="Freeform 10">
                <a:extLst>
                  <a:ext uri="{FF2B5EF4-FFF2-40B4-BE49-F238E27FC236}">
                    <a16:creationId xmlns:a16="http://schemas.microsoft.com/office/drawing/2014/main" xmlns="" id="{20DF2A6D-7CCE-45C1-82B0-1EF488E85123}"/>
                  </a:ext>
                </a:extLst>
              </p:cNvPr>
              <p:cNvSpPr>
                <a:spLocks/>
              </p:cNvSpPr>
              <p:nvPr/>
            </p:nvSpPr>
            <p:spPr bwMode="auto">
              <a:xfrm>
                <a:off x="2135" y="2707"/>
                <a:ext cx="79" cy="123"/>
              </a:xfrm>
              <a:custGeom>
                <a:avLst/>
                <a:gdLst>
                  <a:gd name="T0" fmla="*/ 0 w 237"/>
                  <a:gd name="T1" fmla="*/ 0 h 369"/>
                  <a:gd name="T2" fmla="*/ 0 w 237"/>
                  <a:gd name="T3" fmla="*/ 0 h 369"/>
                  <a:gd name="T4" fmla="*/ 0 w 237"/>
                  <a:gd name="T5" fmla="*/ 0 h 369"/>
                  <a:gd name="T6" fmla="*/ 0 w 237"/>
                  <a:gd name="T7" fmla="*/ 0 h 369"/>
                  <a:gd name="T8" fmla="*/ 0 w 237"/>
                  <a:gd name="T9" fmla="*/ 0 h 369"/>
                  <a:gd name="T10" fmla="*/ 0 w 237"/>
                  <a:gd name="T11" fmla="*/ 0 h 369"/>
                  <a:gd name="T12" fmla="*/ 0 w 237"/>
                  <a:gd name="T13" fmla="*/ 0 h 369"/>
                  <a:gd name="T14" fmla="*/ 0 w 237"/>
                  <a:gd name="T15" fmla="*/ 0 h 369"/>
                  <a:gd name="T16" fmla="*/ 0 w 237"/>
                  <a:gd name="T17" fmla="*/ 0 h 369"/>
                  <a:gd name="T18" fmla="*/ 0 w 237"/>
                  <a:gd name="T19" fmla="*/ 0 h 369"/>
                  <a:gd name="T20" fmla="*/ 0 w 237"/>
                  <a:gd name="T21" fmla="*/ 0 h 369"/>
                  <a:gd name="T22" fmla="*/ 0 w 237"/>
                  <a:gd name="T23" fmla="*/ 0 h 369"/>
                  <a:gd name="T24" fmla="*/ 0 w 237"/>
                  <a:gd name="T25" fmla="*/ 0 h 369"/>
                  <a:gd name="T26" fmla="*/ 0 w 237"/>
                  <a:gd name="T27" fmla="*/ 0 h 369"/>
                  <a:gd name="T28" fmla="*/ 0 w 237"/>
                  <a:gd name="T29" fmla="*/ 0 h 369"/>
                  <a:gd name="T30" fmla="*/ 0 w 237"/>
                  <a:gd name="T31" fmla="*/ 0 h 369"/>
                  <a:gd name="T32" fmla="*/ 0 w 237"/>
                  <a:gd name="T33" fmla="*/ 0 h 369"/>
                  <a:gd name="T34" fmla="*/ 0 w 237"/>
                  <a:gd name="T35" fmla="*/ 0 h 369"/>
                  <a:gd name="T36" fmla="*/ 0 w 237"/>
                  <a:gd name="T37" fmla="*/ 0 h 369"/>
                  <a:gd name="T38" fmla="*/ 0 w 237"/>
                  <a:gd name="T39" fmla="*/ 0 h 369"/>
                  <a:gd name="T40" fmla="*/ 0 w 237"/>
                  <a:gd name="T41" fmla="*/ 0 h 369"/>
                  <a:gd name="T42" fmla="*/ 0 w 237"/>
                  <a:gd name="T43" fmla="*/ 0 h 369"/>
                  <a:gd name="T44" fmla="*/ 0 w 237"/>
                  <a:gd name="T45" fmla="*/ 0 h 369"/>
                  <a:gd name="T46" fmla="*/ 0 w 237"/>
                  <a:gd name="T47" fmla="*/ 0 h 369"/>
                  <a:gd name="T48" fmla="*/ 0 w 237"/>
                  <a:gd name="T49" fmla="*/ 0 h 369"/>
                  <a:gd name="T50" fmla="*/ 0 w 237"/>
                  <a:gd name="T51" fmla="*/ 0 h 369"/>
                  <a:gd name="T52" fmla="*/ 0 w 237"/>
                  <a:gd name="T53" fmla="*/ 0 h 36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37" h="369">
                    <a:moveTo>
                      <a:pt x="30" y="59"/>
                    </a:moveTo>
                    <a:lnTo>
                      <a:pt x="89" y="29"/>
                    </a:lnTo>
                    <a:lnTo>
                      <a:pt x="111" y="36"/>
                    </a:lnTo>
                    <a:lnTo>
                      <a:pt x="163" y="0"/>
                    </a:lnTo>
                    <a:lnTo>
                      <a:pt x="156" y="66"/>
                    </a:lnTo>
                    <a:lnTo>
                      <a:pt x="172" y="88"/>
                    </a:lnTo>
                    <a:lnTo>
                      <a:pt x="133" y="156"/>
                    </a:lnTo>
                    <a:lnTo>
                      <a:pt x="183" y="141"/>
                    </a:lnTo>
                    <a:lnTo>
                      <a:pt x="172" y="215"/>
                    </a:lnTo>
                    <a:lnTo>
                      <a:pt x="199" y="206"/>
                    </a:lnTo>
                    <a:lnTo>
                      <a:pt x="193" y="236"/>
                    </a:lnTo>
                    <a:lnTo>
                      <a:pt x="221" y="236"/>
                    </a:lnTo>
                    <a:lnTo>
                      <a:pt x="213" y="257"/>
                    </a:lnTo>
                    <a:lnTo>
                      <a:pt x="230" y="271"/>
                    </a:lnTo>
                    <a:lnTo>
                      <a:pt x="237" y="348"/>
                    </a:lnTo>
                    <a:lnTo>
                      <a:pt x="207" y="369"/>
                    </a:lnTo>
                    <a:lnTo>
                      <a:pt x="163" y="348"/>
                    </a:lnTo>
                    <a:lnTo>
                      <a:pt x="142" y="310"/>
                    </a:lnTo>
                    <a:lnTo>
                      <a:pt x="118" y="266"/>
                    </a:lnTo>
                    <a:lnTo>
                      <a:pt x="74" y="236"/>
                    </a:lnTo>
                    <a:lnTo>
                      <a:pt x="95" y="222"/>
                    </a:lnTo>
                    <a:lnTo>
                      <a:pt x="30" y="200"/>
                    </a:lnTo>
                    <a:lnTo>
                      <a:pt x="74" y="178"/>
                    </a:lnTo>
                    <a:lnTo>
                      <a:pt x="51" y="148"/>
                    </a:lnTo>
                    <a:lnTo>
                      <a:pt x="0" y="111"/>
                    </a:lnTo>
                    <a:lnTo>
                      <a:pt x="30" y="5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2" name="Freeform 11">
                <a:extLst>
                  <a:ext uri="{FF2B5EF4-FFF2-40B4-BE49-F238E27FC236}">
                    <a16:creationId xmlns:a16="http://schemas.microsoft.com/office/drawing/2014/main" xmlns="" id="{79CC8172-9685-4646-B413-15909A366D93}"/>
                  </a:ext>
                </a:extLst>
              </p:cNvPr>
              <p:cNvSpPr>
                <a:spLocks/>
              </p:cNvSpPr>
              <p:nvPr/>
            </p:nvSpPr>
            <p:spPr bwMode="auto">
              <a:xfrm>
                <a:off x="2138" y="2782"/>
                <a:ext cx="403" cy="556"/>
              </a:xfrm>
              <a:custGeom>
                <a:avLst/>
                <a:gdLst>
                  <a:gd name="T0" fmla="*/ 0 w 1209"/>
                  <a:gd name="T1" fmla="*/ 0 h 1666"/>
                  <a:gd name="T2" fmla="*/ 0 w 1209"/>
                  <a:gd name="T3" fmla="*/ 0 h 1666"/>
                  <a:gd name="T4" fmla="*/ 0 w 1209"/>
                  <a:gd name="T5" fmla="*/ 0 h 1666"/>
                  <a:gd name="T6" fmla="*/ 0 w 1209"/>
                  <a:gd name="T7" fmla="*/ 0 h 1666"/>
                  <a:gd name="T8" fmla="*/ 0 w 1209"/>
                  <a:gd name="T9" fmla="*/ 0 h 1666"/>
                  <a:gd name="T10" fmla="*/ 0 w 1209"/>
                  <a:gd name="T11" fmla="*/ 0 h 1666"/>
                  <a:gd name="T12" fmla="*/ 0 w 1209"/>
                  <a:gd name="T13" fmla="*/ 0 h 1666"/>
                  <a:gd name="T14" fmla="*/ 0 w 1209"/>
                  <a:gd name="T15" fmla="*/ 0 h 1666"/>
                  <a:gd name="T16" fmla="*/ 0 w 1209"/>
                  <a:gd name="T17" fmla="*/ 0 h 1666"/>
                  <a:gd name="T18" fmla="*/ 0 w 1209"/>
                  <a:gd name="T19" fmla="*/ 0 h 1666"/>
                  <a:gd name="T20" fmla="*/ 0 w 1209"/>
                  <a:gd name="T21" fmla="*/ 0 h 1666"/>
                  <a:gd name="T22" fmla="*/ 0 w 1209"/>
                  <a:gd name="T23" fmla="*/ 0 h 1666"/>
                  <a:gd name="T24" fmla="*/ 0 w 1209"/>
                  <a:gd name="T25" fmla="*/ 0 h 1666"/>
                  <a:gd name="T26" fmla="*/ 0 w 1209"/>
                  <a:gd name="T27" fmla="*/ 0 h 1666"/>
                  <a:gd name="T28" fmla="*/ 0 w 1209"/>
                  <a:gd name="T29" fmla="*/ 0 h 1666"/>
                  <a:gd name="T30" fmla="*/ 0 w 1209"/>
                  <a:gd name="T31" fmla="*/ 0 h 1666"/>
                  <a:gd name="T32" fmla="*/ 0 w 1209"/>
                  <a:gd name="T33" fmla="*/ 0 h 1666"/>
                  <a:gd name="T34" fmla="*/ 0 w 1209"/>
                  <a:gd name="T35" fmla="*/ 0 h 1666"/>
                  <a:gd name="T36" fmla="*/ 0 w 1209"/>
                  <a:gd name="T37" fmla="*/ 0 h 1666"/>
                  <a:gd name="T38" fmla="*/ 0 w 1209"/>
                  <a:gd name="T39" fmla="*/ 0 h 1666"/>
                  <a:gd name="T40" fmla="*/ 0 w 1209"/>
                  <a:gd name="T41" fmla="*/ 0 h 1666"/>
                  <a:gd name="T42" fmla="*/ 0 w 1209"/>
                  <a:gd name="T43" fmla="*/ 0 h 1666"/>
                  <a:gd name="T44" fmla="*/ 0 w 1209"/>
                  <a:gd name="T45" fmla="*/ 0 h 16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9" h="1666">
                    <a:moveTo>
                      <a:pt x="11" y="0"/>
                    </a:moveTo>
                    <a:lnTo>
                      <a:pt x="76" y="66"/>
                    </a:lnTo>
                    <a:lnTo>
                      <a:pt x="142" y="278"/>
                    </a:lnTo>
                    <a:lnTo>
                      <a:pt x="223" y="428"/>
                    </a:lnTo>
                    <a:lnTo>
                      <a:pt x="453" y="577"/>
                    </a:lnTo>
                    <a:lnTo>
                      <a:pt x="633" y="628"/>
                    </a:lnTo>
                    <a:lnTo>
                      <a:pt x="735" y="649"/>
                    </a:lnTo>
                    <a:lnTo>
                      <a:pt x="824" y="637"/>
                    </a:lnTo>
                    <a:lnTo>
                      <a:pt x="880" y="598"/>
                    </a:lnTo>
                    <a:lnTo>
                      <a:pt x="910" y="532"/>
                    </a:lnTo>
                    <a:lnTo>
                      <a:pt x="941" y="517"/>
                    </a:lnTo>
                    <a:lnTo>
                      <a:pt x="912" y="780"/>
                    </a:lnTo>
                    <a:lnTo>
                      <a:pt x="970" y="1021"/>
                    </a:lnTo>
                    <a:lnTo>
                      <a:pt x="1078" y="1243"/>
                    </a:lnTo>
                    <a:lnTo>
                      <a:pt x="1173" y="1500"/>
                    </a:lnTo>
                    <a:lnTo>
                      <a:pt x="1209" y="1643"/>
                    </a:lnTo>
                    <a:lnTo>
                      <a:pt x="515" y="1666"/>
                    </a:lnTo>
                    <a:lnTo>
                      <a:pt x="219" y="971"/>
                    </a:lnTo>
                    <a:lnTo>
                      <a:pt x="163" y="705"/>
                    </a:lnTo>
                    <a:lnTo>
                      <a:pt x="3" y="498"/>
                    </a:lnTo>
                    <a:lnTo>
                      <a:pt x="0" y="136"/>
                    </a:lnTo>
                    <a:lnTo>
                      <a:pt x="1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3" name="Freeform 12">
                <a:extLst>
                  <a:ext uri="{FF2B5EF4-FFF2-40B4-BE49-F238E27FC236}">
                    <a16:creationId xmlns:a16="http://schemas.microsoft.com/office/drawing/2014/main" xmlns="" id="{55619E36-82F9-48F2-A9F3-A3925684CE60}"/>
                  </a:ext>
                </a:extLst>
              </p:cNvPr>
              <p:cNvSpPr>
                <a:spLocks/>
              </p:cNvSpPr>
              <p:nvPr/>
            </p:nvSpPr>
            <p:spPr bwMode="auto">
              <a:xfrm>
                <a:off x="2463" y="3251"/>
                <a:ext cx="52" cy="84"/>
              </a:xfrm>
              <a:custGeom>
                <a:avLst/>
                <a:gdLst>
                  <a:gd name="T0" fmla="*/ 0 w 157"/>
                  <a:gd name="T1" fmla="*/ 0 h 252"/>
                  <a:gd name="T2" fmla="*/ 0 w 157"/>
                  <a:gd name="T3" fmla="*/ 0 h 252"/>
                  <a:gd name="T4" fmla="*/ 0 w 157"/>
                  <a:gd name="T5" fmla="*/ 0 h 252"/>
                  <a:gd name="T6" fmla="*/ 0 w 157"/>
                  <a:gd name="T7" fmla="*/ 0 h 252"/>
                  <a:gd name="T8" fmla="*/ 0 w 157"/>
                  <a:gd name="T9" fmla="*/ 0 h 252"/>
                  <a:gd name="T10" fmla="*/ 0 w 157"/>
                  <a:gd name="T11" fmla="*/ 0 h 252"/>
                  <a:gd name="T12" fmla="*/ 0 w 157"/>
                  <a:gd name="T13" fmla="*/ 0 h 252"/>
                  <a:gd name="T14" fmla="*/ 0 w 157"/>
                  <a:gd name="T15" fmla="*/ 0 h 252"/>
                  <a:gd name="T16" fmla="*/ 0 w 157"/>
                  <a:gd name="T17" fmla="*/ 0 h 252"/>
                  <a:gd name="T18" fmla="*/ 0 w 157"/>
                  <a:gd name="T19" fmla="*/ 0 h 252"/>
                  <a:gd name="T20" fmla="*/ 0 w 157"/>
                  <a:gd name="T21" fmla="*/ 0 h 252"/>
                  <a:gd name="T22" fmla="*/ 0 w 157"/>
                  <a:gd name="T23" fmla="*/ 0 h 252"/>
                  <a:gd name="T24" fmla="*/ 0 w 157"/>
                  <a:gd name="T25" fmla="*/ 0 h 2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7" h="252">
                    <a:moveTo>
                      <a:pt x="139" y="0"/>
                    </a:moveTo>
                    <a:lnTo>
                      <a:pt x="91" y="116"/>
                    </a:lnTo>
                    <a:lnTo>
                      <a:pt x="48" y="159"/>
                    </a:lnTo>
                    <a:lnTo>
                      <a:pt x="17" y="157"/>
                    </a:lnTo>
                    <a:lnTo>
                      <a:pt x="25" y="196"/>
                    </a:lnTo>
                    <a:lnTo>
                      <a:pt x="0" y="245"/>
                    </a:lnTo>
                    <a:lnTo>
                      <a:pt x="30" y="252"/>
                    </a:lnTo>
                    <a:lnTo>
                      <a:pt x="97" y="239"/>
                    </a:lnTo>
                    <a:lnTo>
                      <a:pt x="103" y="183"/>
                    </a:lnTo>
                    <a:lnTo>
                      <a:pt x="116" y="117"/>
                    </a:lnTo>
                    <a:lnTo>
                      <a:pt x="157" y="36"/>
                    </a:lnTo>
                    <a:lnTo>
                      <a:pt x="13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4" name="Freeform 13">
                <a:extLst>
                  <a:ext uri="{FF2B5EF4-FFF2-40B4-BE49-F238E27FC236}">
                    <a16:creationId xmlns:a16="http://schemas.microsoft.com/office/drawing/2014/main" xmlns="" id="{B674FCA3-019F-44F7-B65B-D2D293D25A8D}"/>
                  </a:ext>
                </a:extLst>
              </p:cNvPr>
              <p:cNvSpPr>
                <a:spLocks/>
              </p:cNvSpPr>
              <p:nvPr/>
            </p:nvSpPr>
            <p:spPr bwMode="auto">
              <a:xfrm>
                <a:off x="2285" y="3137"/>
                <a:ext cx="90" cy="197"/>
              </a:xfrm>
              <a:custGeom>
                <a:avLst/>
                <a:gdLst>
                  <a:gd name="T0" fmla="*/ 0 w 269"/>
                  <a:gd name="T1" fmla="*/ 0 h 591"/>
                  <a:gd name="T2" fmla="*/ 0 w 269"/>
                  <a:gd name="T3" fmla="*/ 0 h 591"/>
                  <a:gd name="T4" fmla="*/ 0 w 269"/>
                  <a:gd name="T5" fmla="*/ 0 h 591"/>
                  <a:gd name="T6" fmla="*/ 0 w 269"/>
                  <a:gd name="T7" fmla="*/ 0 h 591"/>
                  <a:gd name="T8" fmla="*/ 0 w 269"/>
                  <a:gd name="T9" fmla="*/ 0 h 591"/>
                  <a:gd name="T10" fmla="*/ 0 w 269"/>
                  <a:gd name="T11" fmla="*/ 0 h 591"/>
                  <a:gd name="T12" fmla="*/ 0 w 269"/>
                  <a:gd name="T13" fmla="*/ 0 h 591"/>
                  <a:gd name="T14" fmla="*/ 0 w 269"/>
                  <a:gd name="T15" fmla="*/ 0 h 591"/>
                  <a:gd name="T16" fmla="*/ 0 w 269"/>
                  <a:gd name="T17" fmla="*/ 0 h 591"/>
                  <a:gd name="T18" fmla="*/ 0 w 269"/>
                  <a:gd name="T19" fmla="*/ 0 h 591"/>
                  <a:gd name="T20" fmla="*/ 0 w 269"/>
                  <a:gd name="T21" fmla="*/ 0 h 591"/>
                  <a:gd name="T22" fmla="*/ 0 w 269"/>
                  <a:gd name="T23" fmla="*/ 0 h 591"/>
                  <a:gd name="T24" fmla="*/ 0 w 269"/>
                  <a:gd name="T25" fmla="*/ 0 h 591"/>
                  <a:gd name="T26" fmla="*/ 0 w 269"/>
                  <a:gd name="T27" fmla="*/ 0 h 591"/>
                  <a:gd name="T28" fmla="*/ 0 w 269"/>
                  <a:gd name="T29" fmla="*/ 0 h 591"/>
                  <a:gd name="T30" fmla="*/ 0 w 269"/>
                  <a:gd name="T31" fmla="*/ 0 h 5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9" h="591">
                    <a:moveTo>
                      <a:pt x="57" y="442"/>
                    </a:moveTo>
                    <a:lnTo>
                      <a:pt x="84" y="388"/>
                    </a:lnTo>
                    <a:lnTo>
                      <a:pt x="94" y="290"/>
                    </a:lnTo>
                    <a:lnTo>
                      <a:pt x="87" y="191"/>
                    </a:lnTo>
                    <a:lnTo>
                      <a:pt x="44" y="52"/>
                    </a:lnTo>
                    <a:lnTo>
                      <a:pt x="0" y="0"/>
                    </a:lnTo>
                    <a:lnTo>
                      <a:pt x="94" y="3"/>
                    </a:lnTo>
                    <a:lnTo>
                      <a:pt x="104" y="113"/>
                    </a:lnTo>
                    <a:lnTo>
                      <a:pt x="159" y="327"/>
                    </a:lnTo>
                    <a:lnTo>
                      <a:pt x="159" y="431"/>
                    </a:lnTo>
                    <a:lnTo>
                      <a:pt x="190" y="535"/>
                    </a:lnTo>
                    <a:lnTo>
                      <a:pt x="269" y="584"/>
                    </a:lnTo>
                    <a:lnTo>
                      <a:pt x="183" y="591"/>
                    </a:lnTo>
                    <a:lnTo>
                      <a:pt x="84" y="523"/>
                    </a:lnTo>
                    <a:lnTo>
                      <a:pt x="57" y="44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5" name="Freeform 14">
                <a:extLst>
                  <a:ext uri="{FF2B5EF4-FFF2-40B4-BE49-F238E27FC236}">
                    <a16:creationId xmlns:a16="http://schemas.microsoft.com/office/drawing/2014/main" xmlns="" id="{E892A70A-0274-4D84-AED9-68993FA0BD66}"/>
                  </a:ext>
                </a:extLst>
              </p:cNvPr>
              <p:cNvSpPr>
                <a:spLocks/>
              </p:cNvSpPr>
              <p:nvPr/>
            </p:nvSpPr>
            <p:spPr bwMode="auto">
              <a:xfrm>
                <a:off x="2374" y="3150"/>
                <a:ext cx="86" cy="96"/>
              </a:xfrm>
              <a:custGeom>
                <a:avLst/>
                <a:gdLst>
                  <a:gd name="T0" fmla="*/ 0 w 260"/>
                  <a:gd name="T1" fmla="*/ 0 h 288"/>
                  <a:gd name="T2" fmla="*/ 0 w 260"/>
                  <a:gd name="T3" fmla="*/ 0 h 288"/>
                  <a:gd name="T4" fmla="*/ 0 w 260"/>
                  <a:gd name="T5" fmla="*/ 0 h 288"/>
                  <a:gd name="T6" fmla="*/ 0 w 260"/>
                  <a:gd name="T7" fmla="*/ 0 h 288"/>
                  <a:gd name="T8" fmla="*/ 0 w 260"/>
                  <a:gd name="T9" fmla="*/ 0 h 288"/>
                  <a:gd name="T10" fmla="*/ 0 w 260"/>
                  <a:gd name="T11" fmla="*/ 0 h 288"/>
                  <a:gd name="T12" fmla="*/ 0 w 260"/>
                  <a:gd name="T13" fmla="*/ 0 h 288"/>
                  <a:gd name="T14" fmla="*/ 0 w 260"/>
                  <a:gd name="T15" fmla="*/ 0 h 288"/>
                  <a:gd name="T16" fmla="*/ 0 w 260"/>
                  <a:gd name="T17" fmla="*/ 0 h 288"/>
                  <a:gd name="T18" fmla="*/ 0 w 260"/>
                  <a:gd name="T19" fmla="*/ 0 h 288"/>
                  <a:gd name="T20" fmla="*/ 0 w 260"/>
                  <a:gd name="T21" fmla="*/ 0 h 2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0" h="288">
                    <a:moveTo>
                      <a:pt x="0" y="0"/>
                    </a:moveTo>
                    <a:lnTo>
                      <a:pt x="111" y="37"/>
                    </a:lnTo>
                    <a:lnTo>
                      <a:pt x="152" y="99"/>
                    </a:lnTo>
                    <a:lnTo>
                      <a:pt x="164" y="141"/>
                    </a:lnTo>
                    <a:lnTo>
                      <a:pt x="224" y="207"/>
                    </a:lnTo>
                    <a:lnTo>
                      <a:pt x="260" y="288"/>
                    </a:lnTo>
                    <a:lnTo>
                      <a:pt x="172" y="221"/>
                    </a:lnTo>
                    <a:lnTo>
                      <a:pt x="103" y="165"/>
                    </a:lnTo>
                    <a:lnTo>
                      <a:pt x="73" y="74"/>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6" name="Freeform 15">
                <a:extLst>
                  <a:ext uri="{FF2B5EF4-FFF2-40B4-BE49-F238E27FC236}">
                    <a16:creationId xmlns:a16="http://schemas.microsoft.com/office/drawing/2014/main" xmlns="" id="{0332C635-B051-426C-8B4A-5EDEC5736AB5}"/>
                  </a:ext>
                </a:extLst>
              </p:cNvPr>
              <p:cNvSpPr>
                <a:spLocks/>
              </p:cNvSpPr>
              <p:nvPr/>
            </p:nvSpPr>
            <p:spPr bwMode="auto">
              <a:xfrm>
                <a:off x="2316" y="3130"/>
                <a:ext cx="63" cy="123"/>
              </a:xfrm>
              <a:custGeom>
                <a:avLst/>
                <a:gdLst>
                  <a:gd name="T0" fmla="*/ 0 w 190"/>
                  <a:gd name="T1" fmla="*/ 0 h 368"/>
                  <a:gd name="T2" fmla="*/ 0 w 190"/>
                  <a:gd name="T3" fmla="*/ 0 h 368"/>
                  <a:gd name="T4" fmla="*/ 0 w 190"/>
                  <a:gd name="T5" fmla="*/ 0 h 368"/>
                  <a:gd name="T6" fmla="*/ 0 w 190"/>
                  <a:gd name="T7" fmla="*/ 0 h 368"/>
                  <a:gd name="T8" fmla="*/ 0 w 190"/>
                  <a:gd name="T9" fmla="*/ 0 h 368"/>
                  <a:gd name="T10" fmla="*/ 0 w 190"/>
                  <a:gd name="T11" fmla="*/ 0 h 368"/>
                  <a:gd name="T12" fmla="*/ 0 w 190"/>
                  <a:gd name="T13" fmla="*/ 0 h 368"/>
                  <a:gd name="T14" fmla="*/ 0 w 190"/>
                  <a:gd name="T15" fmla="*/ 0 h 368"/>
                  <a:gd name="T16" fmla="*/ 0 w 190"/>
                  <a:gd name="T17" fmla="*/ 0 h 368"/>
                  <a:gd name="T18" fmla="*/ 0 w 190"/>
                  <a:gd name="T19" fmla="*/ 0 h 368"/>
                  <a:gd name="T20" fmla="*/ 0 w 190"/>
                  <a:gd name="T21" fmla="*/ 0 h 368"/>
                  <a:gd name="T22" fmla="*/ 0 w 190"/>
                  <a:gd name="T23" fmla="*/ 0 h 368"/>
                  <a:gd name="T24" fmla="*/ 0 w 190"/>
                  <a:gd name="T25" fmla="*/ 0 h 3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0" h="368">
                    <a:moveTo>
                      <a:pt x="25" y="61"/>
                    </a:moveTo>
                    <a:lnTo>
                      <a:pt x="103" y="368"/>
                    </a:lnTo>
                    <a:lnTo>
                      <a:pt x="87" y="196"/>
                    </a:lnTo>
                    <a:lnTo>
                      <a:pt x="122" y="238"/>
                    </a:lnTo>
                    <a:lnTo>
                      <a:pt x="117" y="165"/>
                    </a:lnTo>
                    <a:lnTo>
                      <a:pt x="159" y="182"/>
                    </a:lnTo>
                    <a:lnTo>
                      <a:pt x="190" y="177"/>
                    </a:lnTo>
                    <a:lnTo>
                      <a:pt x="178" y="103"/>
                    </a:lnTo>
                    <a:lnTo>
                      <a:pt x="124" y="66"/>
                    </a:lnTo>
                    <a:lnTo>
                      <a:pt x="51" y="0"/>
                    </a:lnTo>
                    <a:lnTo>
                      <a:pt x="0" y="22"/>
                    </a:lnTo>
                    <a:lnTo>
                      <a:pt x="25" y="6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7" name="Freeform 16">
                <a:extLst>
                  <a:ext uri="{FF2B5EF4-FFF2-40B4-BE49-F238E27FC236}">
                    <a16:creationId xmlns:a16="http://schemas.microsoft.com/office/drawing/2014/main" xmlns="" id="{B6E97D62-8E75-421C-BA8E-271CFE2BA03E}"/>
                  </a:ext>
                </a:extLst>
              </p:cNvPr>
              <p:cNvSpPr>
                <a:spLocks/>
              </p:cNvSpPr>
              <p:nvPr/>
            </p:nvSpPr>
            <p:spPr bwMode="auto">
              <a:xfrm>
                <a:off x="2390" y="3201"/>
                <a:ext cx="34" cy="133"/>
              </a:xfrm>
              <a:custGeom>
                <a:avLst/>
                <a:gdLst>
                  <a:gd name="T0" fmla="*/ 0 w 101"/>
                  <a:gd name="T1" fmla="*/ 0 h 398"/>
                  <a:gd name="T2" fmla="*/ 0 w 101"/>
                  <a:gd name="T3" fmla="*/ 0 h 398"/>
                  <a:gd name="T4" fmla="*/ 0 w 101"/>
                  <a:gd name="T5" fmla="*/ 0 h 398"/>
                  <a:gd name="T6" fmla="*/ 0 w 101"/>
                  <a:gd name="T7" fmla="*/ 0 h 398"/>
                  <a:gd name="T8" fmla="*/ 0 w 101"/>
                  <a:gd name="T9" fmla="*/ 0 h 398"/>
                  <a:gd name="T10" fmla="*/ 0 w 101"/>
                  <a:gd name="T11" fmla="*/ 0 h 398"/>
                  <a:gd name="T12" fmla="*/ 0 w 101"/>
                  <a:gd name="T13" fmla="*/ 0 h 398"/>
                  <a:gd name="T14" fmla="*/ 0 w 101"/>
                  <a:gd name="T15" fmla="*/ 0 h 398"/>
                  <a:gd name="T16" fmla="*/ 0 w 101"/>
                  <a:gd name="T17" fmla="*/ 0 h 398"/>
                  <a:gd name="T18" fmla="*/ 0 w 101"/>
                  <a:gd name="T19" fmla="*/ 0 h 398"/>
                  <a:gd name="T20" fmla="*/ 0 w 101"/>
                  <a:gd name="T21" fmla="*/ 0 h 398"/>
                  <a:gd name="T22" fmla="*/ 0 w 101"/>
                  <a:gd name="T23" fmla="*/ 0 h 3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398">
                    <a:moveTo>
                      <a:pt x="0" y="0"/>
                    </a:moveTo>
                    <a:lnTo>
                      <a:pt x="15" y="81"/>
                    </a:lnTo>
                    <a:lnTo>
                      <a:pt x="58" y="141"/>
                    </a:lnTo>
                    <a:lnTo>
                      <a:pt x="66" y="222"/>
                    </a:lnTo>
                    <a:lnTo>
                      <a:pt x="16" y="398"/>
                    </a:lnTo>
                    <a:lnTo>
                      <a:pt x="71" y="393"/>
                    </a:lnTo>
                    <a:lnTo>
                      <a:pt x="88" y="319"/>
                    </a:lnTo>
                    <a:lnTo>
                      <a:pt x="101" y="192"/>
                    </a:lnTo>
                    <a:lnTo>
                      <a:pt x="91" y="119"/>
                    </a:lnTo>
                    <a:lnTo>
                      <a:pt x="41" y="5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8" name="Freeform 17">
                <a:extLst>
                  <a:ext uri="{FF2B5EF4-FFF2-40B4-BE49-F238E27FC236}">
                    <a16:creationId xmlns:a16="http://schemas.microsoft.com/office/drawing/2014/main" xmlns="" id="{6F38807C-F1FB-4371-8AEC-237E18ED5BE7}"/>
                  </a:ext>
                </a:extLst>
              </p:cNvPr>
              <p:cNvSpPr>
                <a:spLocks/>
              </p:cNvSpPr>
              <p:nvPr/>
            </p:nvSpPr>
            <p:spPr bwMode="auto">
              <a:xfrm>
                <a:off x="1981" y="2911"/>
                <a:ext cx="111" cy="120"/>
              </a:xfrm>
              <a:custGeom>
                <a:avLst/>
                <a:gdLst>
                  <a:gd name="T0" fmla="*/ 0 w 334"/>
                  <a:gd name="T1" fmla="*/ 0 h 358"/>
                  <a:gd name="T2" fmla="*/ 0 w 334"/>
                  <a:gd name="T3" fmla="*/ 0 h 358"/>
                  <a:gd name="T4" fmla="*/ 0 w 334"/>
                  <a:gd name="T5" fmla="*/ 0 h 358"/>
                  <a:gd name="T6" fmla="*/ 0 w 334"/>
                  <a:gd name="T7" fmla="*/ 0 h 358"/>
                  <a:gd name="T8" fmla="*/ 0 w 334"/>
                  <a:gd name="T9" fmla="*/ 0 h 358"/>
                  <a:gd name="T10" fmla="*/ 0 w 334"/>
                  <a:gd name="T11" fmla="*/ 0 h 358"/>
                  <a:gd name="T12" fmla="*/ 0 w 334"/>
                  <a:gd name="T13" fmla="*/ 0 h 358"/>
                  <a:gd name="T14" fmla="*/ 0 w 334"/>
                  <a:gd name="T15" fmla="*/ 0 h 358"/>
                  <a:gd name="T16" fmla="*/ 0 w 334"/>
                  <a:gd name="T17" fmla="*/ 0 h 358"/>
                  <a:gd name="T18" fmla="*/ 0 w 334"/>
                  <a:gd name="T19" fmla="*/ 0 h 358"/>
                  <a:gd name="T20" fmla="*/ 0 w 334"/>
                  <a:gd name="T21" fmla="*/ 0 h 358"/>
                  <a:gd name="T22" fmla="*/ 0 w 334"/>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4" h="358">
                    <a:moveTo>
                      <a:pt x="327" y="0"/>
                    </a:moveTo>
                    <a:lnTo>
                      <a:pt x="299" y="16"/>
                    </a:lnTo>
                    <a:lnTo>
                      <a:pt x="77" y="50"/>
                    </a:lnTo>
                    <a:lnTo>
                      <a:pt x="24" y="111"/>
                    </a:lnTo>
                    <a:lnTo>
                      <a:pt x="0" y="198"/>
                    </a:lnTo>
                    <a:lnTo>
                      <a:pt x="32" y="229"/>
                    </a:lnTo>
                    <a:lnTo>
                      <a:pt x="99" y="313"/>
                    </a:lnTo>
                    <a:lnTo>
                      <a:pt x="160" y="358"/>
                    </a:lnTo>
                    <a:lnTo>
                      <a:pt x="280" y="177"/>
                    </a:lnTo>
                    <a:lnTo>
                      <a:pt x="334" y="43"/>
                    </a:lnTo>
                    <a:lnTo>
                      <a:pt x="32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9" name="Freeform 18">
                <a:extLst>
                  <a:ext uri="{FF2B5EF4-FFF2-40B4-BE49-F238E27FC236}">
                    <a16:creationId xmlns:a16="http://schemas.microsoft.com/office/drawing/2014/main" xmlns="" id="{65BB74B2-319E-4FAC-923C-1583C141F7AE}"/>
                  </a:ext>
                </a:extLst>
              </p:cNvPr>
              <p:cNvSpPr>
                <a:spLocks/>
              </p:cNvSpPr>
              <p:nvPr/>
            </p:nvSpPr>
            <p:spPr bwMode="auto">
              <a:xfrm>
                <a:off x="2235" y="2450"/>
                <a:ext cx="308" cy="521"/>
              </a:xfrm>
              <a:custGeom>
                <a:avLst/>
                <a:gdLst>
                  <a:gd name="T0" fmla="*/ 0 w 923"/>
                  <a:gd name="T1" fmla="*/ 0 h 1565"/>
                  <a:gd name="T2" fmla="*/ 0 w 923"/>
                  <a:gd name="T3" fmla="*/ 0 h 1565"/>
                  <a:gd name="T4" fmla="*/ 0 w 923"/>
                  <a:gd name="T5" fmla="*/ 0 h 1565"/>
                  <a:gd name="T6" fmla="*/ 0 w 923"/>
                  <a:gd name="T7" fmla="*/ 0 h 1565"/>
                  <a:gd name="T8" fmla="*/ 0 w 923"/>
                  <a:gd name="T9" fmla="*/ 0 h 1565"/>
                  <a:gd name="T10" fmla="*/ 0 w 923"/>
                  <a:gd name="T11" fmla="*/ 0 h 1565"/>
                  <a:gd name="T12" fmla="*/ 0 w 923"/>
                  <a:gd name="T13" fmla="*/ 0 h 1565"/>
                  <a:gd name="T14" fmla="*/ 0 w 923"/>
                  <a:gd name="T15" fmla="*/ 0 h 1565"/>
                  <a:gd name="T16" fmla="*/ 0 w 923"/>
                  <a:gd name="T17" fmla="*/ 0 h 1565"/>
                  <a:gd name="T18" fmla="*/ 0 w 923"/>
                  <a:gd name="T19" fmla="*/ 0 h 1565"/>
                  <a:gd name="T20" fmla="*/ 0 w 923"/>
                  <a:gd name="T21" fmla="*/ 0 h 1565"/>
                  <a:gd name="T22" fmla="*/ 0 w 923"/>
                  <a:gd name="T23" fmla="*/ 0 h 1565"/>
                  <a:gd name="T24" fmla="*/ 0 w 923"/>
                  <a:gd name="T25" fmla="*/ 0 h 1565"/>
                  <a:gd name="T26" fmla="*/ 0 w 923"/>
                  <a:gd name="T27" fmla="*/ 0 h 1565"/>
                  <a:gd name="T28" fmla="*/ 0 w 923"/>
                  <a:gd name="T29" fmla="*/ 0 h 1565"/>
                  <a:gd name="T30" fmla="*/ 0 w 923"/>
                  <a:gd name="T31" fmla="*/ 0 h 1565"/>
                  <a:gd name="T32" fmla="*/ 0 w 923"/>
                  <a:gd name="T33" fmla="*/ 0 h 1565"/>
                  <a:gd name="T34" fmla="*/ 0 w 923"/>
                  <a:gd name="T35" fmla="*/ 0 h 1565"/>
                  <a:gd name="T36" fmla="*/ 0 w 923"/>
                  <a:gd name="T37" fmla="*/ 0 h 1565"/>
                  <a:gd name="T38" fmla="*/ 0 w 923"/>
                  <a:gd name="T39" fmla="*/ 0 h 1565"/>
                  <a:gd name="T40" fmla="*/ 0 w 923"/>
                  <a:gd name="T41" fmla="*/ 0 h 1565"/>
                  <a:gd name="T42" fmla="*/ 0 w 923"/>
                  <a:gd name="T43" fmla="*/ 0 h 1565"/>
                  <a:gd name="T44" fmla="*/ 0 w 923"/>
                  <a:gd name="T45" fmla="*/ 0 h 1565"/>
                  <a:gd name="T46" fmla="*/ 0 w 923"/>
                  <a:gd name="T47" fmla="*/ 0 h 15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23" h="1565">
                    <a:moveTo>
                      <a:pt x="34" y="478"/>
                    </a:moveTo>
                    <a:lnTo>
                      <a:pt x="67" y="334"/>
                    </a:lnTo>
                    <a:lnTo>
                      <a:pt x="51" y="197"/>
                    </a:lnTo>
                    <a:lnTo>
                      <a:pt x="67" y="96"/>
                    </a:lnTo>
                    <a:lnTo>
                      <a:pt x="107" y="35"/>
                    </a:lnTo>
                    <a:lnTo>
                      <a:pt x="184" y="10"/>
                    </a:lnTo>
                    <a:lnTo>
                      <a:pt x="257" y="0"/>
                    </a:lnTo>
                    <a:lnTo>
                      <a:pt x="357" y="10"/>
                    </a:lnTo>
                    <a:lnTo>
                      <a:pt x="457" y="32"/>
                    </a:lnTo>
                    <a:lnTo>
                      <a:pt x="515" y="32"/>
                    </a:lnTo>
                    <a:lnTo>
                      <a:pt x="556" y="10"/>
                    </a:lnTo>
                    <a:lnTo>
                      <a:pt x="639" y="41"/>
                    </a:lnTo>
                    <a:lnTo>
                      <a:pt x="732" y="117"/>
                    </a:lnTo>
                    <a:lnTo>
                      <a:pt x="814" y="230"/>
                    </a:lnTo>
                    <a:lnTo>
                      <a:pt x="865" y="503"/>
                    </a:lnTo>
                    <a:lnTo>
                      <a:pt x="871" y="707"/>
                    </a:lnTo>
                    <a:lnTo>
                      <a:pt x="923" y="886"/>
                    </a:lnTo>
                    <a:lnTo>
                      <a:pt x="888" y="1176"/>
                    </a:lnTo>
                    <a:lnTo>
                      <a:pt x="817" y="1331"/>
                    </a:lnTo>
                    <a:lnTo>
                      <a:pt x="624" y="1530"/>
                    </a:lnTo>
                    <a:lnTo>
                      <a:pt x="385" y="1565"/>
                    </a:lnTo>
                    <a:lnTo>
                      <a:pt x="0" y="1328"/>
                    </a:lnTo>
                    <a:lnTo>
                      <a:pt x="34" y="478"/>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0" name="Freeform 19">
                <a:extLst>
                  <a:ext uri="{FF2B5EF4-FFF2-40B4-BE49-F238E27FC236}">
                    <a16:creationId xmlns:a16="http://schemas.microsoft.com/office/drawing/2014/main" xmlns="" id="{DF03C821-D457-44C6-B67A-CF6843D6B1E9}"/>
                  </a:ext>
                </a:extLst>
              </p:cNvPr>
              <p:cNvSpPr>
                <a:spLocks/>
              </p:cNvSpPr>
              <p:nvPr/>
            </p:nvSpPr>
            <p:spPr bwMode="auto">
              <a:xfrm>
                <a:off x="2396" y="2886"/>
                <a:ext cx="62" cy="22"/>
              </a:xfrm>
              <a:custGeom>
                <a:avLst/>
                <a:gdLst>
                  <a:gd name="T0" fmla="*/ 0 w 186"/>
                  <a:gd name="T1" fmla="*/ 0 h 67"/>
                  <a:gd name="T2" fmla="*/ 0 w 186"/>
                  <a:gd name="T3" fmla="*/ 0 h 67"/>
                  <a:gd name="T4" fmla="*/ 0 w 186"/>
                  <a:gd name="T5" fmla="*/ 0 h 67"/>
                  <a:gd name="T6" fmla="*/ 0 w 186"/>
                  <a:gd name="T7" fmla="*/ 0 h 67"/>
                  <a:gd name="T8" fmla="*/ 0 w 186"/>
                  <a:gd name="T9" fmla="*/ 0 h 67"/>
                  <a:gd name="T10" fmla="*/ 0 w 186"/>
                  <a:gd name="T11" fmla="*/ 0 h 67"/>
                  <a:gd name="T12" fmla="*/ 0 w 186"/>
                  <a:gd name="T13" fmla="*/ 0 h 67"/>
                  <a:gd name="T14" fmla="*/ 0 w 186"/>
                  <a:gd name="T15" fmla="*/ 0 h 67"/>
                  <a:gd name="T16" fmla="*/ 0 w 186"/>
                  <a:gd name="T17" fmla="*/ 0 h 67"/>
                  <a:gd name="T18" fmla="*/ 0 w 186"/>
                  <a:gd name="T19" fmla="*/ 0 h 67"/>
                  <a:gd name="T20" fmla="*/ 0 w 186"/>
                  <a:gd name="T21" fmla="*/ 0 h 67"/>
                  <a:gd name="T22" fmla="*/ 0 w 186"/>
                  <a:gd name="T23" fmla="*/ 0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6" h="67">
                    <a:moveTo>
                      <a:pt x="0" y="55"/>
                    </a:moveTo>
                    <a:lnTo>
                      <a:pt x="22" y="35"/>
                    </a:lnTo>
                    <a:lnTo>
                      <a:pt x="49" y="10"/>
                    </a:lnTo>
                    <a:lnTo>
                      <a:pt x="86" y="0"/>
                    </a:lnTo>
                    <a:lnTo>
                      <a:pt x="126" y="0"/>
                    </a:lnTo>
                    <a:lnTo>
                      <a:pt x="165" y="15"/>
                    </a:lnTo>
                    <a:lnTo>
                      <a:pt x="184" y="39"/>
                    </a:lnTo>
                    <a:lnTo>
                      <a:pt x="186" y="59"/>
                    </a:lnTo>
                    <a:lnTo>
                      <a:pt x="143" y="67"/>
                    </a:lnTo>
                    <a:lnTo>
                      <a:pt x="57" y="67"/>
                    </a:lnTo>
                    <a:lnTo>
                      <a:pt x="0" y="55"/>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1" name="Freeform 20">
                <a:extLst>
                  <a:ext uri="{FF2B5EF4-FFF2-40B4-BE49-F238E27FC236}">
                    <a16:creationId xmlns:a16="http://schemas.microsoft.com/office/drawing/2014/main" xmlns="" id="{4D3D1F5C-F22F-4935-92D5-AA6257F363C5}"/>
                  </a:ext>
                </a:extLst>
              </p:cNvPr>
              <p:cNvSpPr>
                <a:spLocks/>
              </p:cNvSpPr>
              <p:nvPr/>
            </p:nvSpPr>
            <p:spPr bwMode="auto">
              <a:xfrm>
                <a:off x="2439" y="2674"/>
                <a:ext cx="33" cy="106"/>
              </a:xfrm>
              <a:custGeom>
                <a:avLst/>
                <a:gdLst>
                  <a:gd name="T0" fmla="*/ 0 w 99"/>
                  <a:gd name="T1" fmla="*/ 0 h 320"/>
                  <a:gd name="T2" fmla="*/ 0 w 99"/>
                  <a:gd name="T3" fmla="*/ 0 h 320"/>
                  <a:gd name="T4" fmla="*/ 0 w 99"/>
                  <a:gd name="T5" fmla="*/ 0 h 320"/>
                  <a:gd name="T6" fmla="*/ 0 w 99"/>
                  <a:gd name="T7" fmla="*/ 0 h 320"/>
                  <a:gd name="T8" fmla="*/ 0 w 99"/>
                  <a:gd name="T9" fmla="*/ 0 h 320"/>
                  <a:gd name="T10" fmla="*/ 0 w 99"/>
                  <a:gd name="T11" fmla="*/ 0 h 320"/>
                  <a:gd name="T12" fmla="*/ 0 w 99"/>
                  <a:gd name="T13" fmla="*/ 0 h 320"/>
                  <a:gd name="T14" fmla="*/ 0 w 99"/>
                  <a:gd name="T15" fmla="*/ 0 h 320"/>
                  <a:gd name="T16" fmla="*/ 0 w 99"/>
                  <a:gd name="T17" fmla="*/ 0 h 320"/>
                  <a:gd name="T18" fmla="*/ 0 w 99"/>
                  <a:gd name="T19" fmla="*/ 0 h 320"/>
                  <a:gd name="T20" fmla="*/ 0 w 99"/>
                  <a:gd name="T21" fmla="*/ 0 h 320"/>
                  <a:gd name="T22" fmla="*/ 0 w 99"/>
                  <a:gd name="T23" fmla="*/ 0 h 320"/>
                  <a:gd name="T24" fmla="*/ 0 w 99"/>
                  <a:gd name="T25" fmla="*/ 0 h 320"/>
                  <a:gd name="T26" fmla="*/ 0 w 99"/>
                  <a:gd name="T27" fmla="*/ 0 h 320"/>
                  <a:gd name="T28" fmla="*/ 0 w 99"/>
                  <a:gd name="T29" fmla="*/ 0 h 320"/>
                  <a:gd name="T30" fmla="*/ 0 w 99"/>
                  <a:gd name="T31" fmla="*/ 0 h 320"/>
                  <a:gd name="T32" fmla="*/ 0 w 99"/>
                  <a:gd name="T33" fmla="*/ 0 h 320"/>
                  <a:gd name="T34" fmla="*/ 0 w 99"/>
                  <a:gd name="T35" fmla="*/ 0 h 320"/>
                  <a:gd name="T36" fmla="*/ 0 w 99"/>
                  <a:gd name="T37" fmla="*/ 0 h 320"/>
                  <a:gd name="T38" fmla="*/ 0 w 99"/>
                  <a:gd name="T39" fmla="*/ 0 h 320"/>
                  <a:gd name="T40" fmla="*/ 0 w 99"/>
                  <a:gd name="T41" fmla="*/ 0 h 3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 h="320">
                    <a:moveTo>
                      <a:pt x="4" y="0"/>
                    </a:moveTo>
                    <a:lnTo>
                      <a:pt x="0" y="30"/>
                    </a:lnTo>
                    <a:lnTo>
                      <a:pt x="13" y="69"/>
                    </a:lnTo>
                    <a:lnTo>
                      <a:pt x="34" y="136"/>
                    </a:lnTo>
                    <a:lnTo>
                      <a:pt x="48" y="199"/>
                    </a:lnTo>
                    <a:lnTo>
                      <a:pt x="51" y="220"/>
                    </a:lnTo>
                    <a:lnTo>
                      <a:pt x="48" y="246"/>
                    </a:lnTo>
                    <a:lnTo>
                      <a:pt x="55" y="262"/>
                    </a:lnTo>
                    <a:lnTo>
                      <a:pt x="66" y="276"/>
                    </a:lnTo>
                    <a:lnTo>
                      <a:pt x="78" y="300"/>
                    </a:lnTo>
                    <a:lnTo>
                      <a:pt x="82" y="311"/>
                    </a:lnTo>
                    <a:lnTo>
                      <a:pt x="99" y="320"/>
                    </a:lnTo>
                    <a:lnTo>
                      <a:pt x="99" y="277"/>
                    </a:lnTo>
                    <a:lnTo>
                      <a:pt x="96" y="222"/>
                    </a:lnTo>
                    <a:lnTo>
                      <a:pt x="85" y="159"/>
                    </a:lnTo>
                    <a:lnTo>
                      <a:pt x="89" y="143"/>
                    </a:lnTo>
                    <a:lnTo>
                      <a:pt x="68" y="114"/>
                    </a:lnTo>
                    <a:lnTo>
                      <a:pt x="42" y="76"/>
                    </a:lnTo>
                    <a:lnTo>
                      <a:pt x="21" y="38"/>
                    </a:lnTo>
                    <a:lnTo>
                      <a:pt x="4"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2" name="Freeform 21">
                <a:extLst>
                  <a:ext uri="{FF2B5EF4-FFF2-40B4-BE49-F238E27FC236}">
                    <a16:creationId xmlns:a16="http://schemas.microsoft.com/office/drawing/2014/main" xmlns="" id="{B991666F-65B4-4677-BAA7-7CF84B2695B7}"/>
                  </a:ext>
                </a:extLst>
              </p:cNvPr>
              <p:cNvSpPr>
                <a:spLocks/>
              </p:cNvSpPr>
              <p:nvPr/>
            </p:nvSpPr>
            <p:spPr bwMode="auto">
              <a:xfrm>
                <a:off x="2468" y="2653"/>
                <a:ext cx="57" cy="41"/>
              </a:xfrm>
              <a:custGeom>
                <a:avLst/>
                <a:gdLst>
                  <a:gd name="T0" fmla="*/ 0 w 171"/>
                  <a:gd name="T1" fmla="*/ 0 h 122"/>
                  <a:gd name="T2" fmla="*/ 0 w 171"/>
                  <a:gd name="T3" fmla="*/ 0 h 122"/>
                  <a:gd name="T4" fmla="*/ 0 w 171"/>
                  <a:gd name="T5" fmla="*/ 0 h 122"/>
                  <a:gd name="T6" fmla="*/ 0 w 171"/>
                  <a:gd name="T7" fmla="*/ 0 h 122"/>
                  <a:gd name="T8" fmla="*/ 0 w 171"/>
                  <a:gd name="T9" fmla="*/ 0 h 122"/>
                  <a:gd name="T10" fmla="*/ 0 w 171"/>
                  <a:gd name="T11" fmla="*/ 0 h 122"/>
                  <a:gd name="T12" fmla="*/ 0 w 171"/>
                  <a:gd name="T13" fmla="*/ 0 h 122"/>
                  <a:gd name="T14" fmla="*/ 0 w 171"/>
                  <a:gd name="T15" fmla="*/ 0 h 122"/>
                  <a:gd name="T16" fmla="*/ 0 w 171"/>
                  <a:gd name="T17" fmla="*/ 0 h 122"/>
                  <a:gd name="T18" fmla="*/ 0 w 171"/>
                  <a:gd name="T19" fmla="*/ 0 h 122"/>
                  <a:gd name="T20" fmla="*/ 0 w 171"/>
                  <a:gd name="T21" fmla="*/ 0 h 122"/>
                  <a:gd name="T22" fmla="*/ 0 w 171"/>
                  <a:gd name="T23" fmla="*/ 0 h 122"/>
                  <a:gd name="T24" fmla="*/ 0 w 171"/>
                  <a:gd name="T25" fmla="*/ 0 h 122"/>
                  <a:gd name="T26" fmla="*/ 0 w 171"/>
                  <a:gd name="T27" fmla="*/ 0 h 122"/>
                  <a:gd name="T28" fmla="*/ 0 w 171"/>
                  <a:gd name="T29" fmla="*/ 0 h 122"/>
                  <a:gd name="T30" fmla="*/ 0 w 171"/>
                  <a:gd name="T31" fmla="*/ 0 h 122"/>
                  <a:gd name="T32" fmla="*/ 0 w 171"/>
                  <a:gd name="T33" fmla="*/ 0 h 122"/>
                  <a:gd name="T34" fmla="*/ 0 w 171"/>
                  <a:gd name="T35" fmla="*/ 0 h 122"/>
                  <a:gd name="T36" fmla="*/ 0 w 171"/>
                  <a:gd name="T37" fmla="*/ 0 h 122"/>
                  <a:gd name="T38" fmla="*/ 0 w 171"/>
                  <a:gd name="T39" fmla="*/ 0 h 122"/>
                  <a:gd name="T40" fmla="*/ 0 w 171"/>
                  <a:gd name="T41" fmla="*/ 0 h 122"/>
                  <a:gd name="T42" fmla="*/ 0 w 171"/>
                  <a:gd name="T43" fmla="*/ 0 h 122"/>
                  <a:gd name="T44" fmla="*/ 0 w 171"/>
                  <a:gd name="T45" fmla="*/ 0 h 122"/>
                  <a:gd name="T46" fmla="*/ 0 w 171"/>
                  <a:gd name="T47" fmla="*/ 0 h 1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1" h="122">
                    <a:moveTo>
                      <a:pt x="0" y="8"/>
                    </a:moveTo>
                    <a:lnTo>
                      <a:pt x="33" y="1"/>
                    </a:lnTo>
                    <a:lnTo>
                      <a:pt x="68" y="0"/>
                    </a:lnTo>
                    <a:lnTo>
                      <a:pt x="97" y="8"/>
                    </a:lnTo>
                    <a:lnTo>
                      <a:pt x="117" y="21"/>
                    </a:lnTo>
                    <a:lnTo>
                      <a:pt x="119" y="44"/>
                    </a:lnTo>
                    <a:lnTo>
                      <a:pt x="135" y="61"/>
                    </a:lnTo>
                    <a:lnTo>
                      <a:pt x="158" y="65"/>
                    </a:lnTo>
                    <a:lnTo>
                      <a:pt x="171" y="90"/>
                    </a:lnTo>
                    <a:lnTo>
                      <a:pt x="170" y="108"/>
                    </a:lnTo>
                    <a:lnTo>
                      <a:pt x="115" y="77"/>
                    </a:lnTo>
                    <a:lnTo>
                      <a:pt x="98" y="91"/>
                    </a:lnTo>
                    <a:lnTo>
                      <a:pt x="87" y="119"/>
                    </a:lnTo>
                    <a:lnTo>
                      <a:pt x="57" y="122"/>
                    </a:lnTo>
                    <a:lnTo>
                      <a:pt x="36" y="115"/>
                    </a:lnTo>
                    <a:lnTo>
                      <a:pt x="15" y="103"/>
                    </a:lnTo>
                    <a:lnTo>
                      <a:pt x="24" y="93"/>
                    </a:lnTo>
                    <a:lnTo>
                      <a:pt x="49" y="93"/>
                    </a:lnTo>
                    <a:lnTo>
                      <a:pt x="72" y="80"/>
                    </a:lnTo>
                    <a:lnTo>
                      <a:pt x="87" y="54"/>
                    </a:lnTo>
                    <a:lnTo>
                      <a:pt x="85" y="38"/>
                    </a:lnTo>
                    <a:lnTo>
                      <a:pt x="27" y="28"/>
                    </a:lnTo>
                    <a:lnTo>
                      <a:pt x="0" y="8"/>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3" name="Freeform 22">
                <a:extLst>
                  <a:ext uri="{FF2B5EF4-FFF2-40B4-BE49-F238E27FC236}">
                    <a16:creationId xmlns:a16="http://schemas.microsoft.com/office/drawing/2014/main" xmlns="" id="{F16C0EB1-372E-4594-9339-75EA1757AC40}"/>
                  </a:ext>
                </a:extLst>
              </p:cNvPr>
              <p:cNvSpPr>
                <a:spLocks/>
              </p:cNvSpPr>
              <p:nvPr/>
            </p:nvSpPr>
            <p:spPr bwMode="auto">
              <a:xfrm>
                <a:off x="2365" y="2746"/>
                <a:ext cx="76" cy="69"/>
              </a:xfrm>
              <a:custGeom>
                <a:avLst/>
                <a:gdLst>
                  <a:gd name="T0" fmla="*/ 0 w 227"/>
                  <a:gd name="T1" fmla="*/ 0 h 207"/>
                  <a:gd name="T2" fmla="*/ 0 w 227"/>
                  <a:gd name="T3" fmla="*/ 0 h 207"/>
                  <a:gd name="T4" fmla="*/ 0 w 227"/>
                  <a:gd name="T5" fmla="*/ 0 h 207"/>
                  <a:gd name="T6" fmla="*/ 0 w 227"/>
                  <a:gd name="T7" fmla="*/ 0 h 207"/>
                  <a:gd name="T8" fmla="*/ 0 w 227"/>
                  <a:gd name="T9" fmla="*/ 0 h 207"/>
                  <a:gd name="T10" fmla="*/ 0 w 227"/>
                  <a:gd name="T11" fmla="*/ 0 h 207"/>
                  <a:gd name="T12" fmla="*/ 0 w 227"/>
                  <a:gd name="T13" fmla="*/ 0 h 207"/>
                  <a:gd name="T14" fmla="*/ 0 w 227"/>
                  <a:gd name="T15" fmla="*/ 0 h 207"/>
                  <a:gd name="T16" fmla="*/ 0 w 227"/>
                  <a:gd name="T17" fmla="*/ 0 h 207"/>
                  <a:gd name="T18" fmla="*/ 0 w 227"/>
                  <a:gd name="T19" fmla="*/ 0 h 207"/>
                  <a:gd name="T20" fmla="*/ 0 w 227"/>
                  <a:gd name="T21" fmla="*/ 0 h 207"/>
                  <a:gd name="T22" fmla="*/ 0 w 227"/>
                  <a:gd name="T23" fmla="*/ 0 h 207"/>
                  <a:gd name="T24" fmla="*/ 0 w 227"/>
                  <a:gd name="T25" fmla="*/ 0 h 207"/>
                  <a:gd name="T26" fmla="*/ 0 w 227"/>
                  <a:gd name="T27" fmla="*/ 0 h 207"/>
                  <a:gd name="T28" fmla="*/ 0 w 227"/>
                  <a:gd name="T29" fmla="*/ 0 h 207"/>
                  <a:gd name="T30" fmla="*/ 0 w 227"/>
                  <a:gd name="T31" fmla="*/ 0 h 207"/>
                  <a:gd name="T32" fmla="*/ 0 w 227"/>
                  <a:gd name="T33" fmla="*/ 0 h 207"/>
                  <a:gd name="T34" fmla="*/ 0 w 227"/>
                  <a:gd name="T35" fmla="*/ 0 h 207"/>
                  <a:gd name="T36" fmla="*/ 0 w 227"/>
                  <a:gd name="T37" fmla="*/ 0 h 2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7" h="207">
                    <a:moveTo>
                      <a:pt x="82" y="0"/>
                    </a:moveTo>
                    <a:lnTo>
                      <a:pt x="42" y="26"/>
                    </a:lnTo>
                    <a:lnTo>
                      <a:pt x="17" y="60"/>
                    </a:lnTo>
                    <a:lnTo>
                      <a:pt x="6" y="94"/>
                    </a:lnTo>
                    <a:lnTo>
                      <a:pt x="0" y="130"/>
                    </a:lnTo>
                    <a:lnTo>
                      <a:pt x="0" y="169"/>
                    </a:lnTo>
                    <a:lnTo>
                      <a:pt x="25" y="179"/>
                    </a:lnTo>
                    <a:lnTo>
                      <a:pt x="67" y="180"/>
                    </a:lnTo>
                    <a:lnTo>
                      <a:pt x="111" y="190"/>
                    </a:lnTo>
                    <a:lnTo>
                      <a:pt x="149" y="198"/>
                    </a:lnTo>
                    <a:lnTo>
                      <a:pt x="181" y="207"/>
                    </a:lnTo>
                    <a:lnTo>
                      <a:pt x="206" y="205"/>
                    </a:lnTo>
                    <a:lnTo>
                      <a:pt x="227" y="180"/>
                    </a:lnTo>
                    <a:lnTo>
                      <a:pt x="141" y="162"/>
                    </a:lnTo>
                    <a:lnTo>
                      <a:pt x="42" y="132"/>
                    </a:lnTo>
                    <a:lnTo>
                      <a:pt x="33" y="81"/>
                    </a:lnTo>
                    <a:lnTo>
                      <a:pt x="67" y="26"/>
                    </a:lnTo>
                    <a:lnTo>
                      <a:pt x="82"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4" name="Freeform 23">
                <a:extLst>
                  <a:ext uri="{FF2B5EF4-FFF2-40B4-BE49-F238E27FC236}">
                    <a16:creationId xmlns:a16="http://schemas.microsoft.com/office/drawing/2014/main" xmlns="" id="{99377306-9883-47A6-A734-464A319ACE05}"/>
                  </a:ext>
                </a:extLst>
              </p:cNvPr>
              <p:cNvSpPr>
                <a:spLocks/>
              </p:cNvSpPr>
              <p:nvPr/>
            </p:nvSpPr>
            <p:spPr bwMode="auto">
              <a:xfrm>
                <a:off x="2339" y="2833"/>
                <a:ext cx="155" cy="32"/>
              </a:xfrm>
              <a:custGeom>
                <a:avLst/>
                <a:gdLst>
                  <a:gd name="T0" fmla="*/ 0 w 465"/>
                  <a:gd name="T1" fmla="*/ 0 h 95"/>
                  <a:gd name="T2" fmla="*/ 0 w 465"/>
                  <a:gd name="T3" fmla="*/ 0 h 95"/>
                  <a:gd name="T4" fmla="*/ 0 w 465"/>
                  <a:gd name="T5" fmla="*/ 0 h 95"/>
                  <a:gd name="T6" fmla="*/ 0 w 465"/>
                  <a:gd name="T7" fmla="*/ 0 h 95"/>
                  <a:gd name="T8" fmla="*/ 0 w 465"/>
                  <a:gd name="T9" fmla="*/ 0 h 95"/>
                  <a:gd name="T10" fmla="*/ 0 w 465"/>
                  <a:gd name="T11" fmla="*/ 0 h 95"/>
                  <a:gd name="T12" fmla="*/ 0 w 465"/>
                  <a:gd name="T13" fmla="*/ 0 h 95"/>
                  <a:gd name="T14" fmla="*/ 0 w 465"/>
                  <a:gd name="T15" fmla="*/ 0 h 95"/>
                  <a:gd name="T16" fmla="*/ 0 w 465"/>
                  <a:gd name="T17" fmla="*/ 0 h 95"/>
                  <a:gd name="T18" fmla="*/ 0 w 465"/>
                  <a:gd name="T19" fmla="*/ 0 h 95"/>
                  <a:gd name="T20" fmla="*/ 0 w 465"/>
                  <a:gd name="T21" fmla="*/ 0 h 95"/>
                  <a:gd name="T22" fmla="*/ 0 w 465"/>
                  <a:gd name="T23" fmla="*/ 0 h 95"/>
                  <a:gd name="T24" fmla="*/ 0 w 465"/>
                  <a:gd name="T25" fmla="*/ 0 h 95"/>
                  <a:gd name="T26" fmla="*/ 0 w 465"/>
                  <a:gd name="T27" fmla="*/ 0 h 95"/>
                  <a:gd name="T28" fmla="*/ 0 w 465"/>
                  <a:gd name="T29" fmla="*/ 0 h 95"/>
                  <a:gd name="T30" fmla="*/ 0 w 465"/>
                  <a:gd name="T31" fmla="*/ 0 h 95"/>
                  <a:gd name="T32" fmla="*/ 0 w 465"/>
                  <a:gd name="T33" fmla="*/ 0 h 95"/>
                  <a:gd name="T34" fmla="*/ 0 w 465"/>
                  <a:gd name="T35" fmla="*/ 0 h 95"/>
                  <a:gd name="T36" fmla="*/ 0 w 465"/>
                  <a:gd name="T37" fmla="*/ 0 h 95"/>
                  <a:gd name="T38" fmla="*/ 0 w 465"/>
                  <a:gd name="T39" fmla="*/ 0 h 95"/>
                  <a:gd name="T40" fmla="*/ 0 w 465"/>
                  <a:gd name="T41" fmla="*/ 0 h 95"/>
                  <a:gd name="T42" fmla="*/ 0 w 465"/>
                  <a:gd name="T43" fmla="*/ 0 h 95"/>
                  <a:gd name="T44" fmla="*/ 0 w 465"/>
                  <a:gd name="T45" fmla="*/ 0 h 95"/>
                  <a:gd name="T46" fmla="*/ 0 w 465"/>
                  <a:gd name="T47" fmla="*/ 0 h 95"/>
                  <a:gd name="T48" fmla="*/ 0 w 465"/>
                  <a:gd name="T49" fmla="*/ 0 h 95"/>
                  <a:gd name="T50" fmla="*/ 0 w 465"/>
                  <a:gd name="T51" fmla="*/ 0 h 95"/>
                  <a:gd name="T52" fmla="*/ 0 w 465"/>
                  <a:gd name="T53" fmla="*/ 0 h 95"/>
                  <a:gd name="T54" fmla="*/ 0 w 465"/>
                  <a:gd name="T55" fmla="*/ 0 h 95"/>
                  <a:gd name="T56" fmla="*/ 0 w 465"/>
                  <a:gd name="T57" fmla="*/ 0 h 95"/>
                  <a:gd name="T58" fmla="*/ 0 w 465"/>
                  <a:gd name="T59" fmla="*/ 0 h 95"/>
                  <a:gd name="T60" fmla="*/ 0 w 465"/>
                  <a:gd name="T61" fmla="*/ 0 h 95"/>
                  <a:gd name="T62" fmla="*/ 0 w 465"/>
                  <a:gd name="T63" fmla="*/ 0 h 95"/>
                  <a:gd name="T64" fmla="*/ 0 w 465"/>
                  <a:gd name="T65" fmla="*/ 0 h 95"/>
                  <a:gd name="T66" fmla="*/ 0 w 465"/>
                  <a:gd name="T67" fmla="*/ 0 h 95"/>
                  <a:gd name="T68" fmla="*/ 0 w 465"/>
                  <a:gd name="T69" fmla="*/ 0 h 95"/>
                  <a:gd name="T70" fmla="*/ 0 w 465"/>
                  <a:gd name="T71" fmla="*/ 0 h 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65" h="95">
                    <a:moveTo>
                      <a:pt x="0" y="63"/>
                    </a:moveTo>
                    <a:lnTo>
                      <a:pt x="45" y="34"/>
                    </a:lnTo>
                    <a:lnTo>
                      <a:pt x="70" y="21"/>
                    </a:lnTo>
                    <a:lnTo>
                      <a:pt x="100" y="37"/>
                    </a:lnTo>
                    <a:lnTo>
                      <a:pt x="152" y="34"/>
                    </a:lnTo>
                    <a:lnTo>
                      <a:pt x="201" y="17"/>
                    </a:lnTo>
                    <a:lnTo>
                      <a:pt x="226" y="16"/>
                    </a:lnTo>
                    <a:lnTo>
                      <a:pt x="260" y="29"/>
                    </a:lnTo>
                    <a:lnTo>
                      <a:pt x="301" y="25"/>
                    </a:lnTo>
                    <a:lnTo>
                      <a:pt x="322" y="12"/>
                    </a:lnTo>
                    <a:lnTo>
                      <a:pt x="347" y="16"/>
                    </a:lnTo>
                    <a:lnTo>
                      <a:pt x="381" y="27"/>
                    </a:lnTo>
                    <a:lnTo>
                      <a:pt x="387" y="0"/>
                    </a:lnTo>
                    <a:lnTo>
                      <a:pt x="413" y="4"/>
                    </a:lnTo>
                    <a:lnTo>
                      <a:pt x="429" y="42"/>
                    </a:lnTo>
                    <a:lnTo>
                      <a:pt x="465" y="61"/>
                    </a:lnTo>
                    <a:lnTo>
                      <a:pt x="434" y="76"/>
                    </a:lnTo>
                    <a:lnTo>
                      <a:pt x="417" y="79"/>
                    </a:lnTo>
                    <a:lnTo>
                      <a:pt x="381" y="59"/>
                    </a:lnTo>
                    <a:lnTo>
                      <a:pt x="359" y="63"/>
                    </a:lnTo>
                    <a:lnTo>
                      <a:pt x="348" y="76"/>
                    </a:lnTo>
                    <a:lnTo>
                      <a:pt x="305" y="92"/>
                    </a:lnTo>
                    <a:lnTo>
                      <a:pt x="277" y="95"/>
                    </a:lnTo>
                    <a:lnTo>
                      <a:pt x="260" y="68"/>
                    </a:lnTo>
                    <a:lnTo>
                      <a:pt x="256" y="95"/>
                    </a:lnTo>
                    <a:lnTo>
                      <a:pt x="223" y="72"/>
                    </a:lnTo>
                    <a:lnTo>
                      <a:pt x="191" y="63"/>
                    </a:lnTo>
                    <a:lnTo>
                      <a:pt x="197" y="83"/>
                    </a:lnTo>
                    <a:lnTo>
                      <a:pt x="166" y="89"/>
                    </a:lnTo>
                    <a:lnTo>
                      <a:pt x="132" y="78"/>
                    </a:lnTo>
                    <a:lnTo>
                      <a:pt x="112" y="63"/>
                    </a:lnTo>
                    <a:lnTo>
                      <a:pt x="71" y="55"/>
                    </a:lnTo>
                    <a:lnTo>
                      <a:pt x="34" y="76"/>
                    </a:lnTo>
                    <a:lnTo>
                      <a:pt x="17" y="78"/>
                    </a:lnTo>
                    <a:lnTo>
                      <a:pt x="0" y="63"/>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5" name="Freeform 24">
                <a:extLst>
                  <a:ext uri="{FF2B5EF4-FFF2-40B4-BE49-F238E27FC236}">
                    <a16:creationId xmlns:a16="http://schemas.microsoft.com/office/drawing/2014/main" xmlns="" id="{8F426700-540C-4F30-87DE-144719B8D7B1}"/>
                  </a:ext>
                </a:extLst>
              </p:cNvPr>
              <p:cNvSpPr>
                <a:spLocks/>
              </p:cNvSpPr>
              <p:nvPr/>
            </p:nvSpPr>
            <p:spPr bwMode="auto">
              <a:xfrm>
                <a:off x="2375" y="2629"/>
                <a:ext cx="96" cy="175"/>
              </a:xfrm>
              <a:custGeom>
                <a:avLst/>
                <a:gdLst>
                  <a:gd name="T0" fmla="*/ 0 w 288"/>
                  <a:gd name="T1" fmla="*/ 0 h 526"/>
                  <a:gd name="T2" fmla="*/ 0 w 288"/>
                  <a:gd name="T3" fmla="*/ 0 h 526"/>
                  <a:gd name="T4" fmla="*/ 0 w 288"/>
                  <a:gd name="T5" fmla="*/ 0 h 526"/>
                  <a:gd name="T6" fmla="*/ 0 w 288"/>
                  <a:gd name="T7" fmla="*/ 0 h 526"/>
                  <a:gd name="T8" fmla="*/ 0 w 288"/>
                  <a:gd name="T9" fmla="*/ 0 h 526"/>
                  <a:gd name="T10" fmla="*/ 0 w 288"/>
                  <a:gd name="T11" fmla="*/ 0 h 526"/>
                  <a:gd name="T12" fmla="*/ 0 w 288"/>
                  <a:gd name="T13" fmla="*/ 0 h 526"/>
                  <a:gd name="T14" fmla="*/ 0 w 288"/>
                  <a:gd name="T15" fmla="*/ 0 h 526"/>
                  <a:gd name="T16" fmla="*/ 0 w 288"/>
                  <a:gd name="T17" fmla="*/ 0 h 526"/>
                  <a:gd name="T18" fmla="*/ 0 w 288"/>
                  <a:gd name="T19" fmla="*/ 0 h 526"/>
                  <a:gd name="T20" fmla="*/ 0 w 288"/>
                  <a:gd name="T21" fmla="*/ 0 h 526"/>
                  <a:gd name="T22" fmla="*/ 0 w 288"/>
                  <a:gd name="T23" fmla="*/ 0 h 526"/>
                  <a:gd name="T24" fmla="*/ 0 w 288"/>
                  <a:gd name="T25" fmla="*/ 0 h 526"/>
                  <a:gd name="T26" fmla="*/ 0 w 288"/>
                  <a:gd name="T27" fmla="*/ 0 h 526"/>
                  <a:gd name="T28" fmla="*/ 0 w 288"/>
                  <a:gd name="T29" fmla="*/ 0 h 526"/>
                  <a:gd name="T30" fmla="*/ 0 w 288"/>
                  <a:gd name="T31" fmla="*/ 0 h 526"/>
                  <a:gd name="T32" fmla="*/ 0 w 288"/>
                  <a:gd name="T33" fmla="*/ 0 h 526"/>
                  <a:gd name="T34" fmla="*/ 0 w 288"/>
                  <a:gd name="T35" fmla="*/ 0 h 526"/>
                  <a:gd name="T36" fmla="*/ 0 w 288"/>
                  <a:gd name="T37" fmla="*/ 0 h 526"/>
                  <a:gd name="T38" fmla="*/ 0 w 288"/>
                  <a:gd name="T39" fmla="*/ 0 h 526"/>
                  <a:gd name="T40" fmla="*/ 0 w 288"/>
                  <a:gd name="T41" fmla="*/ 0 h 526"/>
                  <a:gd name="T42" fmla="*/ 0 w 288"/>
                  <a:gd name="T43" fmla="*/ 0 h 526"/>
                  <a:gd name="T44" fmla="*/ 0 w 288"/>
                  <a:gd name="T45" fmla="*/ 0 h 526"/>
                  <a:gd name="T46" fmla="*/ 0 w 288"/>
                  <a:gd name="T47" fmla="*/ 0 h 526"/>
                  <a:gd name="T48" fmla="*/ 0 w 288"/>
                  <a:gd name="T49" fmla="*/ 0 h 526"/>
                  <a:gd name="T50" fmla="*/ 0 w 288"/>
                  <a:gd name="T51" fmla="*/ 0 h 526"/>
                  <a:gd name="T52" fmla="*/ 0 w 288"/>
                  <a:gd name="T53" fmla="*/ 0 h 526"/>
                  <a:gd name="T54" fmla="*/ 0 w 288"/>
                  <a:gd name="T55" fmla="*/ 0 h 526"/>
                  <a:gd name="T56" fmla="*/ 0 w 288"/>
                  <a:gd name="T57" fmla="*/ 0 h 526"/>
                  <a:gd name="T58" fmla="*/ 0 w 288"/>
                  <a:gd name="T59" fmla="*/ 0 h 526"/>
                  <a:gd name="T60" fmla="*/ 0 w 288"/>
                  <a:gd name="T61" fmla="*/ 0 h 526"/>
                  <a:gd name="T62" fmla="*/ 0 w 288"/>
                  <a:gd name="T63" fmla="*/ 0 h 526"/>
                  <a:gd name="T64" fmla="*/ 0 w 288"/>
                  <a:gd name="T65" fmla="*/ 0 h 526"/>
                  <a:gd name="T66" fmla="*/ 0 w 288"/>
                  <a:gd name="T67" fmla="*/ 0 h 526"/>
                  <a:gd name="T68" fmla="*/ 0 w 288"/>
                  <a:gd name="T69" fmla="*/ 0 h 526"/>
                  <a:gd name="T70" fmla="*/ 0 w 288"/>
                  <a:gd name="T71" fmla="*/ 0 h 526"/>
                  <a:gd name="T72" fmla="*/ 0 w 288"/>
                  <a:gd name="T73" fmla="*/ 0 h 526"/>
                  <a:gd name="T74" fmla="*/ 0 w 288"/>
                  <a:gd name="T75" fmla="*/ 0 h 526"/>
                  <a:gd name="T76" fmla="*/ 0 w 288"/>
                  <a:gd name="T77" fmla="*/ 0 h 526"/>
                  <a:gd name="T78" fmla="*/ 0 w 288"/>
                  <a:gd name="T79" fmla="*/ 0 h 526"/>
                  <a:gd name="T80" fmla="*/ 0 w 288"/>
                  <a:gd name="T81" fmla="*/ 0 h 526"/>
                  <a:gd name="T82" fmla="*/ 0 w 288"/>
                  <a:gd name="T83" fmla="*/ 0 h 526"/>
                  <a:gd name="T84" fmla="*/ 0 w 288"/>
                  <a:gd name="T85" fmla="*/ 0 h 526"/>
                  <a:gd name="T86" fmla="*/ 0 w 288"/>
                  <a:gd name="T87" fmla="*/ 0 h 52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8" h="526">
                    <a:moveTo>
                      <a:pt x="32" y="0"/>
                    </a:moveTo>
                    <a:lnTo>
                      <a:pt x="53" y="11"/>
                    </a:lnTo>
                    <a:lnTo>
                      <a:pt x="95" y="55"/>
                    </a:lnTo>
                    <a:lnTo>
                      <a:pt x="115" y="104"/>
                    </a:lnTo>
                    <a:lnTo>
                      <a:pt x="125" y="162"/>
                    </a:lnTo>
                    <a:lnTo>
                      <a:pt x="144" y="215"/>
                    </a:lnTo>
                    <a:lnTo>
                      <a:pt x="160" y="280"/>
                    </a:lnTo>
                    <a:lnTo>
                      <a:pt x="169" y="356"/>
                    </a:lnTo>
                    <a:lnTo>
                      <a:pt x="173" y="410"/>
                    </a:lnTo>
                    <a:lnTo>
                      <a:pt x="167" y="431"/>
                    </a:lnTo>
                    <a:lnTo>
                      <a:pt x="177" y="452"/>
                    </a:lnTo>
                    <a:lnTo>
                      <a:pt x="205" y="466"/>
                    </a:lnTo>
                    <a:lnTo>
                      <a:pt x="234" y="466"/>
                    </a:lnTo>
                    <a:lnTo>
                      <a:pt x="260" y="457"/>
                    </a:lnTo>
                    <a:lnTo>
                      <a:pt x="273" y="432"/>
                    </a:lnTo>
                    <a:lnTo>
                      <a:pt x="268" y="391"/>
                    </a:lnTo>
                    <a:lnTo>
                      <a:pt x="283" y="435"/>
                    </a:lnTo>
                    <a:lnTo>
                      <a:pt x="288" y="457"/>
                    </a:lnTo>
                    <a:lnTo>
                      <a:pt x="277" y="475"/>
                    </a:lnTo>
                    <a:lnTo>
                      <a:pt x="256" y="486"/>
                    </a:lnTo>
                    <a:lnTo>
                      <a:pt x="190" y="526"/>
                    </a:lnTo>
                    <a:lnTo>
                      <a:pt x="95" y="504"/>
                    </a:lnTo>
                    <a:lnTo>
                      <a:pt x="21" y="503"/>
                    </a:lnTo>
                    <a:lnTo>
                      <a:pt x="0" y="482"/>
                    </a:lnTo>
                    <a:lnTo>
                      <a:pt x="13" y="415"/>
                    </a:lnTo>
                    <a:lnTo>
                      <a:pt x="34" y="372"/>
                    </a:lnTo>
                    <a:lnTo>
                      <a:pt x="65" y="352"/>
                    </a:lnTo>
                    <a:lnTo>
                      <a:pt x="36" y="397"/>
                    </a:lnTo>
                    <a:lnTo>
                      <a:pt x="44" y="419"/>
                    </a:lnTo>
                    <a:lnTo>
                      <a:pt x="58" y="432"/>
                    </a:lnTo>
                    <a:lnTo>
                      <a:pt x="89" y="441"/>
                    </a:lnTo>
                    <a:lnTo>
                      <a:pt x="115" y="423"/>
                    </a:lnTo>
                    <a:lnTo>
                      <a:pt x="100" y="374"/>
                    </a:lnTo>
                    <a:lnTo>
                      <a:pt x="95" y="318"/>
                    </a:lnTo>
                    <a:lnTo>
                      <a:pt x="118" y="324"/>
                    </a:lnTo>
                    <a:lnTo>
                      <a:pt x="136" y="348"/>
                    </a:lnTo>
                    <a:lnTo>
                      <a:pt x="143" y="301"/>
                    </a:lnTo>
                    <a:lnTo>
                      <a:pt x="108" y="236"/>
                    </a:lnTo>
                    <a:lnTo>
                      <a:pt x="58" y="186"/>
                    </a:lnTo>
                    <a:lnTo>
                      <a:pt x="19" y="219"/>
                    </a:lnTo>
                    <a:lnTo>
                      <a:pt x="8" y="202"/>
                    </a:lnTo>
                    <a:lnTo>
                      <a:pt x="28" y="123"/>
                    </a:lnTo>
                    <a:lnTo>
                      <a:pt x="32"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6" name="Freeform 25">
                <a:extLst>
                  <a:ext uri="{FF2B5EF4-FFF2-40B4-BE49-F238E27FC236}">
                    <a16:creationId xmlns:a16="http://schemas.microsoft.com/office/drawing/2014/main" xmlns="" id="{FBC21B2D-7B72-46B1-AF5D-A62A61DEA8C2}"/>
                  </a:ext>
                </a:extLst>
              </p:cNvPr>
              <p:cNvSpPr>
                <a:spLocks/>
              </p:cNvSpPr>
              <p:nvPr/>
            </p:nvSpPr>
            <p:spPr bwMode="auto">
              <a:xfrm>
                <a:off x="2241" y="2449"/>
                <a:ext cx="160" cy="240"/>
              </a:xfrm>
              <a:custGeom>
                <a:avLst/>
                <a:gdLst>
                  <a:gd name="T0" fmla="*/ 0 w 482"/>
                  <a:gd name="T1" fmla="*/ 0 h 720"/>
                  <a:gd name="T2" fmla="*/ 0 w 482"/>
                  <a:gd name="T3" fmla="*/ 0 h 720"/>
                  <a:gd name="T4" fmla="*/ 0 w 482"/>
                  <a:gd name="T5" fmla="*/ 0 h 720"/>
                  <a:gd name="T6" fmla="*/ 0 w 482"/>
                  <a:gd name="T7" fmla="*/ 0 h 720"/>
                  <a:gd name="T8" fmla="*/ 0 w 482"/>
                  <a:gd name="T9" fmla="*/ 0 h 720"/>
                  <a:gd name="T10" fmla="*/ 0 w 482"/>
                  <a:gd name="T11" fmla="*/ 0 h 720"/>
                  <a:gd name="T12" fmla="*/ 0 w 482"/>
                  <a:gd name="T13" fmla="*/ 0 h 720"/>
                  <a:gd name="T14" fmla="*/ 0 w 482"/>
                  <a:gd name="T15" fmla="*/ 0 h 720"/>
                  <a:gd name="T16" fmla="*/ 0 w 482"/>
                  <a:gd name="T17" fmla="*/ 0 h 720"/>
                  <a:gd name="T18" fmla="*/ 0 w 482"/>
                  <a:gd name="T19" fmla="*/ 0 h 720"/>
                  <a:gd name="T20" fmla="*/ 0 w 482"/>
                  <a:gd name="T21" fmla="*/ 0 h 720"/>
                  <a:gd name="T22" fmla="*/ 0 w 482"/>
                  <a:gd name="T23" fmla="*/ 0 h 720"/>
                  <a:gd name="T24" fmla="*/ 0 w 482"/>
                  <a:gd name="T25" fmla="*/ 0 h 720"/>
                  <a:gd name="T26" fmla="*/ 0 w 482"/>
                  <a:gd name="T27" fmla="*/ 0 h 720"/>
                  <a:gd name="T28" fmla="*/ 0 w 482"/>
                  <a:gd name="T29" fmla="*/ 0 h 720"/>
                  <a:gd name="T30" fmla="*/ 0 w 482"/>
                  <a:gd name="T31" fmla="*/ 0 h 720"/>
                  <a:gd name="T32" fmla="*/ 0 w 482"/>
                  <a:gd name="T33" fmla="*/ 0 h 720"/>
                  <a:gd name="T34" fmla="*/ 0 w 482"/>
                  <a:gd name="T35" fmla="*/ 0 h 720"/>
                  <a:gd name="T36" fmla="*/ 0 w 482"/>
                  <a:gd name="T37" fmla="*/ 0 h 720"/>
                  <a:gd name="T38" fmla="*/ 0 w 482"/>
                  <a:gd name="T39" fmla="*/ 0 h 720"/>
                  <a:gd name="T40" fmla="*/ 0 w 482"/>
                  <a:gd name="T41" fmla="*/ 0 h 720"/>
                  <a:gd name="T42" fmla="*/ 0 w 482"/>
                  <a:gd name="T43" fmla="*/ 0 h 720"/>
                  <a:gd name="T44" fmla="*/ 0 w 482"/>
                  <a:gd name="T45" fmla="*/ 0 h 720"/>
                  <a:gd name="T46" fmla="*/ 0 w 482"/>
                  <a:gd name="T47" fmla="*/ 0 h 720"/>
                  <a:gd name="T48" fmla="*/ 0 w 482"/>
                  <a:gd name="T49" fmla="*/ 0 h 720"/>
                  <a:gd name="T50" fmla="*/ 0 w 482"/>
                  <a:gd name="T51" fmla="*/ 0 h 720"/>
                  <a:gd name="T52" fmla="*/ 0 w 482"/>
                  <a:gd name="T53" fmla="*/ 0 h 720"/>
                  <a:gd name="T54" fmla="*/ 0 w 482"/>
                  <a:gd name="T55" fmla="*/ 0 h 720"/>
                  <a:gd name="T56" fmla="*/ 0 w 482"/>
                  <a:gd name="T57" fmla="*/ 0 h 720"/>
                  <a:gd name="T58" fmla="*/ 0 w 482"/>
                  <a:gd name="T59" fmla="*/ 0 h 720"/>
                  <a:gd name="T60" fmla="*/ 0 w 482"/>
                  <a:gd name="T61" fmla="*/ 0 h 720"/>
                  <a:gd name="T62" fmla="*/ 0 w 482"/>
                  <a:gd name="T63" fmla="*/ 0 h 720"/>
                  <a:gd name="T64" fmla="*/ 0 w 482"/>
                  <a:gd name="T65" fmla="*/ 0 h 720"/>
                  <a:gd name="T66" fmla="*/ 0 w 482"/>
                  <a:gd name="T67" fmla="*/ 0 h 7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720">
                    <a:moveTo>
                      <a:pt x="211" y="0"/>
                    </a:moveTo>
                    <a:lnTo>
                      <a:pt x="135" y="16"/>
                    </a:lnTo>
                    <a:lnTo>
                      <a:pt x="77" y="60"/>
                    </a:lnTo>
                    <a:lnTo>
                      <a:pt x="51" y="106"/>
                    </a:lnTo>
                    <a:lnTo>
                      <a:pt x="31" y="165"/>
                    </a:lnTo>
                    <a:lnTo>
                      <a:pt x="31" y="234"/>
                    </a:lnTo>
                    <a:lnTo>
                      <a:pt x="40" y="321"/>
                    </a:lnTo>
                    <a:lnTo>
                      <a:pt x="26" y="433"/>
                    </a:lnTo>
                    <a:lnTo>
                      <a:pt x="65" y="549"/>
                    </a:lnTo>
                    <a:lnTo>
                      <a:pt x="0" y="643"/>
                    </a:lnTo>
                    <a:lnTo>
                      <a:pt x="43" y="670"/>
                    </a:lnTo>
                    <a:lnTo>
                      <a:pt x="74" y="671"/>
                    </a:lnTo>
                    <a:lnTo>
                      <a:pt x="107" y="681"/>
                    </a:lnTo>
                    <a:lnTo>
                      <a:pt x="144" y="660"/>
                    </a:lnTo>
                    <a:lnTo>
                      <a:pt x="169" y="638"/>
                    </a:lnTo>
                    <a:lnTo>
                      <a:pt x="159" y="669"/>
                    </a:lnTo>
                    <a:lnTo>
                      <a:pt x="142" y="697"/>
                    </a:lnTo>
                    <a:lnTo>
                      <a:pt x="152" y="716"/>
                    </a:lnTo>
                    <a:lnTo>
                      <a:pt x="179" y="707"/>
                    </a:lnTo>
                    <a:lnTo>
                      <a:pt x="213" y="720"/>
                    </a:lnTo>
                    <a:lnTo>
                      <a:pt x="204" y="686"/>
                    </a:lnTo>
                    <a:lnTo>
                      <a:pt x="222" y="666"/>
                    </a:lnTo>
                    <a:lnTo>
                      <a:pt x="239" y="645"/>
                    </a:lnTo>
                    <a:lnTo>
                      <a:pt x="272" y="623"/>
                    </a:lnTo>
                    <a:lnTo>
                      <a:pt x="324" y="625"/>
                    </a:lnTo>
                    <a:lnTo>
                      <a:pt x="377" y="664"/>
                    </a:lnTo>
                    <a:lnTo>
                      <a:pt x="354" y="681"/>
                    </a:lnTo>
                    <a:lnTo>
                      <a:pt x="390" y="686"/>
                    </a:lnTo>
                    <a:lnTo>
                      <a:pt x="412" y="681"/>
                    </a:lnTo>
                    <a:lnTo>
                      <a:pt x="408" y="658"/>
                    </a:lnTo>
                    <a:lnTo>
                      <a:pt x="361" y="629"/>
                    </a:lnTo>
                    <a:lnTo>
                      <a:pt x="324" y="608"/>
                    </a:lnTo>
                    <a:lnTo>
                      <a:pt x="260" y="608"/>
                    </a:lnTo>
                    <a:lnTo>
                      <a:pt x="217" y="614"/>
                    </a:lnTo>
                    <a:lnTo>
                      <a:pt x="209" y="602"/>
                    </a:lnTo>
                    <a:lnTo>
                      <a:pt x="230" y="588"/>
                    </a:lnTo>
                    <a:lnTo>
                      <a:pt x="296" y="576"/>
                    </a:lnTo>
                    <a:lnTo>
                      <a:pt x="243" y="554"/>
                    </a:lnTo>
                    <a:lnTo>
                      <a:pt x="285" y="550"/>
                    </a:lnTo>
                    <a:lnTo>
                      <a:pt x="343" y="558"/>
                    </a:lnTo>
                    <a:lnTo>
                      <a:pt x="391" y="593"/>
                    </a:lnTo>
                    <a:lnTo>
                      <a:pt x="415" y="632"/>
                    </a:lnTo>
                    <a:lnTo>
                      <a:pt x="437" y="686"/>
                    </a:lnTo>
                    <a:lnTo>
                      <a:pt x="482" y="655"/>
                    </a:lnTo>
                    <a:lnTo>
                      <a:pt x="450" y="554"/>
                    </a:lnTo>
                    <a:lnTo>
                      <a:pt x="449" y="497"/>
                    </a:lnTo>
                    <a:lnTo>
                      <a:pt x="387" y="495"/>
                    </a:lnTo>
                    <a:lnTo>
                      <a:pt x="296" y="471"/>
                    </a:lnTo>
                    <a:lnTo>
                      <a:pt x="238" y="476"/>
                    </a:lnTo>
                    <a:lnTo>
                      <a:pt x="221" y="495"/>
                    </a:lnTo>
                    <a:lnTo>
                      <a:pt x="285" y="497"/>
                    </a:lnTo>
                    <a:lnTo>
                      <a:pt x="264" y="519"/>
                    </a:lnTo>
                    <a:lnTo>
                      <a:pt x="217" y="527"/>
                    </a:lnTo>
                    <a:lnTo>
                      <a:pt x="169" y="567"/>
                    </a:lnTo>
                    <a:lnTo>
                      <a:pt x="137" y="582"/>
                    </a:lnTo>
                    <a:lnTo>
                      <a:pt x="99" y="629"/>
                    </a:lnTo>
                    <a:lnTo>
                      <a:pt x="65" y="638"/>
                    </a:lnTo>
                    <a:lnTo>
                      <a:pt x="94" y="593"/>
                    </a:lnTo>
                    <a:lnTo>
                      <a:pt x="186" y="515"/>
                    </a:lnTo>
                    <a:lnTo>
                      <a:pt x="153" y="511"/>
                    </a:lnTo>
                    <a:lnTo>
                      <a:pt x="125" y="367"/>
                    </a:lnTo>
                    <a:lnTo>
                      <a:pt x="85" y="236"/>
                    </a:lnTo>
                    <a:lnTo>
                      <a:pt x="85" y="161"/>
                    </a:lnTo>
                    <a:lnTo>
                      <a:pt x="107" y="109"/>
                    </a:lnTo>
                    <a:lnTo>
                      <a:pt x="131" y="61"/>
                    </a:lnTo>
                    <a:lnTo>
                      <a:pt x="169" y="30"/>
                    </a:lnTo>
                    <a:lnTo>
                      <a:pt x="211"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7" name="Freeform 26">
                <a:extLst>
                  <a:ext uri="{FF2B5EF4-FFF2-40B4-BE49-F238E27FC236}">
                    <a16:creationId xmlns:a16="http://schemas.microsoft.com/office/drawing/2014/main" xmlns="" id="{9BFF0CC4-E6F8-4CF7-B4E2-2AEDD92A3DE9}"/>
                  </a:ext>
                </a:extLst>
              </p:cNvPr>
              <p:cNvSpPr>
                <a:spLocks/>
              </p:cNvSpPr>
              <p:nvPr/>
            </p:nvSpPr>
            <p:spPr bwMode="auto">
              <a:xfrm>
                <a:off x="2436" y="2461"/>
                <a:ext cx="108" cy="492"/>
              </a:xfrm>
              <a:custGeom>
                <a:avLst/>
                <a:gdLst>
                  <a:gd name="T0" fmla="*/ 0 w 325"/>
                  <a:gd name="T1" fmla="*/ 0 h 1476"/>
                  <a:gd name="T2" fmla="*/ 0 w 325"/>
                  <a:gd name="T3" fmla="*/ 0 h 1476"/>
                  <a:gd name="T4" fmla="*/ 0 w 325"/>
                  <a:gd name="T5" fmla="*/ 0 h 1476"/>
                  <a:gd name="T6" fmla="*/ 0 w 325"/>
                  <a:gd name="T7" fmla="*/ 0 h 1476"/>
                  <a:gd name="T8" fmla="*/ 0 w 325"/>
                  <a:gd name="T9" fmla="*/ 0 h 1476"/>
                  <a:gd name="T10" fmla="*/ 0 w 325"/>
                  <a:gd name="T11" fmla="*/ 0 h 1476"/>
                  <a:gd name="T12" fmla="*/ 0 w 325"/>
                  <a:gd name="T13" fmla="*/ 0 h 1476"/>
                  <a:gd name="T14" fmla="*/ 0 w 325"/>
                  <a:gd name="T15" fmla="*/ 0 h 1476"/>
                  <a:gd name="T16" fmla="*/ 0 w 325"/>
                  <a:gd name="T17" fmla="*/ 0 h 1476"/>
                  <a:gd name="T18" fmla="*/ 0 w 325"/>
                  <a:gd name="T19" fmla="*/ 0 h 1476"/>
                  <a:gd name="T20" fmla="*/ 0 w 325"/>
                  <a:gd name="T21" fmla="*/ 0 h 1476"/>
                  <a:gd name="T22" fmla="*/ 0 w 325"/>
                  <a:gd name="T23" fmla="*/ 0 h 1476"/>
                  <a:gd name="T24" fmla="*/ 0 w 325"/>
                  <a:gd name="T25" fmla="*/ 0 h 1476"/>
                  <a:gd name="T26" fmla="*/ 0 w 325"/>
                  <a:gd name="T27" fmla="*/ 0 h 1476"/>
                  <a:gd name="T28" fmla="*/ 0 w 325"/>
                  <a:gd name="T29" fmla="*/ 0 h 1476"/>
                  <a:gd name="T30" fmla="*/ 0 w 325"/>
                  <a:gd name="T31" fmla="*/ 0 h 1476"/>
                  <a:gd name="T32" fmla="*/ 0 w 325"/>
                  <a:gd name="T33" fmla="*/ 0 h 1476"/>
                  <a:gd name="T34" fmla="*/ 0 w 325"/>
                  <a:gd name="T35" fmla="*/ 0 h 1476"/>
                  <a:gd name="T36" fmla="*/ 0 w 325"/>
                  <a:gd name="T37" fmla="*/ 0 h 1476"/>
                  <a:gd name="T38" fmla="*/ 0 w 325"/>
                  <a:gd name="T39" fmla="*/ 0 h 1476"/>
                  <a:gd name="T40" fmla="*/ 0 w 325"/>
                  <a:gd name="T41" fmla="*/ 0 h 1476"/>
                  <a:gd name="T42" fmla="*/ 0 w 325"/>
                  <a:gd name="T43" fmla="*/ 0 h 1476"/>
                  <a:gd name="T44" fmla="*/ 0 w 325"/>
                  <a:gd name="T45" fmla="*/ 0 h 1476"/>
                  <a:gd name="T46" fmla="*/ 0 w 325"/>
                  <a:gd name="T47" fmla="*/ 0 h 1476"/>
                  <a:gd name="T48" fmla="*/ 0 w 325"/>
                  <a:gd name="T49" fmla="*/ 0 h 1476"/>
                  <a:gd name="T50" fmla="*/ 0 w 325"/>
                  <a:gd name="T51" fmla="*/ 0 h 1476"/>
                  <a:gd name="T52" fmla="*/ 0 w 325"/>
                  <a:gd name="T53" fmla="*/ 0 h 1476"/>
                  <a:gd name="T54" fmla="*/ 0 w 325"/>
                  <a:gd name="T55" fmla="*/ 0 h 1476"/>
                  <a:gd name="T56" fmla="*/ 0 w 325"/>
                  <a:gd name="T57" fmla="*/ 0 h 1476"/>
                  <a:gd name="T58" fmla="*/ 0 w 325"/>
                  <a:gd name="T59" fmla="*/ 0 h 1476"/>
                  <a:gd name="T60" fmla="*/ 0 w 325"/>
                  <a:gd name="T61" fmla="*/ 0 h 1476"/>
                  <a:gd name="T62" fmla="*/ 0 w 325"/>
                  <a:gd name="T63" fmla="*/ 0 h 1476"/>
                  <a:gd name="T64" fmla="*/ 0 w 325"/>
                  <a:gd name="T65" fmla="*/ 0 h 1476"/>
                  <a:gd name="T66" fmla="*/ 0 w 325"/>
                  <a:gd name="T67" fmla="*/ 0 h 1476"/>
                  <a:gd name="T68" fmla="*/ 0 w 325"/>
                  <a:gd name="T69" fmla="*/ 0 h 1476"/>
                  <a:gd name="T70" fmla="*/ 0 w 325"/>
                  <a:gd name="T71" fmla="*/ 0 h 1476"/>
                  <a:gd name="T72" fmla="*/ 0 w 325"/>
                  <a:gd name="T73" fmla="*/ 0 h 1476"/>
                  <a:gd name="T74" fmla="*/ 0 w 325"/>
                  <a:gd name="T75" fmla="*/ 0 h 1476"/>
                  <a:gd name="T76" fmla="*/ 0 w 325"/>
                  <a:gd name="T77" fmla="*/ 0 h 1476"/>
                  <a:gd name="T78" fmla="*/ 0 w 325"/>
                  <a:gd name="T79" fmla="*/ 0 h 1476"/>
                  <a:gd name="T80" fmla="*/ 0 w 325"/>
                  <a:gd name="T81" fmla="*/ 0 h 1476"/>
                  <a:gd name="T82" fmla="*/ 0 w 325"/>
                  <a:gd name="T83" fmla="*/ 0 h 1476"/>
                  <a:gd name="T84" fmla="*/ 0 w 325"/>
                  <a:gd name="T85" fmla="*/ 0 h 1476"/>
                  <a:gd name="T86" fmla="*/ 0 w 325"/>
                  <a:gd name="T87" fmla="*/ 0 h 1476"/>
                  <a:gd name="T88" fmla="*/ 0 w 325"/>
                  <a:gd name="T89" fmla="*/ 0 h 1476"/>
                  <a:gd name="T90" fmla="*/ 0 w 325"/>
                  <a:gd name="T91" fmla="*/ 0 h 1476"/>
                  <a:gd name="T92" fmla="*/ 0 w 325"/>
                  <a:gd name="T93" fmla="*/ 0 h 1476"/>
                  <a:gd name="T94" fmla="*/ 0 w 325"/>
                  <a:gd name="T95" fmla="*/ 0 h 1476"/>
                  <a:gd name="T96" fmla="*/ 0 w 325"/>
                  <a:gd name="T97" fmla="*/ 0 h 1476"/>
                  <a:gd name="T98" fmla="*/ 0 w 325"/>
                  <a:gd name="T99" fmla="*/ 0 h 1476"/>
                  <a:gd name="T100" fmla="*/ 0 w 325"/>
                  <a:gd name="T101" fmla="*/ 0 h 1476"/>
                  <a:gd name="T102" fmla="*/ 0 w 325"/>
                  <a:gd name="T103" fmla="*/ 0 h 1476"/>
                  <a:gd name="T104" fmla="*/ 0 w 325"/>
                  <a:gd name="T105" fmla="*/ 0 h 1476"/>
                  <a:gd name="T106" fmla="*/ 0 w 325"/>
                  <a:gd name="T107" fmla="*/ 0 h 1476"/>
                  <a:gd name="T108" fmla="*/ 0 w 325"/>
                  <a:gd name="T109" fmla="*/ 0 h 1476"/>
                  <a:gd name="T110" fmla="*/ 0 w 325"/>
                  <a:gd name="T111" fmla="*/ 0 h 1476"/>
                  <a:gd name="T112" fmla="*/ 0 w 325"/>
                  <a:gd name="T113" fmla="*/ 0 h 1476"/>
                  <a:gd name="T114" fmla="*/ 0 w 325"/>
                  <a:gd name="T115" fmla="*/ 0 h 1476"/>
                  <a:gd name="T116" fmla="*/ 0 w 325"/>
                  <a:gd name="T117" fmla="*/ 0 h 1476"/>
                  <a:gd name="T118" fmla="*/ 0 w 325"/>
                  <a:gd name="T119" fmla="*/ 0 h 1476"/>
                  <a:gd name="T120" fmla="*/ 0 w 325"/>
                  <a:gd name="T121" fmla="*/ 0 h 1476"/>
                  <a:gd name="T122" fmla="*/ 0 w 325"/>
                  <a:gd name="T123" fmla="*/ 0 h 14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5" h="1476">
                    <a:moveTo>
                      <a:pt x="21" y="610"/>
                    </a:moveTo>
                    <a:lnTo>
                      <a:pt x="4" y="555"/>
                    </a:lnTo>
                    <a:lnTo>
                      <a:pt x="0" y="523"/>
                    </a:lnTo>
                    <a:lnTo>
                      <a:pt x="21" y="532"/>
                    </a:lnTo>
                    <a:lnTo>
                      <a:pt x="46" y="512"/>
                    </a:lnTo>
                    <a:lnTo>
                      <a:pt x="68" y="485"/>
                    </a:lnTo>
                    <a:lnTo>
                      <a:pt x="102" y="488"/>
                    </a:lnTo>
                    <a:lnTo>
                      <a:pt x="147" y="481"/>
                    </a:lnTo>
                    <a:lnTo>
                      <a:pt x="164" y="451"/>
                    </a:lnTo>
                    <a:lnTo>
                      <a:pt x="195" y="472"/>
                    </a:lnTo>
                    <a:lnTo>
                      <a:pt x="220" y="485"/>
                    </a:lnTo>
                    <a:lnTo>
                      <a:pt x="234" y="455"/>
                    </a:lnTo>
                    <a:lnTo>
                      <a:pt x="229" y="368"/>
                    </a:lnTo>
                    <a:lnTo>
                      <a:pt x="208" y="257"/>
                    </a:lnTo>
                    <a:lnTo>
                      <a:pt x="195" y="183"/>
                    </a:lnTo>
                    <a:lnTo>
                      <a:pt x="152" y="129"/>
                    </a:lnTo>
                    <a:lnTo>
                      <a:pt x="93" y="66"/>
                    </a:lnTo>
                    <a:lnTo>
                      <a:pt x="17" y="0"/>
                    </a:lnTo>
                    <a:lnTo>
                      <a:pt x="102" y="56"/>
                    </a:lnTo>
                    <a:lnTo>
                      <a:pt x="173" y="122"/>
                    </a:lnTo>
                    <a:lnTo>
                      <a:pt x="203" y="173"/>
                    </a:lnTo>
                    <a:lnTo>
                      <a:pt x="242" y="265"/>
                    </a:lnTo>
                    <a:lnTo>
                      <a:pt x="275" y="423"/>
                    </a:lnTo>
                    <a:lnTo>
                      <a:pt x="280" y="553"/>
                    </a:lnTo>
                    <a:lnTo>
                      <a:pt x="280" y="614"/>
                    </a:lnTo>
                    <a:lnTo>
                      <a:pt x="288" y="710"/>
                    </a:lnTo>
                    <a:lnTo>
                      <a:pt x="325" y="840"/>
                    </a:lnTo>
                    <a:lnTo>
                      <a:pt x="306" y="1021"/>
                    </a:lnTo>
                    <a:lnTo>
                      <a:pt x="288" y="1151"/>
                    </a:lnTo>
                    <a:lnTo>
                      <a:pt x="263" y="1242"/>
                    </a:lnTo>
                    <a:lnTo>
                      <a:pt x="203" y="1329"/>
                    </a:lnTo>
                    <a:lnTo>
                      <a:pt x="99" y="1443"/>
                    </a:lnTo>
                    <a:lnTo>
                      <a:pt x="51" y="1476"/>
                    </a:lnTo>
                    <a:lnTo>
                      <a:pt x="39" y="1443"/>
                    </a:lnTo>
                    <a:lnTo>
                      <a:pt x="56" y="1424"/>
                    </a:lnTo>
                    <a:lnTo>
                      <a:pt x="74" y="1393"/>
                    </a:lnTo>
                    <a:lnTo>
                      <a:pt x="94" y="1371"/>
                    </a:lnTo>
                    <a:lnTo>
                      <a:pt x="167" y="1332"/>
                    </a:lnTo>
                    <a:lnTo>
                      <a:pt x="212" y="1272"/>
                    </a:lnTo>
                    <a:lnTo>
                      <a:pt x="254" y="1185"/>
                    </a:lnTo>
                    <a:lnTo>
                      <a:pt x="263" y="1106"/>
                    </a:lnTo>
                    <a:lnTo>
                      <a:pt x="264" y="1045"/>
                    </a:lnTo>
                    <a:lnTo>
                      <a:pt x="243" y="1110"/>
                    </a:lnTo>
                    <a:lnTo>
                      <a:pt x="221" y="1124"/>
                    </a:lnTo>
                    <a:lnTo>
                      <a:pt x="230" y="1048"/>
                    </a:lnTo>
                    <a:lnTo>
                      <a:pt x="254" y="1011"/>
                    </a:lnTo>
                    <a:lnTo>
                      <a:pt x="285" y="937"/>
                    </a:lnTo>
                    <a:lnTo>
                      <a:pt x="293" y="856"/>
                    </a:lnTo>
                    <a:lnTo>
                      <a:pt x="286" y="777"/>
                    </a:lnTo>
                    <a:lnTo>
                      <a:pt x="263" y="672"/>
                    </a:lnTo>
                    <a:lnTo>
                      <a:pt x="238" y="615"/>
                    </a:lnTo>
                    <a:lnTo>
                      <a:pt x="184" y="536"/>
                    </a:lnTo>
                    <a:lnTo>
                      <a:pt x="120" y="527"/>
                    </a:lnTo>
                    <a:lnTo>
                      <a:pt x="111" y="549"/>
                    </a:lnTo>
                    <a:lnTo>
                      <a:pt x="99" y="575"/>
                    </a:lnTo>
                    <a:lnTo>
                      <a:pt x="119" y="593"/>
                    </a:lnTo>
                    <a:lnTo>
                      <a:pt x="73" y="628"/>
                    </a:lnTo>
                    <a:lnTo>
                      <a:pt x="59" y="645"/>
                    </a:lnTo>
                    <a:lnTo>
                      <a:pt x="42" y="631"/>
                    </a:lnTo>
                    <a:lnTo>
                      <a:pt x="59" y="605"/>
                    </a:lnTo>
                    <a:lnTo>
                      <a:pt x="21" y="61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8" name="Freeform 27">
                <a:extLst>
                  <a:ext uri="{FF2B5EF4-FFF2-40B4-BE49-F238E27FC236}">
                    <a16:creationId xmlns:a16="http://schemas.microsoft.com/office/drawing/2014/main" xmlns="" id="{E6D99268-B066-414A-B288-282777EE53B2}"/>
                  </a:ext>
                </a:extLst>
              </p:cNvPr>
              <p:cNvSpPr>
                <a:spLocks/>
              </p:cNvSpPr>
              <p:nvPr/>
            </p:nvSpPr>
            <p:spPr bwMode="auto">
              <a:xfrm>
                <a:off x="2165" y="2659"/>
                <a:ext cx="282" cy="340"/>
              </a:xfrm>
              <a:custGeom>
                <a:avLst/>
                <a:gdLst>
                  <a:gd name="T0" fmla="*/ 0 w 847"/>
                  <a:gd name="T1" fmla="*/ 0 h 1022"/>
                  <a:gd name="T2" fmla="*/ 0 w 847"/>
                  <a:gd name="T3" fmla="*/ 0 h 1022"/>
                  <a:gd name="T4" fmla="*/ 0 w 847"/>
                  <a:gd name="T5" fmla="*/ 0 h 1022"/>
                  <a:gd name="T6" fmla="*/ 0 w 847"/>
                  <a:gd name="T7" fmla="*/ 0 h 1022"/>
                  <a:gd name="T8" fmla="*/ 0 w 847"/>
                  <a:gd name="T9" fmla="*/ 0 h 1022"/>
                  <a:gd name="T10" fmla="*/ 0 w 847"/>
                  <a:gd name="T11" fmla="*/ 0 h 1022"/>
                  <a:gd name="T12" fmla="*/ 0 w 847"/>
                  <a:gd name="T13" fmla="*/ 0 h 1022"/>
                  <a:gd name="T14" fmla="*/ 0 w 847"/>
                  <a:gd name="T15" fmla="*/ 0 h 1022"/>
                  <a:gd name="T16" fmla="*/ 0 w 847"/>
                  <a:gd name="T17" fmla="*/ 0 h 1022"/>
                  <a:gd name="T18" fmla="*/ 0 w 847"/>
                  <a:gd name="T19" fmla="*/ 0 h 1022"/>
                  <a:gd name="T20" fmla="*/ 0 w 847"/>
                  <a:gd name="T21" fmla="*/ 0 h 1022"/>
                  <a:gd name="T22" fmla="*/ 0 w 847"/>
                  <a:gd name="T23" fmla="*/ 0 h 1022"/>
                  <a:gd name="T24" fmla="*/ 0 w 847"/>
                  <a:gd name="T25" fmla="*/ 0 h 1022"/>
                  <a:gd name="T26" fmla="*/ 0 w 847"/>
                  <a:gd name="T27" fmla="*/ 0 h 1022"/>
                  <a:gd name="T28" fmla="*/ 0 w 847"/>
                  <a:gd name="T29" fmla="*/ 0 h 1022"/>
                  <a:gd name="T30" fmla="*/ 0 w 847"/>
                  <a:gd name="T31" fmla="*/ 0 h 1022"/>
                  <a:gd name="T32" fmla="*/ 0 w 847"/>
                  <a:gd name="T33" fmla="*/ 0 h 1022"/>
                  <a:gd name="T34" fmla="*/ 0 w 847"/>
                  <a:gd name="T35" fmla="*/ 0 h 1022"/>
                  <a:gd name="T36" fmla="*/ 0 w 847"/>
                  <a:gd name="T37" fmla="*/ 0 h 1022"/>
                  <a:gd name="T38" fmla="*/ 0 w 847"/>
                  <a:gd name="T39" fmla="*/ 0 h 1022"/>
                  <a:gd name="T40" fmla="*/ 0 w 847"/>
                  <a:gd name="T41" fmla="*/ 0 h 1022"/>
                  <a:gd name="T42" fmla="*/ 0 w 847"/>
                  <a:gd name="T43" fmla="*/ 0 h 1022"/>
                  <a:gd name="T44" fmla="*/ 0 w 847"/>
                  <a:gd name="T45" fmla="*/ 0 h 1022"/>
                  <a:gd name="T46" fmla="*/ 0 w 847"/>
                  <a:gd name="T47" fmla="*/ 0 h 1022"/>
                  <a:gd name="T48" fmla="*/ 0 w 847"/>
                  <a:gd name="T49" fmla="*/ 0 h 1022"/>
                  <a:gd name="T50" fmla="*/ 0 w 847"/>
                  <a:gd name="T51" fmla="*/ 0 h 1022"/>
                  <a:gd name="T52" fmla="*/ 0 w 847"/>
                  <a:gd name="T53" fmla="*/ 0 h 1022"/>
                  <a:gd name="T54" fmla="*/ 0 w 847"/>
                  <a:gd name="T55" fmla="*/ 0 h 1022"/>
                  <a:gd name="T56" fmla="*/ 0 w 847"/>
                  <a:gd name="T57" fmla="*/ 0 h 1022"/>
                  <a:gd name="T58" fmla="*/ 0 w 847"/>
                  <a:gd name="T59" fmla="*/ 0 h 1022"/>
                  <a:gd name="T60" fmla="*/ 0 w 847"/>
                  <a:gd name="T61" fmla="*/ 0 h 1022"/>
                  <a:gd name="T62" fmla="*/ 0 w 847"/>
                  <a:gd name="T63" fmla="*/ 0 h 1022"/>
                  <a:gd name="T64" fmla="*/ 0 w 847"/>
                  <a:gd name="T65" fmla="*/ 0 h 1022"/>
                  <a:gd name="T66" fmla="*/ 0 w 847"/>
                  <a:gd name="T67" fmla="*/ 0 h 1022"/>
                  <a:gd name="T68" fmla="*/ 0 w 847"/>
                  <a:gd name="T69" fmla="*/ 0 h 1022"/>
                  <a:gd name="T70" fmla="*/ 0 w 847"/>
                  <a:gd name="T71" fmla="*/ 0 h 1022"/>
                  <a:gd name="T72" fmla="*/ 0 w 847"/>
                  <a:gd name="T73" fmla="*/ 0 h 1022"/>
                  <a:gd name="T74" fmla="*/ 0 w 847"/>
                  <a:gd name="T75" fmla="*/ 0 h 1022"/>
                  <a:gd name="T76" fmla="*/ 0 w 847"/>
                  <a:gd name="T77" fmla="*/ 0 h 10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47" h="1022">
                    <a:moveTo>
                      <a:pt x="265" y="6"/>
                    </a:moveTo>
                    <a:lnTo>
                      <a:pt x="257" y="99"/>
                    </a:lnTo>
                    <a:lnTo>
                      <a:pt x="292" y="179"/>
                    </a:lnTo>
                    <a:lnTo>
                      <a:pt x="366" y="296"/>
                    </a:lnTo>
                    <a:lnTo>
                      <a:pt x="391" y="364"/>
                    </a:lnTo>
                    <a:lnTo>
                      <a:pt x="409" y="441"/>
                    </a:lnTo>
                    <a:lnTo>
                      <a:pt x="391" y="506"/>
                    </a:lnTo>
                    <a:lnTo>
                      <a:pt x="338" y="443"/>
                    </a:lnTo>
                    <a:lnTo>
                      <a:pt x="283" y="381"/>
                    </a:lnTo>
                    <a:lnTo>
                      <a:pt x="302" y="469"/>
                    </a:lnTo>
                    <a:lnTo>
                      <a:pt x="403" y="558"/>
                    </a:lnTo>
                    <a:lnTo>
                      <a:pt x="431" y="637"/>
                    </a:lnTo>
                    <a:lnTo>
                      <a:pt x="361" y="598"/>
                    </a:lnTo>
                    <a:lnTo>
                      <a:pt x="395" y="683"/>
                    </a:lnTo>
                    <a:lnTo>
                      <a:pt x="453" y="744"/>
                    </a:lnTo>
                    <a:lnTo>
                      <a:pt x="540" y="786"/>
                    </a:lnTo>
                    <a:lnTo>
                      <a:pt x="627" y="804"/>
                    </a:lnTo>
                    <a:lnTo>
                      <a:pt x="681" y="788"/>
                    </a:lnTo>
                    <a:lnTo>
                      <a:pt x="683" y="835"/>
                    </a:lnTo>
                    <a:lnTo>
                      <a:pt x="742" y="851"/>
                    </a:lnTo>
                    <a:lnTo>
                      <a:pt x="847" y="858"/>
                    </a:lnTo>
                    <a:lnTo>
                      <a:pt x="835" y="897"/>
                    </a:lnTo>
                    <a:lnTo>
                      <a:pt x="794" y="970"/>
                    </a:lnTo>
                    <a:lnTo>
                      <a:pt x="754" y="999"/>
                    </a:lnTo>
                    <a:lnTo>
                      <a:pt x="699" y="1017"/>
                    </a:lnTo>
                    <a:lnTo>
                      <a:pt x="585" y="1022"/>
                    </a:lnTo>
                    <a:lnTo>
                      <a:pt x="451" y="981"/>
                    </a:lnTo>
                    <a:lnTo>
                      <a:pt x="339" y="935"/>
                    </a:lnTo>
                    <a:lnTo>
                      <a:pt x="187" y="832"/>
                    </a:lnTo>
                    <a:lnTo>
                      <a:pt x="83" y="698"/>
                    </a:lnTo>
                    <a:lnTo>
                      <a:pt x="31" y="581"/>
                    </a:lnTo>
                    <a:lnTo>
                      <a:pt x="0" y="436"/>
                    </a:lnTo>
                    <a:lnTo>
                      <a:pt x="53" y="495"/>
                    </a:lnTo>
                    <a:lnTo>
                      <a:pt x="133" y="605"/>
                    </a:lnTo>
                    <a:lnTo>
                      <a:pt x="195" y="589"/>
                    </a:lnTo>
                    <a:lnTo>
                      <a:pt x="197" y="364"/>
                    </a:lnTo>
                    <a:lnTo>
                      <a:pt x="197" y="0"/>
                    </a:lnTo>
                    <a:lnTo>
                      <a:pt x="265" y="6"/>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9" name="Freeform 28">
                <a:extLst>
                  <a:ext uri="{FF2B5EF4-FFF2-40B4-BE49-F238E27FC236}">
                    <a16:creationId xmlns:a16="http://schemas.microsoft.com/office/drawing/2014/main" xmlns="" id="{4FDAB20F-33D7-4394-A130-833FCDB7D872}"/>
                  </a:ext>
                </a:extLst>
              </p:cNvPr>
              <p:cNvSpPr>
                <a:spLocks/>
              </p:cNvSpPr>
              <p:nvPr/>
            </p:nvSpPr>
            <p:spPr bwMode="auto">
              <a:xfrm>
                <a:off x="2093" y="2389"/>
                <a:ext cx="153" cy="94"/>
              </a:xfrm>
              <a:custGeom>
                <a:avLst/>
                <a:gdLst>
                  <a:gd name="T0" fmla="*/ 0 w 458"/>
                  <a:gd name="T1" fmla="*/ 0 h 281"/>
                  <a:gd name="T2" fmla="*/ 0 w 458"/>
                  <a:gd name="T3" fmla="*/ 0 h 281"/>
                  <a:gd name="T4" fmla="*/ 0 w 458"/>
                  <a:gd name="T5" fmla="*/ 0 h 281"/>
                  <a:gd name="T6" fmla="*/ 0 w 458"/>
                  <a:gd name="T7" fmla="*/ 0 h 281"/>
                  <a:gd name="T8" fmla="*/ 0 w 458"/>
                  <a:gd name="T9" fmla="*/ 0 h 281"/>
                  <a:gd name="T10" fmla="*/ 0 w 458"/>
                  <a:gd name="T11" fmla="*/ 0 h 281"/>
                  <a:gd name="T12" fmla="*/ 0 w 458"/>
                  <a:gd name="T13" fmla="*/ 0 h 281"/>
                  <a:gd name="T14" fmla="*/ 0 w 458"/>
                  <a:gd name="T15" fmla="*/ 0 h 281"/>
                  <a:gd name="T16" fmla="*/ 0 w 458"/>
                  <a:gd name="T17" fmla="*/ 0 h 281"/>
                  <a:gd name="T18" fmla="*/ 0 w 458"/>
                  <a:gd name="T19" fmla="*/ 0 h 281"/>
                  <a:gd name="T20" fmla="*/ 0 w 458"/>
                  <a:gd name="T21" fmla="*/ 0 h 281"/>
                  <a:gd name="T22" fmla="*/ 0 w 458"/>
                  <a:gd name="T23" fmla="*/ 0 h 281"/>
                  <a:gd name="T24" fmla="*/ 0 w 458"/>
                  <a:gd name="T25" fmla="*/ 0 h 281"/>
                  <a:gd name="T26" fmla="*/ 0 w 458"/>
                  <a:gd name="T27" fmla="*/ 0 h 281"/>
                  <a:gd name="T28" fmla="*/ 0 w 458"/>
                  <a:gd name="T29" fmla="*/ 0 h 281"/>
                  <a:gd name="T30" fmla="*/ 0 w 458"/>
                  <a:gd name="T31" fmla="*/ 0 h 281"/>
                  <a:gd name="T32" fmla="*/ 0 w 458"/>
                  <a:gd name="T33" fmla="*/ 0 h 281"/>
                  <a:gd name="T34" fmla="*/ 0 w 458"/>
                  <a:gd name="T35" fmla="*/ 0 h 281"/>
                  <a:gd name="T36" fmla="*/ 0 w 458"/>
                  <a:gd name="T37" fmla="*/ 0 h 281"/>
                  <a:gd name="T38" fmla="*/ 0 w 458"/>
                  <a:gd name="T39" fmla="*/ 0 h 281"/>
                  <a:gd name="T40" fmla="*/ 0 w 458"/>
                  <a:gd name="T41" fmla="*/ 0 h 281"/>
                  <a:gd name="T42" fmla="*/ 0 w 458"/>
                  <a:gd name="T43" fmla="*/ 0 h 281"/>
                  <a:gd name="T44" fmla="*/ 0 w 458"/>
                  <a:gd name="T45" fmla="*/ 0 h 281"/>
                  <a:gd name="T46" fmla="*/ 0 w 458"/>
                  <a:gd name="T47" fmla="*/ 0 h 281"/>
                  <a:gd name="T48" fmla="*/ 0 w 458"/>
                  <a:gd name="T49" fmla="*/ 0 h 281"/>
                  <a:gd name="T50" fmla="*/ 0 w 458"/>
                  <a:gd name="T51" fmla="*/ 0 h 281"/>
                  <a:gd name="T52" fmla="*/ 0 w 458"/>
                  <a:gd name="T53" fmla="*/ 0 h 281"/>
                  <a:gd name="T54" fmla="*/ 0 w 458"/>
                  <a:gd name="T55" fmla="*/ 0 h 281"/>
                  <a:gd name="T56" fmla="*/ 0 w 458"/>
                  <a:gd name="T57" fmla="*/ 0 h 281"/>
                  <a:gd name="T58" fmla="*/ 0 w 458"/>
                  <a:gd name="T59" fmla="*/ 0 h 281"/>
                  <a:gd name="T60" fmla="*/ 0 w 458"/>
                  <a:gd name="T61" fmla="*/ 0 h 281"/>
                  <a:gd name="T62" fmla="*/ 0 w 458"/>
                  <a:gd name="T63" fmla="*/ 0 h 281"/>
                  <a:gd name="T64" fmla="*/ 0 w 458"/>
                  <a:gd name="T65" fmla="*/ 0 h 281"/>
                  <a:gd name="T66" fmla="*/ 0 w 458"/>
                  <a:gd name="T67" fmla="*/ 0 h 281"/>
                  <a:gd name="T68" fmla="*/ 0 w 458"/>
                  <a:gd name="T69" fmla="*/ 0 h 281"/>
                  <a:gd name="T70" fmla="*/ 0 w 458"/>
                  <a:gd name="T71" fmla="*/ 0 h 281"/>
                  <a:gd name="T72" fmla="*/ 0 w 458"/>
                  <a:gd name="T73" fmla="*/ 0 h 281"/>
                  <a:gd name="T74" fmla="*/ 0 w 458"/>
                  <a:gd name="T75" fmla="*/ 0 h 281"/>
                  <a:gd name="T76" fmla="*/ 0 w 458"/>
                  <a:gd name="T77" fmla="*/ 0 h 281"/>
                  <a:gd name="T78" fmla="*/ 0 w 458"/>
                  <a:gd name="T79" fmla="*/ 0 h 281"/>
                  <a:gd name="T80" fmla="*/ 0 w 458"/>
                  <a:gd name="T81" fmla="*/ 0 h 281"/>
                  <a:gd name="T82" fmla="*/ 0 w 458"/>
                  <a:gd name="T83" fmla="*/ 0 h 281"/>
                  <a:gd name="T84" fmla="*/ 0 w 458"/>
                  <a:gd name="T85" fmla="*/ 0 h 281"/>
                  <a:gd name="T86" fmla="*/ 0 w 458"/>
                  <a:gd name="T87" fmla="*/ 0 h 281"/>
                  <a:gd name="T88" fmla="*/ 0 w 458"/>
                  <a:gd name="T89" fmla="*/ 0 h 281"/>
                  <a:gd name="T90" fmla="*/ 0 w 458"/>
                  <a:gd name="T91" fmla="*/ 0 h 281"/>
                  <a:gd name="T92" fmla="*/ 0 w 458"/>
                  <a:gd name="T93" fmla="*/ 0 h 281"/>
                  <a:gd name="T94" fmla="*/ 0 w 458"/>
                  <a:gd name="T95" fmla="*/ 0 h 281"/>
                  <a:gd name="T96" fmla="*/ 0 w 458"/>
                  <a:gd name="T97" fmla="*/ 0 h 281"/>
                  <a:gd name="T98" fmla="*/ 0 w 458"/>
                  <a:gd name="T99" fmla="*/ 0 h 281"/>
                  <a:gd name="T100" fmla="*/ 0 w 458"/>
                  <a:gd name="T101" fmla="*/ 0 h 281"/>
                  <a:gd name="T102" fmla="*/ 0 w 458"/>
                  <a:gd name="T103" fmla="*/ 0 h 281"/>
                  <a:gd name="T104" fmla="*/ 0 w 458"/>
                  <a:gd name="T105" fmla="*/ 0 h 281"/>
                  <a:gd name="T106" fmla="*/ 0 w 458"/>
                  <a:gd name="T107" fmla="*/ 0 h 281"/>
                  <a:gd name="T108" fmla="*/ 0 w 458"/>
                  <a:gd name="T109" fmla="*/ 0 h 281"/>
                  <a:gd name="T110" fmla="*/ 0 w 458"/>
                  <a:gd name="T111" fmla="*/ 0 h 281"/>
                  <a:gd name="T112" fmla="*/ 0 w 458"/>
                  <a:gd name="T113" fmla="*/ 0 h 281"/>
                  <a:gd name="T114" fmla="*/ 0 w 458"/>
                  <a:gd name="T115" fmla="*/ 0 h 281"/>
                  <a:gd name="T116" fmla="*/ 0 w 458"/>
                  <a:gd name="T117" fmla="*/ 0 h 2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58" h="281">
                    <a:moveTo>
                      <a:pt x="18" y="242"/>
                    </a:moveTo>
                    <a:lnTo>
                      <a:pt x="83" y="213"/>
                    </a:lnTo>
                    <a:lnTo>
                      <a:pt x="92" y="190"/>
                    </a:lnTo>
                    <a:lnTo>
                      <a:pt x="156" y="145"/>
                    </a:lnTo>
                    <a:lnTo>
                      <a:pt x="182" y="126"/>
                    </a:lnTo>
                    <a:lnTo>
                      <a:pt x="218" y="61"/>
                    </a:lnTo>
                    <a:lnTo>
                      <a:pt x="267" y="16"/>
                    </a:lnTo>
                    <a:lnTo>
                      <a:pt x="300" y="1"/>
                    </a:lnTo>
                    <a:lnTo>
                      <a:pt x="364" y="0"/>
                    </a:lnTo>
                    <a:lnTo>
                      <a:pt x="424" y="9"/>
                    </a:lnTo>
                    <a:lnTo>
                      <a:pt x="360" y="14"/>
                    </a:lnTo>
                    <a:lnTo>
                      <a:pt x="322" y="19"/>
                    </a:lnTo>
                    <a:lnTo>
                      <a:pt x="282" y="40"/>
                    </a:lnTo>
                    <a:lnTo>
                      <a:pt x="260" y="70"/>
                    </a:lnTo>
                    <a:lnTo>
                      <a:pt x="273" y="67"/>
                    </a:lnTo>
                    <a:lnTo>
                      <a:pt x="309" y="40"/>
                    </a:lnTo>
                    <a:lnTo>
                      <a:pt x="291" y="87"/>
                    </a:lnTo>
                    <a:lnTo>
                      <a:pt x="315" y="61"/>
                    </a:lnTo>
                    <a:lnTo>
                      <a:pt x="346" y="35"/>
                    </a:lnTo>
                    <a:lnTo>
                      <a:pt x="367" y="30"/>
                    </a:lnTo>
                    <a:lnTo>
                      <a:pt x="335" y="57"/>
                    </a:lnTo>
                    <a:lnTo>
                      <a:pt x="320" y="85"/>
                    </a:lnTo>
                    <a:lnTo>
                      <a:pt x="317" y="98"/>
                    </a:lnTo>
                    <a:lnTo>
                      <a:pt x="345" y="67"/>
                    </a:lnTo>
                    <a:lnTo>
                      <a:pt x="376" y="43"/>
                    </a:lnTo>
                    <a:lnTo>
                      <a:pt x="413" y="35"/>
                    </a:lnTo>
                    <a:lnTo>
                      <a:pt x="458" y="37"/>
                    </a:lnTo>
                    <a:lnTo>
                      <a:pt x="443" y="54"/>
                    </a:lnTo>
                    <a:lnTo>
                      <a:pt x="410" y="57"/>
                    </a:lnTo>
                    <a:lnTo>
                      <a:pt x="382" y="75"/>
                    </a:lnTo>
                    <a:lnTo>
                      <a:pt x="360" y="92"/>
                    </a:lnTo>
                    <a:lnTo>
                      <a:pt x="335" y="123"/>
                    </a:lnTo>
                    <a:lnTo>
                      <a:pt x="312" y="151"/>
                    </a:lnTo>
                    <a:lnTo>
                      <a:pt x="311" y="222"/>
                    </a:lnTo>
                    <a:lnTo>
                      <a:pt x="300" y="187"/>
                    </a:lnTo>
                    <a:lnTo>
                      <a:pt x="300" y="144"/>
                    </a:lnTo>
                    <a:lnTo>
                      <a:pt x="278" y="144"/>
                    </a:lnTo>
                    <a:lnTo>
                      <a:pt x="256" y="179"/>
                    </a:lnTo>
                    <a:lnTo>
                      <a:pt x="251" y="217"/>
                    </a:lnTo>
                    <a:lnTo>
                      <a:pt x="255" y="265"/>
                    </a:lnTo>
                    <a:lnTo>
                      <a:pt x="241" y="235"/>
                    </a:lnTo>
                    <a:lnTo>
                      <a:pt x="241" y="258"/>
                    </a:lnTo>
                    <a:lnTo>
                      <a:pt x="254" y="281"/>
                    </a:lnTo>
                    <a:lnTo>
                      <a:pt x="226" y="281"/>
                    </a:lnTo>
                    <a:lnTo>
                      <a:pt x="211" y="223"/>
                    </a:lnTo>
                    <a:lnTo>
                      <a:pt x="208" y="190"/>
                    </a:lnTo>
                    <a:lnTo>
                      <a:pt x="221" y="157"/>
                    </a:lnTo>
                    <a:lnTo>
                      <a:pt x="177" y="169"/>
                    </a:lnTo>
                    <a:lnTo>
                      <a:pt x="139" y="192"/>
                    </a:lnTo>
                    <a:lnTo>
                      <a:pt x="117" y="212"/>
                    </a:lnTo>
                    <a:lnTo>
                      <a:pt x="155" y="227"/>
                    </a:lnTo>
                    <a:lnTo>
                      <a:pt x="196" y="221"/>
                    </a:lnTo>
                    <a:lnTo>
                      <a:pt x="166" y="249"/>
                    </a:lnTo>
                    <a:lnTo>
                      <a:pt x="139" y="244"/>
                    </a:lnTo>
                    <a:lnTo>
                      <a:pt x="98" y="247"/>
                    </a:lnTo>
                    <a:lnTo>
                      <a:pt x="56" y="245"/>
                    </a:lnTo>
                    <a:lnTo>
                      <a:pt x="0" y="266"/>
                    </a:lnTo>
                    <a:lnTo>
                      <a:pt x="18" y="24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0" name="Freeform 29">
                <a:extLst>
                  <a:ext uri="{FF2B5EF4-FFF2-40B4-BE49-F238E27FC236}">
                    <a16:creationId xmlns:a16="http://schemas.microsoft.com/office/drawing/2014/main" xmlns="" id="{7A218393-A5B1-4011-ADFC-78625FF766B4}"/>
                  </a:ext>
                </a:extLst>
              </p:cNvPr>
              <p:cNvSpPr>
                <a:spLocks/>
              </p:cNvSpPr>
              <p:nvPr/>
            </p:nvSpPr>
            <p:spPr bwMode="auto">
              <a:xfrm>
                <a:off x="2232" y="2361"/>
                <a:ext cx="311" cy="202"/>
              </a:xfrm>
              <a:custGeom>
                <a:avLst/>
                <a:gdLst>
                  <a:gd name="T0" fmla="*/ 0 w 932"/>
                  <a:gd name="T1" fmla="*/ 0 h 608"/>
                  <a:gd name="T2" fmla="*/ 0 w 932"/>
                  <a:gd name="T3" fmla="*/ 0 h 608"/>
                  <a:gd name="T4" fmla="*/ 0 w 932"/>
                  <a:gd name="T5" fmla="*/ 0 h 608"/>
                  <a:gd name="T6" fmla="*/ 0 w 932"/>
                  <a:gd name="T7" fmla="*/ 0 h 608"/>
                  <a:gd name="T8" fmla="*/ 0 w 932"/>
                  <a:gd name="T9" fmla="*/ 0 h 608"/>
                  <a:gd name="T10" fmla="*/ 0 w 932"/>
                  <a:gd name="T11" fmla="*/ 0 h 608"/>
                  <a:gd name="T12" fmla="*/ 0 w 932"/>
                  <a:gd name="T13" fmla="*/ 0 h 608"/>
                  <a:gd name="T14" fmla="*/ 0 w 932"/>
                  <a:gd name="T15" fmla="*/ 0 h 608"/>
                  <a:gd name="T16" fmla="*/ 0 w 932"/>
                  <a:gd name="T17" fmla="*/ 0 h 608"/>
                  <a:gd name="T18" fmla="*/ 0 w 932"/>
                  <a:gd name="T19" fmla="*/ 0 h 608"/>
                  <a:gd name="T20" fmla="*/ 0 w 932"/>
                  <a:gd name="T21" fmla="*/ 0 h 608"/>
                  <a:gd name="T22" fmla="*/ 0 w 932"/>
                  <a:gd name="T23" fmla="*/ 0 h 608"/>
                  <a:gd name="T24" fmla="*/ 0 w 932"/>
                  <a:gd name="T25" fmla="*/ 0 h 608"/>
                  <a:gd name="T26" fmla="*/ 0 w 932"/>
                  <a:gd name="T27" fmla="*/ 0 h 608"/>
                  <a:gd name="T28" fmla="*/ 0 w 932"/>
                  <a:gd name="T29" fmla="*/ 0 h 608"/>
                  <a:gd name="T30" fmla="*/ 0 w 932"/>
                  <a:gd name="T31" fmla="*/ 0 h 608"/>
                  <a:gd name="T32" fmla="*/ 0 w 932"/>
                  <a:gd name="T33" fmla="*/ 0 h 608"/>
                  <a:gd name="T34" fmla="*/ 0 w 932"/>
                  <a:gd name="T35" fmla="*/ 0 h 608"/>
                  <a:gd name="T36" fmla="*/ 0 w 932"/>
                  <a:gd name="T37" fmla="*/ 0 h 608"/>
                  <a:gd name="T38" fmla="*/ 0 w 932"/>
                  <a:gd name="T39" fmla="*/ 0 h 608"/>
                  <a:gd name="T40" fmla="*/ 0 w 932"/>
                  <a:gd name="T41" fmla="*/ 0 h 608"/>
                  <a:gd name="T42" fmla="*/ 0 w 932"/>
                  <a:gd name="T43" fmla="*/ 0 h 608"/>
                  <a:gd name="T44" fmla="*/ 0 w 932"/>
                  <a:gd name="T45" fmla="*/ 0 h 608"/>
                  <a:gd name="T46" fmla="*/ 0 w 932"/>
                  <a:gd name="T47" fmla="*/ 0 h 608"/>
                  <a:gd name="T48" fmla="*/ 0 w 932"/>
                  <a:gd name="T49" fmla="*/ 0 h 608"/>
                  <a:gd name="T50" fmla="*/ 0 w 932"/>
                  <a:gd name="T51" fmla="*/ 0 h 608"/>
                  <a:gd name="T52" fmla="*/ 0 w 932"/>
                  <a:gd name="T53" fmla="*/ 0 h 608"/>
                  <a:gd name="T54" fmla="*/ 0 w 932"/>
                  <a:gd name="T55" fmla="*/ 0 h 608"/>
                  <a:gd name="T56" fmla="*/ 0 w 932"/>
                  <a:gd name="T57" fmla="*/ 0 h 608"/>
                  <a:gd name="T58" fmla="*/ 0 w 932"/>
                  <a:gd name="T59" fmla="*/ 0 h 608"/>
                  <a:gd name="T60" fmla="*/ 0 w 932"/>
                  <a:gd name="T61" fmla="*/ 0 h 608"/>
                  <a:gd name="T62" fmla="*/ 0 w 932"/>
                  <a:gd name="T63" fmla="*/ 0 h 608"/>
                  <a:gd name="T64" fmla="*/ 0 w 932"/>
                  <a:gd name="T65" fmla="*/ 0 h 608"/>
                  <a:gd name="T66" fmla="*/ 0 w 932"/>
                  <a:gd name="T67" fmla="*/ 0 h 608"/>
                  <a:gd name="T68" fmla="*/ 0 w 932"/>
                  <a:gd name="T69" fmla="*/ 0 h 6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32" h="608">
                    <a:moveTo>
                      <a:pt x="0" y="73"/>
                    </a:moveTo>
                    <a:lnTo>
                      <a:pt x="53" y="53"/>
                    </a:lnTo>
                    <a:lnTo>
                      <a:pt x="195" y="12"/>
                    </a:lnTo>
                    <a:lnTo>
                      <a:pt x="295" y="0"/>
                    </a:lnTo>
                    <a:lnTo>
                      <a:pt x="350" y="13"/>
                    </a:lnTo>
                    <a:lnTo>
                      <a:pt x="398" y="34"/>
                    </a:lnTo>
                    <a:lnTo>
                      <a:pt x="447" y="66"/>
                    </a:lnTo>
                    <a:lnTo>
                      <a:pt x="534" y="91"/>
                    </a:lnTo>
                    <a:lnTo>
                      <a:pt x="594" y="133"/>
                    </a:lnTo>
                    <a:lnTo>
                      <a:pt x="623" y="196"/>
                    </a:lnTo>
                    <a:lnTo>
                      <a:pt x="753" y="294"/>
                    </a:lnTo>
                    <a:lnTo>
                      <a:pt x="805" y="355"/>
                    </a:lnTo>
                    <a:lnTo>
                      <a:pt x="839" y="418"/>
                    </a:lnTo>
                    <a:lnTo>
                      <a:pt x="888" y="497"/>
                    </a:lnTo>
                    <a:lnTo>
                      <a:pt x="932" y="608"/>
                    </a:lnTo>
                    <a:lnTo>
                      <a:pt x="909" y="582"/>
                    </a:lnTo>
                    <a:lnTo>
                      <a:pt x="891" y="558"/>
                    </a:lnTo>
                    <a:lnTo>
                      <a:pt x="845" y="441"/>
                    </a:lnTo>
                    <a:lnTo>
                      <a:pt x="801" y="383"/>
                    </a:lnTo>
                    <a:lnTo>
                      <a:pt x="753" y="329"/>
                    </a:lnTo>
                    <a:lnTo>
                      <a:pt x="689" y="268"/>
                    </a:lnTo>
                    <a:lnTo>
                      <a:pt x="606" y="215"/>
                    </a:lnTo>
                    <a:lnTo>
                      <a:pt x="595" y="178"/>
                    </a:lnTo>
                    <a:lnTo>
                      <a:pt x="571" y="138"/>
                    </a:lnTo>
                    <a:lnTo>
                      <a:pt x="523" y="104"/>
                    </a:lnTo>
                    <a:lnTo>
                      <a:pt x="499" y="98"/>
                    </a:lnTo>
                    <a:lnTo>
                      <a:pt x="543" y="137"/>
                    </a:lnTo>
                    <a:lnTo>
                      <a:pt x="507" y="120"/>
                    </a:lnTo>
                    <a:lnTo>
                      <a:pt x="469" y="112"/>
                    </a:lnTo>
                    <a:lnTo>
                      <a:pt x="420" y="69"/>
                    </a:lnTo>
                    <a:lnTo>
                      <a:pt x="390" y="59"/>
                    </a:lnTo>
                    <a:lnTo>
                      <a:pt x="419" y="115"/>
                    </a:lnTo>
                    <a:lnTo>
                      <a:pt x="389" y="98"/>
                    </a:lnTo>
                    <a:lnTo>
                      <a:pt x="356" y="61"/>
                    </a:lnTo>
                    <a:lnTo>
                      <a:pt x="345" y="77"/>
                    </a:lnTo>
                    <a:lnTo>
                      <a:pt x="319" y="59"/>
                    </a:lnTo>
                    <a:lnTo>
                      <a:pt x="326" y="85"/>
                    </a:lnTo>
                    <a:lnTo>
                      <a:pt x="256" y="33"/>
                    </a:lnTo>
                    <a:lnTo>
                      <a:pt x="264" y="60"/>
                    </a:lnTo>
                    <a:lnTo>
                      <a:pt x="229" y="49"/>
                    </a:lnTo>
                    <a:lnTo>
                      <a:pt x="224" y="73"/>
                    </a:lnTo>
                    <a:lnTo>
                      <a:pt x="273" y="98"/>
                    </a:lnTo>
                    <a:lnTo>
                      <a:pt x="276" y="83"/>
                    </a:lnTo>
                    <a:lnTo>
                      <a:pt x="316" y="124"/>
                    </a:lnTo>
                    <a:lnTo>
                      <a:pt x="329" y="152"/>
                    </a:lnTo>
                    <a:lnTo>
                      <a:pt x="341" y="195"/>
                    </a:lnTo>
                    <a:lnTo>
                      <a:pt x="316" y="169"/>
                    </a:lnTo>
                    <a:lnTo>
                      <a:pt x="319" y="209"/>
                    </a:lnTo>
                    <a:lnTo>
                      <a:pt x="295" y="174"/>
                    </a:lnTo>
                    <a:lnTo>
                      <a:pt x="294" y="200"/>
                    </a:lnTo>
                    <a:lnTo>
                      <a:pt x="276" y="155"/>
                    </a:lnTo>
                    <a:lnTo>
                      <a:pt x="277" y="182"/>
                    </a:lnTo>
                    <a:lnTo>
                      <a:pt x="246" y="148"/>
                    </a:lnTo>
                    <a:lnTo>
                      <a:pt x="246" y="169"/>
                    </a:lnTo>
                    <a:lnTo>
                      <a:pt x="222" y="147"/>
                    </a:lnTo>
                    <a:lnTo>
                      <a:pt x="192" y="104"/>
                    </a:lnTo>
                    <a:lnTo>
                      <a:pt x="190" y="81"/>
                    </a:lnTo>
                    <a:lnTo>
                      <a:pt x="190" y="44"/>
                    </a:lnTo>
                    <a:lnTo>
                      <a:pt x="173" y="38"/>
                    </a:lnTo>
                    <a:lnTo>
                      <a:pt x="163" y="53"/>
                    </a:lnTo>
                    <a:lnTo>
                      <a:pt x="170" y="85"/>
                    </a:lnTo>
                    <a:lnTo>
                      <a:pt x="143" y="73"/>
                    </a:lnTo>
                    <a:lnTo>
                      <a:pt x="121" y="70"/>
                    </a:lnTo>
                    <a:lnTo>
                      <a:pt x="157" y="98"/>
                    </a:lnTo>
                    <a:lnTo>
                      <a:pt x="117" y="99"/>
                    </a:lnTo>
                    <a:lnTo>
                      <a:pt x="65" y="85"/>
                    </a:lnTo>
                    <a:lnTo>
                      <a:pt x="40" y="79"/>
                    </a:lnTo>
                    <a:lnTo>
                      <a:pt x="16" y="92"/>
                    </a:lnTo>
                    <a:lnTo>
                      <a:pt x="0" y="7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1" name="Freeform 30">
                <a:extLst>
                  <a:ext uri="{FF2B5EF4-FFF2-40B4-BE49-F238E27FC236}">
                    <a16:creationId xmlns:a16="http://schemas.microsoft.com/office/drawing/2014/main" xmlns="" id="{EB6AEFAD-77B0-4EA4-87CF-84625C42D091}"/>
                  </a:ext>
                </a:extLst>
              </p:cNvPr>
              <p:cNvSpPr>
                <a:spLocks/>
              </p:cNvSpPr>
              <p:nvPr/>
            </p:nvSpPr>
            <p:spPr bwMode="auto">
              <a:xfrm>
                <a:off x="2223" y="2433"/>
                <a:ext cx="46" cy="19"/>
              </a:xfrm>
              <a:custGeom>
                <a:avLst/>
                <a:gdLst>
                  <a:gd name="T0" fmla="*/ 0 w 138"/>
                  <a:gd name="T1" fmla="*/ 0 h 56"/>
                  <a:gd name="T2" fmla="*/ 0 w 138"/>
                  <a:gd name="T3" fmla="*/ 0 h 56"/>
                  <a:gd name="T4" fmla="*/ 0 w 138"/>
                  <a:gd name="T5" fmla="*/ 0 h 56"/>
                  <a:gd name="T6" fmla="*/ 0 w 138"/>
                  <a:gd name="T7" fmla="*/ 0 h 56"/>
                  <a:gd name="T8" fmla="*/ 0 w 138"/>
                  <a:gd name="T9" fmla="*/ 0 h 56"/>
                  <a:gd name="T10" fmla="*/ 0 w 138"/>
                  <a:gd name="T11" fmla="*/ 0 h 56"/>
                  <a:gd name="T12" fmla="*/ 0 w 138"/>
                  <a:gd name="T13" fmla="*/ 0 h 56"/>
                  <a:gd name="T14" fmla="*/ 0 w 138"/>
                  <a:gd name="T15" fmla="*/ 0 h 56"/>
                  <a:gd name="T16" fmla="*/ 0 w 138"/>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56">
                    <a:moveTo>
                      <a:pt x="0" y="0"/>
                    </a:moveTo>
                    <a:lnTo>
                      <a:pt x="42" y="4"/>
                    </a:lnTo>
                    <a:lnTo>
                      <a:pt x="91" y="22"/>
                    </a:lnTo>
                    <a:lnTo>
                      <a:pt x="138" y="42"/>
                    </a:lnTo>
                    <a:lnTo>
                      <a:pt x="109" y="50"/>
                    </a:lnTo>
                    <a:lnTo>
                      <a:pt x="79" y="56"/>
                    </a:lnTo>
                    <a:lnTo>
                      <a:pt x="44" y="3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2" name="Freeform 31">
                <a:extLst>
                  <a:ext uri="{FF2B5EF4-FFF2-40B4-BE49-F238E27FC236}">
                    <a16:creationId xmlns:a16="http://schemas.microsoft.com/office/drawing/2014/main" xmlns="" id="{928DB8E9-EBC5-47ED-80A4-6053B1B960B0}"/>
                  </a:ext>
                </a:extLst>
              </p:cNvPr>
              <p:cNvSpPr>
                <a:spLocks/>
              </p:cNvSpPr>
              <p:nvPr/>
            </p:nvSpPr>
            <p:spPr bwMode="auto">
              <a:xfrm>
                <a:off x="2240" y="2415"/>
                <a:ext cx="52" cy="34"/>
              </a:xfrm>
              <a:custGeom>
                <a:avLst/>
                <a:gdLst>
                  <a:gd name="T0" fmla="*/ 0 w 156"/>
                  <a:gd name="T1" fmla="*/ 0 h 100"/>
                  <a:gd name="T2" fmla="*/ 0 w 156"/>
                  <a:gd name="T3" fmla="*/ 0 h 100"/>
                  <a:gd name="T4" fmla="*/ 0 w 156"/>
                  <a:gd name="T5" fmla="*/ 0 h 100"/>
                  <a:gd name="T6" fmla="*/ 0 w 156"/>
                  <a:gd name="T7" fmla="*/ 0 h 100"/>
                  <a:gd name="T8" fmla="*/ 0 w 156"/>
                  <a:gd name="T9" fmla="*/ 0 h 100"/>
                  <a:gd name="T10" fmla="*/ 0 w 156"/>
                  <a:gd name="T11" fmla="*/ 0 h 100"/>
                  <a:gd name="T12" fmla="*/ 0 w 156"/>
                  <a:gd name="T13" fmla="*/ 0 h 100"/>
                  <a:gd name="T14" fmla="*/ 0 w 156"/>
                  <a:gd name="T15" fmla="*/ 0 h 100"/>
                  <a:gd name="T16" fmla="*/ 0 w 156"/>
                  <a:gd name="T17" fmla="*/ 0 h 100"/>
                  <a:gd name="T18" fmla="*/ 0 w 156"/>
                  <a:gd name="T19" fmla="*/ 0 h 100"/>
                  <a:gd name="T20" fmla="*/ 0 w 156"/>
                  <a:gd name="T21" fmla="*/ 0 h 100"/>
                  <a:gd name="T22" fmla="*/ 0 w 156"/>
                  <a:gd name="T23" fmla="*/ 0 h 100"/>
                  <a:gd name="T24" fmla="*/ 0 w 156"/>
                  <a:gd name="T25" fmla="*/ 0 h 100"/>
                  <a:gd name="T26" fmla="*/ 0 w 156"/>
                  <a:gd name="T27" fmla="*/ 0 h 100"/>
                  <a:gd name="T28" fmla="*/ 0 w 156"/>
                  <a:gd name="T29" fmla="*/ 0 h 1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6" h="100">
                    <a:moveTo>
                      <a:pt x="0" y="22"/>
                    </a:moveTo>
                    <a:lnTo>
                      <a:pt x="32" y="49"/>
                    </a:lnTo>
                    <a:lnTo>
                      <a:pt x="56" y="75"/>
                    </a:lnTo>
                    <a:lnTo>
                      <a:pt x="103" y="90"/>
                    </a:lnTo>
                    <a:lnTo>
                      <a:pt x="84" y="69"/>
                    </a:lnTo>
                    <a:lnTo>
                      <a:pt x="116" y="88"/>
                    </a:lnTo>
                    <a:lnTo>
                      <a:pt x="156" y="100"/>
                    </a:lnTo>
                    <a:lnTo>
                      <a:pt x="132" y="74"/>
                    </a:lnTo>
                    <a:lnTo>
                      <a:pt x="94" y="45"/>
                    </a:lnTo>
                    <a:lnTo>
                      <a:pt x="65" y="29"/>
                    </a:lnTo>
                    <a:lnTo>
                      <a:pt x="25" y="0"/>
                    </a:lnTo>
                    <a:lnTo>
                      <a:pt x="39" y="38"/>
                    </a:lnTo>
                    <a:lnTo>
                      <a:pt x="17" y="22"/>
                    </a:lnTo>
                    <a:lnTo>
                      <a:pt x="0"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3" name="Freeform 32">
                <a:extLst>
                  <a:ext uri="{FF2B5EF4-FFF2-40B4-BE49-F238E27FC236}">
                    <a16:creationId xmlns:a16="http://schemas.microsoft.com/office/drawing/2014/main" xmlns="" id="{22BBCC17-A2A4-4AA8-90F6-4DCF5638BA64}"/>
                  </a:ext>
                </a:extLst>
              </p:cNvPr>
              <p:cNvSpPr>
                <a:spLocks/>
              </p:cNvSpPr>
              <p:nvPr/>
            </p:nvSpPr>
            <p:spPr bwMode="auto">
              <a:xfrm>
                <a:off x="2259" y="2414"/>
                <a:ext cx="37" cy="26"/>
              </a:xfrm>
              <a:custGeom>
                <a:avLst/>
                <a:gdLst>
                  <a:gd name="T0" fmla="*/ 0 w 110"/>
                  <a:gd name="T1" fmla="*/ 0 h 78"/>
                  <a:gd name="T2" fmla="*/ 0 w 110"/>
                  <a:gd name="T3" fmla="*/ 0 h 78"/>
                  <a:gd name="T4" fmla="*/ 0 w 110"/>
                  <a:gd name="T5" fmla="*/ 0 h 78"/>
                  <a:gd name="T6" fmla="*/ 0 w 110"/>
                  <a:gd name="T7" fmla="*/ 0 h 78"/>
                  <a:gd name="T8" fmla="*/ 0 w 110"/>
                  <a:gd name="T9" fmla="*/ 0 h 78"/>
                  <a:gd name="T10" fmla="*/ 0 w 110"/>
                  <a:gd name="T11" fmla="*/ 0 h 78"/>
                  <a:gd name="T12" fmla="*/ 0 w 110"/>
                  <a:gd name="T13" fmla="*/ 0 h 78"/>
                  <a:gd name="T14" fmla="*/ 0 w 110"/>
                  <a:gd name="T15" fmla="*/ 0 h 78"/>
                  <a:gd name="T16" fmla="*/ 0 w 110"/>
                  <a:gd name="T17" fmla="*/ 0 h 78"/>
                  <a:gd name="T18" fmla="*/ 0 w 110"/>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8">
                    <a:moveTo>
                      <a:pt x="0" y="4"/>
                    </a:moveTo>
                    <a:lnTo>
                      <a:pt x="27" y="20"/>
                    </a:lnTo>
                    <a:lnTo>
                      <a:pt x="27" y="0"/>
                    </a:lnTo>
                    <a:lnTo>
                      <a:pt x="61" y="4"/>
                    </a:lnTo>
                    <a:lnTo>
                      <a:pt x="96" y="37"/>
                    </a:lnTo>
                    <a:lnTo>
                      <a:pt x="110" y="76"/>
                    </a:lnTo>
                    <a:lnTo>
                      <a:pt x="98" y="78"/>
                    </a:lnTo>
                    <a:lnTo>
                      <a:pt x="23" y="35"/>
                    </a:lnTo>
                    <a:lnTo>
                      <a:pt x="0"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4" name="Freeform 33">
                <a:extLst>
                  <a:ext uri="{FF2B5EF4-FFF2-40B4-BE49-F238E27FC236}">
                    <a16:creationId xmlns:a16="http://schemas.microsoft.com/office/drawing/2014/main" xmlns="" id="{3D686FD4-EB3A-429B-A9D1-BE89F6136FF4}"/>
                  </a:ext>
                </a:extLst>
              </p:cNvPr>
              <p:cNvSpPr>
                <a:spLocks/>
              </p:cNvSpPr>
              <p:nvPr/>
            </p:nvSpPr>
            <p:spPr bwMode="auto">
              <a:xfrm>
                <a:off x="2274" y="2400"/>
                <a:ext cx="43" cy="36"/>
              </a:xfrm>
              <a:custGeom>
                <a:avLst/>
                <a:gdLst>
                  <a:gd name="T0" fmla="*/ 0 w 129"/>
                  <a:gd name="T1" fmla="*/ 0 h 109"/>
                  <a:gd name="T2" fmla="*/ 0 w 129"/>
                  <a:gd name="T3" fmla="*/ 0 h 109"/>
                  <a:gd name="T4" fmla="*/ 0 w 129"/>
                  <a:gd name="T5" fmla="*/ 0 h 109"/>
                  <a:gd name="T6" fmla="*/ 0 w 129"/>
                  <a:gd name="T7" fmla="*/ 0 h 109"/>
                  <a:gd name="T8" fmla="*/ 0 w 129"/>
                  <a:gd name="T9" fmla="*/ 0 h 109"/>
                  <a:gd name="T10" fmla="*/ 0 w 129"/>
                  <a:gd name="T11" fmla="*/ 0 h 109"/>
                  <a:gd name="T12" fmla="*/ 0 w 129"/>
                  <a:gd name="T13" fmla="*/ 0 h 109"/>
                  <a:gd name="T14" fmla="*/ 0 w 129"/>
                  <a:gd name="T15" fmla="*/ 0 h 109"/>
                  <a:gd name="T16" fmla="*/ 0 w 129"/>
                  <a:gd name="T17" fmla="*/ 0 h 1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9" h="109">
                    <a:moveTo>
                      <a:pt x="0" y="0"/>
                    </a:moveTo>
                    <a:lnTo>
                      <a:pt x="34" y="8"/>
                    </a:lnTo>
                    <a:lnTo>
                      <a:pt x="64" y="29"/>
                    </a:lnTo>
                    <a:lnTo>
                      <a:pt x="104" y="76"/>
                    </a:lnTo>
                    <a:lnTo>
                      <a:pt x="129" y="109"/>
                    </a:lnTo>
                    <a:lnTo>
                      <a:pt x="104" y="100"/>
                    </a:lnTo>
                    <a:lnTo>
                      <a:pt x="37" y="5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5" name="Freeform 34">
                <a:extLst>
                  <a:ext uri="{FF2B5EF4-FFF2-40B4-BE49-F238E27FC236}">
                    <a16:creationId xmlns:a16="http://schemas.microsoft.com/office/drawing/2014/main" xmlns="" id="{73CAEB24-78C7-44A3-817E-03BFE7BE3D20}"/>
                  </a:ext>
                </a:extLst>
              </p:cNvPr>
              <p:cNvSpPr>
                <a:spLocks/>
              </p:cNvSpPr>
              <p:nvPr/>
            </p:nvSpPr>
            <p:spPr bwMode="auto">
              <a:xfrm>
                <a:off x="2348" y="2377"/>
                <a:ext cx="48" cy="72"/>
              </a:xfrm>
              <a:custGeom>
                <a:avLst/>
                <a:gdLst>
                  <a:gd name="T0" fmla="*/ 0 w 143"/>
                  <a:gd name="T1" fmla="*/ 0 h 216"/>
                  <a:gd name="T2" fmla="*/ 0 w 143"/>
                  <a:gd name="T3" fmla="*/ 0 h 216"/>
                  <a:gd name="T4" fmla="*/ 0 w 143"/>
                  <a:gd name="T5" fmla="*/ 0 h 216"/>
                  <a:gd name="T6" fmla="*/ 0 w 143"/>
                  <a:gd name="T7" fmla="*/ 0 h 216"/>
                  <a:gd name="T8" fmla="*/ 0 w 143"/>
                  <a:gd name="T9" fmla="*/ 0 h 216"/>
                  <a:gd name="T10" fmla="*/ 0 w 143"/>
                  <a:gd name="T11" fmla="*/ 0 h 216"/>
                  <a:gd name="T12" fmla="*/ 0 w 143"/>
                  <a:gd name="T13" fmla="*/ 0 h 216"/>
                  <a:gd name="T14" fmla="*/ 0 w 143"/>
                  <a:gd name="T15" fmla="*/ 0 h 216"/>
                  <a:gd name="T16" fmla="*/ 0 w 143"/>
                  <a:gd name="T17" fmla="*/ 0 h 216"/>
                  <a:gd name="T18" fmla="*/ 0 w 143"/>
                  <a:gd name="T19" fmla="*/ 0 h 216"/>
                  <a:gd name="T20" fmla="*/ 0 w 143"/>
                  <a:gd name="T21" fmla="*/ 0 h 216"/>
                  <a:gd name="T22" fmla="*/ 0 w 143"/>
                  <a:gd name="T23" fmla="*/ 0 h 216"/>
                  <a:gd name="T24" fmla="*/ 0 w 143"/>
                  <a:gd name="T25" fmla="*/ 0 h 216"/>
                  <a:gd name="T26" fmla="*/ 0 w 143"/>
                  <a:gd name="T27" fmla="*/ 0 h 216"/>
                  <a:gd name="T28" fmla="*/ 0 w 143"/>
                  <a:gd name="T29" fmla="*/ 0 h 216"/>
                  <a:gd name="T30" fmla="*/ 0 w 143"/>
                  <a:gd name="T31" fmla="*/ 0 h 216"/>
                  <a:gd name="T32" fmla="*/ 0 w 143"/>
                  <a:gd name="T33" fmla="*/ 0 h 216"/>
                  <a:gd name="T34" fmla="*/ 0 w 143"/>
                  <a:gd name="T35" fmla="*/ 0 h 216"/>
                  <a:gd name="T36" fmla="*/ 0 w 143"/>
                  <a:gd name="T37" fmla="*/ 0 h 2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3" h="216">
                    <a:moveTo>
                      <a:pt x="12" y="30"/>
                    </a:moveTo>
                    <a:lnTo>
                      <a:pt x="33" y="81"/>
                    </a:lnTo>
                    <a:lnTo>
                      <a:pt x="42" y="140"/>
                    </a:lnTo>
                    <a:lnTo>
                      <a:pt x="59" y="193"/>
                    </a:lnTo>
                    <a:lnTo>
                      <a:pt x="86" y="216"/>
                    </a:lnTo>
                    <a:lnTo>
                      <a:pt x="67" y="99"/>
                    </a:lnTo>
                    <a:lnTo>
                      <a:pt x="129" y="214"/>
                    </a:lnTo>
                    <a:lnTo>
                      <a:pt x="140" y="140"/>
                    </a:lnTo>
                    <a:lnTo>
                      <a:pt x="143" y="112"/>
                    </a:lnTo>
                    <a:lnTo>
                      <a:pt x="127" y="85"/>
                    </a:lnTo>
                    <a:lnTo>
                      <a:pt x="104" y="67"/>
                    </a:lnTo>
                    <a:lnTo>
                      <a:pt x="116" y="98"/>
                    </a:lnTo>
                    <a:lnTo>
                      <a:pt x="119" y="125"/>
                    </a:lnTo>
                    <a:lnTo>
                      <a:pt x="85" y="92"/>
                    </a:lnTo>
                    <a:lnTo>
                      <a:pt x="69" y="59"/>
                    </a:lnTo>
                    <a:lnTo>
                      <a:pt x="37" y="24"/>
                    </a:lnTo>
                    <a:lnTo>
                      <a:pt x="0" y="0"/>
                    </a:lnTo>
                    <a:lnTo>
                      <a:pt x="12"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6" name="Freeform 35">
                <a:extLst>
                  <a:ext uri="{FF2B5EF4-FFF2-40B4-BE49-F238E27FC236}">
                    <a16:creationId xmlns:a16="http://schemas.microsoft.com/office/drawing/2014/main" xmlns="" id="{9AD69EC8-7239-4233-A38F-616231DE66D7}"/>
                  </a:ext>
                </a:extLst>
              </p:cNvPr>
              <p:cNvSpPr>
                <a:spLocks/>
              </p:cNvSpPr>
              <p:nvPr/>
            </p:nvSpPr>
            <p:spPr bwMode="auto">
              <a:xfrm>
                <a:off x="2528" y="2573"/>
                <a:ext cx="30" cy="68"/>
              </a:xfrm>
              <a:custGeom>
                <a:avLst/>
                <a:gdLst>
                  <a:gd name="T0" fmla="*/ 0 w 90"/>
                  <a:gd name="T1" fmla="*/ 0 h 202"/>
                  <a:gd name="T2" fmla="*/ 0 w 90"/>
                  <a:gd name="T3" fmla="*/ 0 h 202"/>
                  <a:gd name="T4" fmla="*/ 0 w 90"/>
                  <a:gd name="T5" fmla="*/ 0 h 202"/>
                  <a:gd name="T6" fmla="*/ 0 w 90"/>
                  <a:gd name="T7" fmla="*/ 0 h 202"/>
                  <a:gd name="T8" fmla="*/ 0 w 90"/>
                  <a:gd name="T9" fmla="*/ 0 h 202"/>
                  <a:gd name="T10" fmla="*/ 0 w 90"/>
                  <a:gd name="T11" fmla="*/ 0 h 202"/>
                  <a:gd name="T12" fmla="*/ 0 w 90"/>
                  <a:gd name="T13" fmla="*/ 0 h 202"/>
                  <a:gd name="T14" fmla="*/ 0 w 90"/>
                  <a:gd name="T15" fmla="*/ 0 h 202"/>
                  <a:gd name="T16" fmla="*/ 0 w 90"/>
                  <a:gd name="T17" fmla="*/ 0 h 202"/>
                  <a:gd name="T18" fmla="*/ 0 w 90"/>
                  <a:gd name="T19" fmla="*/ 0 h 202"/>
                  <a:gd name="T20" fmla="*/ 0 w 90"/>
                  <a:gd name="T21" fmla="*/ 0 h 202"/>
                  <a:gd name="T22" fmla="*/ 0 w 90"/>
                  <a:gd name="T23" fmla="*/ 0 h 202"/>
                  <a:gd name="T24" fmla="*/ 0 w 90"/>
                  <a:gd name="T25" fmla="*/ 0 h 202"/>
                  <a:gd name="T26" fmla="*/ 0 w 90"/>
                  <a:gd name="T27" fmla="*/ 0 h 202"/>
                  <a:gd name="T28" fmla="*/ 0 w 90"/>
                  <a:gd name="T29" fmla="*/ 0 h 202"/>
                  <a:gd name="T30" fmla="*/ 0 w 90"/>
                  <a:gd name="T31" fmla="*/ 0 h 202"/>
                  <a:gd name="T32" fmla="*/ 0 w 90"/>
                  <a:gd name="T33" fmla="*/ 0 h 202"/>
                  <a:gd name="T34" fmla="*/ 0 w 90"/>
                  <a:gd name="T35" fmla="*/ 0 h 202"/>
                  <a:gd name="T36" fmla="*/ 0 w 90"/>
                  <a:gd name="T37" fmla="*/ 0 h 202"/>
                  <a:gd name="T38" fmla="*/ 0 w 90"/>
                  <a:gd name="T39" fmla="*/ 0 h 202"/>
                  <a:gd name="T40" fmla="*/ 0 w 90"/>
                  <a:gd name="T41" fmla="*/ 0 h 2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0" h="202">
                    <a:moveTo>
                      <a:pt x="0" y="0"/>
                    </a:moveTo>
                    <a:lnTo>
                      <a:pt x="43" y="40"/>
                    </a:lnTo>
                    <a:lnTo>
                      <a:pt x="30" y="5"/>
                    </a:lnTo>
                    <a:lnTo>
                      <a:pt x="73" y="53"/>
                    </a:lnTo>
                    <a:lnTo>
                      <a:pt x="58" y="65"/>
                    </a:lnTo>
                    <a:lnTo>
                      <a:pt x="75" y="105"/>
                    </a:lnTo>
                    <a:lnTo>
                      <a:pt x="52" y="79"/>
                    </a:lnTo>
                    <a:lnTo>
                      <a:pt x="68" y="132"/>
                    </a:lnTo>
                    <a:lnTo>
                      <a:pt x="55" y="154"/>
                    </a:lnTo>
                    <a:lnTo>
                      <a:pt x="90" y="188"/>
                    </a:lnTo>
                    <a:lnTo>
                      <a:pt x="81" y="202"/>
                    </a:lnTo>
                    <a:lnTo>
                      <a:pt x="32" y="147"/>
                    </a:lnTo>
                    <a:lnTo>
                      <a:pt x="47" y="137"/>
                    </a:lnTo>
                    <a:lnTo>
                      <a:pt x="21" y="97"/>
                    </a:lnTo>
                    <a:lnTo>
                      <a:pt x="17" y="70"/>
                    </a:lnTo>
                    <a:lnTo>
                      <a:pt x="47" y="105"/>
                    </a:lnTo>
                    <a:lnTo>
                      <a:pt x="34" y="61"/>
                    </a:lnTo>
                    <a:lnTo>
                      <a:pt x="16" y="39"/>
                    </a:lnTo>
                    <a:lnTo>
                      <a:pt x="34" y="48"/>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7" name="Freeform 36">
                <a:extLst>
                  <a:ext uri="{FF2B5EF4-FFF2-40B4-BE49-F238E27FC236}">
                    <a16:creationId xmlns:a16="http://schemas.microsoft.com/office/drawing/2014/main" xmlns="" id="{ED682177-201A-4C77-B8AD-6DF126854CD9}"/>
                  </a:ext>
                </a:extLst>
              </p:cNvPr>
              <p:cNvSpPr>
                <a:spLocks/>
              </p:cNvSpPr>
              <p:nvPr/>
            </p:nvSpPr>
            <p:spPr bwMode="auto">
              <a:xfrm>
                <a:off x="2538" y="2645"/>
                <a:ext cx="77" cy="72"/>
              </a:xfrm>
              <a:custGeom>
                <a:avLst/>
                <a:gdLst>
                  <a:gd name="T0" fmla="*/ 0 w 231"/>
                  <a:gd name="T1" fmla="*/ 0 h 216"/>
                  <a:gd name="T2" fmla="*/ 0 w 231"/>
                  <a:gd name="T3" fmla="*/ 0 h 216"/>
                  <a:gd name="T4" fmla="*/ 0 w 231"/>
                  <a:gd name="T5" fmla="*/ 0 h 216"/>
                  <a:gd name="T6" fmla="*/ 0 w 231"/>
                  <a:gd name="T7" fmla="*/ 0 h 216"/>
                  <a:gd name="T8" fmla="*/ 0 w 231"/>
                  <a:gd name="T9" fmla="*/ 0 h 216"/>
                  <a:gd name="T10" fmla="*/ 0 w 231"/>
                  <a:gd name="T11" fmla="*/ 0 h 216"/>
                  <a:gd name="T12" fmla="*/ 0 w 231"/>
                  <a:gd name="T13" fmla="*/ 0 h 216"/>
                  <a:gd name="T14" fmla="*/ 0 w 231"/>
                  <a:gd name="T15" fmla="*/ 0 h 216"/>
                  <a:gd name="T16" fmla="*/ 0 w 231"/>
                  <a:gd name="T17" fmla="*/ 0 h 216"/>
                  <a:gd name="T18" fmla="*/ 0 w 231"/>
                  <a:gd name="T19" fmla="*/ 0 h 216"/>
                  <a:gd name="T20" fmla="*/ 0 w 231"/>
                  <a:gd name="T21" fmla="*/ 0 h 216"/>
                  <a:gd name="T22" fmla="*/ 0 w 231"/>
                  <a:gd name="T23" fmla="*/ 0 h 216"/>
                  <a:gd name="T24" fmla="*/ 0 w 231"/>
                  <a:gd name="T25" fmla="*/ 0 h 216"/>
                  <a:gd name="T26" fmla="*/ 0 w 231"/>
                  <a:gd name="T27" fmla="*/ 0 h 216"/>
                  <a:gd name="T28" fmla="*/ 0 w 231"/>
                  <a:gd name="T29" fmla="*/ 0 h 216"/>
                  <a:gd name="T30" fmla="*/ 0 w 231"/>
                  <a:gd name="T31" fmla="*/ 0 h 216"/>
                  <a:gd name="T32" fmla="*/ 0 w 231"/>
                  <a:gd name="T33" fmla="*/ 0 h 216"/>
                  <a:gd name="T34" fmla="*/ 0 w 231"/>
                  <a:gd name="T35" fmla="*/ 0 h 216"/>
                  <a:gd name="T36" fmla="*/ 0 w 231"/>
                  <a:gd name="T37" fmla="*/ 0 h 216"/>
                  <a:gd name="T38" fmla="*/ 0 w 231"/>
                  <a:gd name="T39" fmla="*/ 0 h 216"/>
                  <a:gd name="T40" fmla="*/ 0 w 231"/>
                  <a:gd name="T41" fmla="*/ 0 h 216"/>
                  <a:gd name="T42" fmla="*/ 0 w 231"/>
                  <a:gd name="T43" fmla="*/ 0 h 216"/>
                  <a:gd name="T44" fmla="*/ 0 w 231"/>
                  <a:gd name="T45" fmla="*/ 0 h 216"/>
                  <a:gd name="T46" fmla="*/ 0 w 231"/>
                  <a:gd name="T47" fmla="*/ 0 h 216"/>
                  <a:gd name="T48" fmla="*/ 0 w 231"/>
                  <a:gd name="T49" fmla="*/ 0 h 216"/>
                  <a:gd name="T50" fmla="*/ 0 w 231"/>
                  <a:gd name="T51" fmla="*/ 0 h 216"/>
                  <a:gd name="T52" fmla="*/ 0 w 231"/>
                  <a:gd name="T53" fmla="*/ 0 h 216"/>
                  <a:gd name="T54" fmla="*/ 0 w 231"/>
                  <a:gd name="T55" fmla="*/ 0 h 216"/>
                  <a:gd name="T56" fmla="*/ 0 w 231"/>
                  <a:gd name="T57" fmla="*/ 0 h 216"/>
                  <a:gd name="T58" fmla="*/ 0 w 231"/>
                  <a:gd name="T59" fmla="*/ 0 h 216"/>
                  <a:gd name="T60" fmla="*/ 0 w 231"/>
                  <a:gd name="T61" fmla="*/ 0 h 216"/>
                  <a:gd name="T62" fmla="*/ 0 w 231"/>
                  <a:gd name="T63" fmla="*/ 0 h 216"/>
                  <a:gd name="T64" fmla="*/ 0 w 231"/>
                  <a:gd name="T65" fmla="*/ 0 h 216"/>
                  <a:gd name="T66" fmla="*/ 0 w 231"/>
                  <a:gd name="T67" fmla="*/ 0 h 216"/>
                  <a:gd name="T68" fmla="*/ 0 w 231"/>
                  <a:gd name="T69" fmla="*/ 0 h 216"/>
                  <a:gd name="T70" fmla="*/ 0 w 231"/>
                  <a:gd name="T71" fmla="*/ 0 h 216"/>
                  <a:gd name="T72" fmla="*/ 0 w 231"/>
                  <a:gd name="T73" fmla="*/ 0 h 216"/>
                  <a:gd name="T74" fmla="*/ 0 w 231"/>
                  <a:gd name="T75" fmla="*/ 0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1" h="216">
                    <a:moveTo>
                      <a:pt x="30" y="10"/>
                    </a:moveTo>
                    <a:lnTo>
                      <a:pt x="86" y="80"/>
                    </a:lnTo>
                    <a:lnTo>
                      <a:pt x="145" y="128"/>
                    </a:lnTo>
                    <a:lnTo>
                      <a:pt x="171" y="159"/>
                    </a:lnTo>
                    <a:lnTo>
                      <a:pt x="106" y="129"/>
                    </a:lnTo>
                    <a:lnTo>
                      <a:pt x="43" y="58"/>
                    </a:lnTo>
                    <a:lnTo>
                      <a:pt x="17" y="54"/>
                    </a:lnTo>
                    <a:lnTo>
                      <a:pt x="43" y="94"/>
                    </a:lnTo>
                    <a:lnTo>
                      <a:pt x="67" y="133"/>
                    </a:lnTo>
                    <a:lnTo>
                      <a:pt x="30" y="94"/>
                    </a:lnTo>
                    <a:lnTo>
                      <a:pt x="34" y="133"/>
                    </a:lnTo>
                    <a:lnTo>
                      <a:pt x="0" y="62"/>
                    </a:lnTo>
                    <a:lnTo>
                      <a:pt x="2" y="101"/>
                    </a:lnTo>
                    <a:lnTo>
                      <a:pt x="17" y="132"/>
                    </a:lnTo>
                    <a:lnTo>
                      <a:pt x="43" y="160"/>
                    </a:lnTo>
                    <a:lnTo>
                      <a:pt x="60" y="177"/>
                    </a:lnTo>
                    <a:lnTo>
                      <a:pt x="36" y="167"/>
                    </a:lnTo>
                    <a:lnTo>
                      <a:pt x="0" y="124"/>
                    </a:lnTo>
                    <a:lnTo>
                      <a:pt x="8" y="159"/>
                    </a:lnTo>
                    <a:lnTo>
                      <a:pt x="28" y="185"/>
                    </a:lnTo>
                    <a:lnTo>
                      <a:pt x="67" y="213"/>
                    </a:lnTo>
                    <a:lnTo>
                      <a:pt x="106" y="216"/>
                    </a:lnTo>
                    <a:lnTo>
                      <a:pt x="171" y="209"/>
                    </a:lnTo>
                    <a:lnTo>
                      <a:pt x="116" y="194"/>
                    </a:lnTo>
                    <a:lnTo>
                      <a:pt x="162" y="194"/>
                    </a:lnTo>
                    <a:lnTo>
                      <a:pt x="135" y="170"/>
                    </a:lnTo>
                    <a:lnTo>
                      <a:pt x="162" y="172"/>
                    </a:lnTo>
                    <a:lnTo>
                      <a:pt x="200" y="185"/>
                    </a:lnTo>
                    <a:lnTo>
                      <a:pt x="231" y="210"/>
                    </a:lnTo>
                    <a:lnTo>
                      <a:pt x="184" y="142"/>
                    </a:lnTo>
                    <a:lnTo>
                      <a:pt x="134" y="94"/>
                    </a:lnTo>
                    <a:lnTo>
                      <a:pt x="80" y="45"/>
                    </a:lnTo>
                    <a:lnTo>
                      <a:pt x="119" y="62"/>
                    </a:lnTo>
                    <a:lnTo>
                      <a:pt x="93" y="32"/>
                    </a:lnTo>
                    <a:lnTo>
                      <a:pt x="60" y="0"/>
                    </a:lnTo>
                    <a:lnTo>
                      <a:pt x="71" y="32"/>
                    </a:lnTo>
                    <a:lnTo>
                      <a:pt x="30"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8" name="Freeform 37">
                <a:extLst>
                  <a:ext uri="{FF2B5EF4-FFF2-40B4-BE49-F238E27FC236}">
                    <a16:creationId xmlns:a16="http://schemas.microsoft.com/office/drawing/2014/main" xmlns="" id="{29C76C55-AA0B-4147-84E9-86AB710C1AD5}"/>
                  </a:ext>
                </a:extLst>
              </p:cNvPr>
              <p:cNvSpPr>
                <a:spLocks/>
              </p:cNvSpPr>
              <p:nvPr/>
            </p:nvSpPr>
            <p:spPr bwMode="auto">
              <a:xfrm>
                <a:off x="2544" y="2709"/>
                <a:ext cx="61" cy="29"/>
              </a:xfrm>
              <a:custGeom>
                <a:avLst/>
                <a:gdLst>
                  <a:gd name="T0" fmla="*/ 0 w 183"/>
                  <a:gd name="T1" fmla="*/ 0 h 88"/>
                  <a:gd name="T2" fmla="*/ 0 w 183"/>
                  <a:gd name="T3" fmla="*/ 0 h 88"/>
                  <a:gd name="T4" fmla="*/ 0 w 183"/>
                  <a:gd name="T5" fmla="*/ 0 h 88"/>
                  <a:gd name="T6" fmla="*/ 0 w 183"/>
                  <a:gd name="T7" fmla="*/ 0 h 88"/>
                  <a:gd name="T8" fmla="*/ 0 w 183"/>
                  <a:gd name="T9" fmla="*/ 0 h 88"/>
                  <a:gd name="T10" fmla="*/ 0 w 183"/>
                  <a:gd name="T11" fmla="*/ 0 h 88"/>
                  <a:gd name="T12" fmla="*/ 0 w 183"/>
                  <a:gd name="T13" fmla="*/ 0 h 88"/>
                  <a:gd name="T14" fmla="*/ 0 w 183"/>
                  <a:gd name="T15" fmla="*/ 0 h 88"/>
                  <a:gd name="T16" fmla="*/ 0 w 183"/>
                  <a:gd name="T17" fmla="*/ 0 h 88"/>
                  <a:gd name="T18" fmla="*/ 0 w 183"/>
                  <a:gd name="T19" fmla="*/ 0 h 88"/>
                  <a:gd name="T20" fmla="*/ 0 w 183"/>
                  <a:gd name="T21" fmla="*/ 0 h 88"/>
                  <a:gd name="T22" fmla="*/ 0 w 183"/>
                  <a:gd name="T23" fmla="*/ 0 h 88"/>
                  <a:gd name="T24" fmla="*/ 0 w 183"/>
                  <a:gd name="T25" fmla="*/ 0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3" h="88">
                    <a:moveTo>
                      <a:pt x="0" y="0"/>
                    </a:moveTo>
                    <a:lnTo>
                      <a:pt x="47" y="32"/>
                    </a:lnTo>
                    <a:lnTo>
                      <a:pt x="86" y="35"/>
                    </a:lnTo>
                    <a:lnTo>
                      <a:pt x="145" y="35"/>
                    </a:lnTo>
                    <a:lnTo>
                      <a:pt x="180" y="49"/>
                    </a:lnTo>
                    <a:lnTo>
                      <a:pt x="128" y="62"/>
                    </a:lnTo>
                    <a:lnTo>
                      <a:pt x="183" y="76"/>
                    </a:lnTo>
                    <a:lnTo>
                      <a:pt x="183" y="88"/>
                    </a:lnTo>
                    <a:lnTo>
                      <a:pt x="102" y="79"/>
                    </a:lnTo>
                    <a:lnTo>
                      <a:pt x="56" y="58"/>
                    </a:lnTo>
                    <a:lnTo>
                      <a:pt x="17" y="35"/>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9" name="Freeform 38">
                <a:extLst>
                  <a:ext uri="{FF2B5EF4-FFF2-40B4-BE49-F238E27FC236}">
                    <a16:creationId xmlns:a16="http://schemas.microsoft.com/office/drawing/2014/main" xmlns="" id="{7BD40BB3-21FE-412F-89EC-612518F50CD5}"/>
                  </a:ext>
                </a:extLst>
              </p:cNvPr>
              <p:cNvSpPr>
                <a:spLocks/>
              </p:cNvSpPr>
              <p:nvPr/>
            </p:nvSpPr>
            <p:spPr bwMode="auto">
              <a:xfrm>
                <a:off x="2539" y="2711"/>
                <a:ext cx="86" cy="64"/>
              </a:xfrm>
              <a:custGeom>
                <a:avLst/>
                <a:gdLst>
                  <a:gd name="T0" fmla="*/ 0 w 259"/>
                  <a:gd name="T1" fmla="*/ 0 h 192"/>
                  <a:gd name="T2" fmla="*/ 0 w 259"/>
                  <a:gd name="T3" fmla="*/ 0 h 192"/>
                  <a:gd name="T4" fmla="*/ 0 w 259"/>
                  <a:gd name="T5" fmla="*/ 0 h 192"/>
                  <a:gd name="T6" fmla="*/ 0 w 259"/>
                  <a:gd name="T7" fmla="*/ 0 h 192"/>
                  <a:gd name="T8" fmla="*/ 0 w 259"/>
                  <a:gd name="T9" fmla="*/ 0 h 192"/>
                  <a:gd name="T10" fmla="*/ 0 w 259"/>
                  <a:gd name="T11" fmla="*/ 0 h 192"/>
                  <a:gd name="T12" fmla="*/ 0 w 259"/>
                  <a:gd name="T13" fmla="*/ 0 h 192"/>
                  <a:gd name="T14" fmla="*/ 0 w 259"/>
                  <a:gd name="T15" fmla="*/ 0 h 192"/>
                  <a:gd name="T16" fmla="*/ 0 w 259"/>
                  <a:gd name="T17" fmla="*/ 0 h 192"/>
                  <a:gd name="T18" fmla="*/ 0 w 259"/>
                  <a:gd name="T19" fmla="*/ 0 h 192"/>
                  <a:gd name="T20" fmla="*/ 0 w 259"/>
                  <a:gd name="T21" fmla="*/ 0 h 192"/>
                  <a:gd name="T22" fmla="*/ 0 w 259"/>
                  <a:gd name="T23" fmla="*/ 0 h 192"/>
                  <a:gd name="T24" fmla="*/ 0 w 259"/>
                  <a:gd name="T25" fmla="*/ 0 h 192"/>
                  <a:gd name="T26" fmla="*/ 0 w 259"/>
                  <a:gd name="T27" fmla="*/ 0 h 192"/>
                  <a:gd name="T28" fmla="*/ 0 w 259"/>
                  <a:gd name="T29" fmla="*/ 0 h 192"/>
                  <a:gd name="T30" fmla="*/ 0 w 259"/>
                  <a:gd name="T31" fmla="*/ 0 h 192"/>
                  <a:gd name="T32" fmla="*/ 0 w 259"/>
                  <a:gd name="T33" fmla="*/ 0 h 192"/>
                  <a:gd name="T34" fmla="*/ 0 w 259"/>
                  <a:gd name="T35" fmla="*/ 0 h 192"/>
                  <a:gd name="T36" fmla="*/ 0 w 259"/>
                  <a:gd name="T37" fmla="*/ 0 h 192"/>
                  <a:gd name="T38" fmla="*/ 0 w 259"/>
                  <a:gd name="T39" fmla="*/ 0 h 192"/>
                  <a:gd name="T40" fmla="*/ 0 w 259"/>
                  <a:gd name="T41" fmla="*/ 0 h 192"/>
                  <a:gd name="T42" fmla="*/ 0 w 259"/>
                  <a:gd name="T43" fmla="*/ 0 h 192"/>
                  <a:gd name="T44" fmla="*/ 0 w 259"/>
                  <a:gd name="T45" fmla="*/ 0 h 192"/>
                  <a:gd name="T46" fmla="*/ 0 w 259"/>
                  <a:gd name="T47" fmla="*/ 0 h 19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59" h="192">
                    <a:moveTo>
                      <a:pt x="0" y="43"/>
                    </a:moveTo>
                    <a:lnTo>
                      <a:pt x="10" y="18"/>
                    </a:lnTo>
                    <a:lnTo>
                      <a:pt x="58" y="69"/>
                    </a:lnTo>
                    <a:lnTo>
                      <a:pt x="101" y="78"/>
                    </a:lnTo>
                    <a:lnTo>
                      <a:pt x="127" y="87"/>
                    </a:lnTo>
                    <a:lnTo>
                      <a:pt x="155" y="109"/>
                    </a:lnTo>
                    <a:lnTo>
                      <a:pt x="207" y="118"/>
                    </a:lnTo>
                    <a:lnTo>
                      <a:pt x="238" y="88"/>
                    </a:lnTo>
                    <a:lnTo>
                      <a:pt x="242" y="48"/>
                    </a:lnTo>
                    <a:lnTo>
                      <a:pt x="220" y="0"/>
                    </a:lnTo>
                    <a:lnTo>
                      <a:pt x="255" y="52"/>
                    </a:lnTo>
                    <a:lnTo>
                      <a:pt x="259" y="101"/>
                    </a:lnTo>
                    <a:lnTo>
                      <a:pt x="255" y="150"/>
                    </a:lnTo>
                    <a:lnTo>
                      <a:pt x="234" y="185"/>
                    </a:lnTo>
                    <a:lnTo>
                      <a:pt x="155" y="192"/>
                    </a:lnTo>
                    <a:lnTo>
                      <a:pt x="93" y="151"/>
                    </a:lnTo>
                    <a:lnTo>
                      <a:pt x="151" y="161"/>
                    </a:lnTo>
                    <a:lnTo>
                      <a:pt x="159" y="144"/>
                    </a:lnTo>
                    <a:lnTo>
                      <a:pt x="123" y="127"/>
                    </a:lnTo>
                    <a:lnTo>
                      <a:pt x="101" y="92"/>
                    </a:lnTo>
                    <a:lnTo>
                      <a:pt x="65" y="107"/>
                    </a:lnTo>
                    <a:lnTo>
                      <a:pt x="32" y="101"/>
                    </a:lnTo>
                    <a:lnTo>
                      <a:pt x="0" y="4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0" name="Freeform 39">
                <a:extLst>
                  <a:ext uri="{FF2B5EF4-FFF2-40B4-BE49-F238E27FC236}">
                    <a16:creationId xmlns:a16="http://schemas.microsoft.com/office/drawing/2014/main" xmlns="" id="{2105F328-76C0-4D0B-AF4B-1805B6BA7D5C}"/>
                  </a:ext>
                </a:extLst>
              </p:cNvPr>
              <p:cNvSpPr>
                <a:spLocks/>
              </p:cNvSpPr>
              <p:nvPr/>
            </p:nvSpPr>
            <p:spPr bwMode="auto">
              <a:xfrm>
                <a:off x="2535" y="2751"/>
                <a:ext cx="54" cy="82"/>
              </a:xfrm>
              <a:custGeom>
                <a:avLst/>
                <a:gdLst>
                  <a:gd name="T0" fmla="*/ 0 w 162"/>
                  <a:gd name="T1" fmla="*/ 0 h 246"/>
                  <a:gd name="T2" fmla="*/ 0 w 162"/>
                  <a:gd name="T3" fmla="*/ 0 h 246"/>
                  <a:gd name="T4" fmla="*/ 0 w 162"/>
                  <a:gd name="T5" fmla="*/ 0 h 246"/>
                  <a:gd name="T6" fmla="*/ 0 w 162"/>
                  <a:gd name="T7" fmla="*/ 0 h 246"/>
                  <a:gd name="T8" fmla="*/ 0 w 162"/>
                  <a:gd name="T9" fmla="*/ 0 h 246"/>
                  <a:gd name="T10" fmla="*/ 0 w 162"/>
                  <a:gd name="T11" fmla="*/ 0 h 246"/>
                  <a:gd name="T12" fmla="*/ 0 w 162"/>
                  <a:gd name="T13" fmla="*/ 0 h 246"/>
                  <a:gd name="T14" fmla="*/ 0 w 162"/>
                  <a:gd name="T15" fmla="*/ 0 h 246"/>
                  <a:gd name="T16" fmla="*/ 0 w 162"/>
                  <a:gd name="T17" fmla="*/ 0 h 2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246">
                    <a:moveTo>
                      <a:pt x="112" y="0"/>
                    </a:moveTo>
                    <a:lnTo>
                      <a:pt x="162" y="101"/>
                    </a:lnTo>
                    <a:lnTo>
                      <a:pt x="123" y="124"/>
                    </a:lnTo>
                    <a:lnTo>
                      <a:pt x="95" y="181"/>
                    </a:lnTo>
                    <a:lnTo>
                      <a:pt x="73" y="212"/>
                    </a:lnTo>
                    <a:lnTo>
                      <a:pt x="0" y="246"/>
                    </a:lnTo>
                    <a:lnTo>
                      <a:pt x="17" y="74"/>
                    </a:lnTo>
                    <a:lnTo>
                      <a:pt x="11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1" name="Freeform 40">
                <a:extLst>
                  <a:ext uri="{FF2B5EF4-FFF2-40B4-BE49-F238E27FC236}">
                    <a16:creationId xmlns:a16="http://schemas.microsoft.com/office/drawing/2014/main" xmlns="" id="{B637AAE5-DE53-4E17-9810-47BED150A1F8}"/>
                  </a:ext>
                </a:extLst>
              </p:cNvPr>
              <p:cNvSpPr>
                <a:spLocks/>
              </p:cNvSpPr>
              <p:nvPr/>
            </p:nvSpPr>
            <p:spPr bwMode="auto">
              <a:xfrm>
                <a:off x="2040" y="2693"/>
                <a:ext cx="109" cy="85"/>
              </a:xfrm>
              <a:custGeom>
                <a:avLst/>
                <a:gdLst>
                  <a:gd name="T0" fmla="*/ 0 w 329"/>
                  <a:gd name="T1" fmla="*/ 0 h 255"/>
                  <a:gd name="T2" fmla="*/ 0 w 329"/>
                  <a:gd name="T3" fmla="*/ 0 h 255"/>
                  <a:gd name="T4" fmla="*/ 0 w 329"/>
                  <a:gd name="T5" fmla="*/ 0 h 255"/>
                  <a:gd name="T6" fmla="*/ 0 w 329"/>
                  <a:gd name="T7" fmla="*/ 0 h 255"/>
                  <a:gd name="T8" fmla="*/ 0 w 329"/>
                  <a:gd name="T9" fmla="*/ 0 h 255"/>
                  <a:gd name="T10" fmla="*/ 0 w 329"/>
                  <a:gd name="T11" fmla="*/ 0 h 255"/>
                  <a:gd name="T12" fmla="*/ 0 w 329"/>
                  <a:gd name="T13" fmla="*/ 0 h 255"/>
                  <a:gd name="T14" fmla="*/ 0 w 329"/>
                  <a:gd name="T15" fmla="*/ 0 h 255"/>
                  <a:gd name="T16" fmla="*/ 0 w 329"/>
                  <a:gd name="T17" fmla="*/ 0 h 255"/>
                  <a:gd name="T18" fmla="*/ 0 w 329"/>
                  <a:gd name="T19" fmla="*/ 0 h 255"/>
                  <a:gd name="T20" fmla="*/ 0 w 329"/>
                  <a:gd name="T21" fmla="*/ 0 h 255"/>
                  <a:gd name="T22" fmla="*/ 0 w 329"/>
                  <a:gd name="T23" fmla="*/ 0 h 255"/>
                  <a:gd name="T24" fmla="*/ 0 w 329"/>
                  <a:gd name="T25" fmla="*/ 0 h 255"/>
                  <a:gd name="T26" fmla="*/ 0 w 329"/>
                  <a:gd name="T27" fmla="*/ 0 h 255"/>
                  <a:gd name="T28" fmla="*/ 0 w 329"/>
                  <a:gd name="T29" fmla="*/ 0 h 255"/>
                  <a:gd name="T30" fmla="*/ 0 w 329"/>
                  <a:gd name="T31" fmla="*/ 0 h 255"/>
                  <a:gd name="T32" fmla="*/ 0 w 329"/>
                  <a:gd name="T33" fmla="*/ 0 h 255"/>
                  <a:gd name="T34" fmla="*/ 0 w 329"/>
                  <a:gd name="T35" fmla="*/ 0 h 255"/>
                  <a:gd name="T36" fmla="*/ 0 w 329"/>
                  <a:gd name="T37" fmla="*/ 0 h 255"/>
                  <a:gd name="T38" fmla="*/ 0 w 329"/>
                  <a:gd name="T39" fmla="*/ 0 h 255"/>
                  <a:gd name="T40" fmla="*/ 0 w 329"/>
                  <a:gd name="T41" fmla="*/ 0 h 255"/>
                  <a:gd name="T42" fmla="*/ 0 w 329"/>
                  <a:gd name="T43" fmla="*/ 0 h 255"/>
                  <a:gd name="T44" fmla="*/ 0 w 329"/>
                  <a:gd name="T45" fmla="*/ 0 h 255"/>
                  <a:gd name="T46" fmla="*/ 0 w 329"/>
                  <a:gd name="T47" fmla="*/ 0 h 255"/>
                  <a:gd name="T48" fmla="*/ 0 w 329"/>
                  <a:gd name="T49" fmla="*/ 0 h 255"/>
                  <a:gd name="T50" fmla="*/ 0 w 329"/>
                  <a:gd name="T51" fmla="*/ 0 h 255"/>
                  <a:gd name="T52" fmla="*/ 0 w 329"/>
                  <a:gd name="T53" fmla="*/ 0 h 255"/>
                  <a:gd name="T54" fmla="*/ 0 w 329"/>
                  <a:gd name="T55" fmla="*/ 0 h 255"/>
                  <a:gd name="T56" fmla="*/ 0 w 329"/>
                  <a:gd name="T57" fmla="*/ 0 h 255"/>
                  <a:gd name="T58" fmla="*/ 0 w 329"/>
                  <a:gd name="T59" fmla="*/ 0 h 255"/>
                  <a:gd name="T60" fmla="*/ 0 w 329"/>
                  <a:gd name="T61" fmla="*/ 0 h 255"/>
                  <a:gd name="T62" fmla="*/ 0 w 329"/>
                  <a:gd name="T63" fmla="*/ 0 h 2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9" h="255">
                    <a:moveTo>
                      <a:pt x="17" y="126"/>
                    </a:moveTo>
                    <a:lnTo>
                      <a:pt x="0" y="74"/>
                    </a:lnTo>
                    <a:lnTo>
                      <a:pt x="0" y="36"/>
                    </a:lnTo>
                    <a:lnTo>
                      <a:pt x="17" y="3"/>
                    </a:lnTo>
                    <a:lnTo>
                      <a:pt x="47" y="0"/>
                    </a:lnTo>
                    <a:lnTo>
                      <a:pt x="31" y="48"/>
                    </a:lnTo>
                    <a:lnTo>
                      <a:pt x="52" y="89"/>
                    </a:lnTo>
                    <a:lnTo>
                      <a:pt x="51" y="39"/>
                    </a:lnTo>
                    <a:lnTo>
                      <a:pt x="100" y="57"/>
                    </a:lnTo>
                    <a:lnTo>
                      <a:pt x="62" y="27"/>
                    </a:lnTo>
                    <a:lnTo>
                      <a:pt x="83" y="7"/>
                    </a:lnTo>
                    <a:lnTo>
                      <a:pt x="118" y="13"/>
                    </a:lnTo>
                    <a:lnTo>
                      <a:pt x="158" y="36"/>
                    </a:lnTo>
                    <a:lnTo>
                      <a:pt x="207" y="40"/>
                    </a:lnTo>
                    <a:lnTo>
                      <a:pt x="158" y="56"/>
                    </a:lnTo>
                    <a:lnTo>
                      <a:pt x="158" y="83"/>
                    </a:lnTo>
                    <a:lnTo>
                      <a:pt x="220" y="57"/>
                    </a:lnTo>
                    <a:lnTo>
                      <a:pt x="285" y="49"/>
                    </a:lnTo>
                    <a:lnTo>
                      <a:pt x="309" y="80"/>
                    </a:lnTo>
                    <a:lnTo>
                      <a:pt x="227" y="92"/>
                    </a:lnTo>
                    <a:lnTo>
                      <a:pt x="197" y="111"/>
                    </a:lnTo>
                    <a:lnTo>
                      <a:pt x="213" y="144"/>
                    </a:lnTo>
                    <a:lnTo>
                      <a:pt x="248" y="157"/>
                    </a:lnTo>
                    <a:lnTo>
                      <a:pt x="309" y="157"/>
                    </a:lnTo>
                    <a:lnTo>
                      <a:pt x="329" y="182"/>
                    </a:lnTo>
                    <a:lnTo>
                      <a:pt x="273" y="197"/>
                    </a:lnTo>
                    <a:lnTo>
                      <a:pt x="233" y="210"/>
                    </a:lnTo>
                    <a:lnTo>
                      <a:pt x="213" y="216"/>
                    </a:lnTo>
                    <a:lnTo>
                      <a:pt x="248" y="255"/>
                    </a:lnTo>
                    <a:lnTo>
                      <a:pt x="162" y="234"/>
                    </a:lnTo>
                    <a:lnTo>
                      <a:pt x="17" y="12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2" name="Freeform 41">
                <a:extLst>
                  <a:ext uri="{FF2B5EF4-FFF2-40B4-BE49-F238E27FC236}">
                    <a16:creationId xmlns:a16="http://schemas.microsoft.com/office/drawing/2014/main" xmlns="" id="{F57B7FD1-93A7-4B70-A808-3E500B5096B8}"/>
                  </a:ext>
                </a:extLst>
              </p:cNvPr>
              <p:cNvSpPr>
                <a:spLocks/>
              </p:cNvSpPr>
              <p:nvPr/>
            </p:nvSpPr>
            <p:spPr bwMode="auto">
              <a:xfrm>
                <a:off x="2049" y="2643"/>
                <a:ext cx="160" cy="69"/>
              </a:xfrm>
              <a:custGeom>
                <a:avLst/>
                <a:gdLst>
                  <a:gd name="T0" fmla="*/ 0 w 482"/>
                  <a:gd name="T1" fmla="*/ 0 h 207"/>
                  <a:gd name="T2" fmla="*/ 0 w 482"/>
                  <a:gd name="T3" fmla="*/ 0 h 207"/>
                  <a:gd name="T4" fmla="*/ 0 w 482"/>
                  <a:gd name="T5" fmla="*/ 0 h 207"/>
                  <a:gd name="T6" fmla="*/ 0 w 482"/>
                  <a:gd name="T7" fmla="*/ 0 h 207"/>
                  <a:gd name="T8" fmla="*/ 0 w 482"/>
                  <a:gd name="T9" fmla="*/ 0 h 207"/>
                  <a:gd name="T10" fmla="*/ 0 w 482"/>
                  <a:gd name="T11" fmla="*/ 0 h 207"/>
                  <a:gd name="T12" fmla="*/ 0 w 482"/>
                  <a:gd name="T13" fmla="*/ 0 h 207"/>
                  <a:gd name="T14" fmla="*/ 0 w 482"/>
                  <a:gd name="T15" fmla="*/ 0 h 207"/>
                  <a:gd name="T16" fmla="*/ 0 w 482"/>
                  <a:gd name="T17" fmla="*/ 0 h 207"/>
                  <a:gd name="T18" fmla="*/ 0 w 482"/>
                  <a:gd name="T19" fmla="*/ 0 h 207"/>
                  <a:gd name="T20" fmla="*/ 0 w 482"/>
                  <a:gd name="T21" fmla="*/ 0 h 207"/>
                  <a:gd name="T22" fmla="*/ 0 w 482"/>
                  <a:gd name="T23" fmla="*/ 0 h 207"/>
                  <a:gd name="T24" fmla="*/ 0 w 482"/>
                  <a:gd name="T25" fmla="*/ 0 h 207"/>
                  <a:gd name="T26" fmla="*/ 0 w 482"/>
                  <a:gd name="T27" fmla="*/ 0 h 207"/>
                  <a:gd name="T28" fmla="*/ 0 w 482"/>
                  <a:gd name="T29" fmla="*/ 0 h 207"/>
                  <a:gd name="T30" fmla="*/ 0 w 482"/>
                  <a:gd name="T31" fmla="*/ 0 h 207"/>
                  <a:gd name="T32" fmla="*/ 0 w 482"/>
                  <a:gd name="T33" fmla="*/ 0 h 207"/>
                  <a:gd name="T34" fmla="*/ 0 w 482"/>
                  <a:gd name="T35" fmla="*/ 0 h 207"/>
                  <a:gd name="T36" fmla="*/ 0 w 482"/>
                  <a:gd name="T37" fmla="*/ 0 h 207"/>
                  <a:gd name="T38" fmla="*/ 0 w 482"/>
                  <a:gd name="T39" fmla="*/ 0 h 207"/>
                  <a:gd name="T40" fmla="*/ 0 w 482"/>
                  <a:gd name="T41" fmla="*/ 0 h 207"/>
                  <a:gd name="T42" fmla="*/ 0 w 482"/>
                  <a:gd name="T43" fmla="*/ 0 h 207"/>
                  <a:gd name="T44" fmla="*/ 0 w 482"/>
                  <a:gd name="T45" fmla="*/ 0 h 207"/>
                  <a:gd name="T46" fmla="*/ 0 w 482"/>
                  <a:gd name="T47" fmla="*/ 0 h 207"/>
                  <a:gd name="T48" fmla="*/ 0 w 482"/>
                  <a:gd name="T49" fmla="*/ 0 h 207"/>
                  <a:gd name="T50" fmla="*/ 0 w 482"/>
                  <a:gd name="T51" fmla="*/ 0 h 207"/>
                  <a:gd name="T52" fmla="*/ 0 w 482"/>
                  <a:gd name="T53" fmla="*/ 0 h 207"/>
                  <a:gd name="T54" fmla="*/ 0 w 482"/>
                  <a:gd name="T55" fmla="*/ 0 h 207"/>
                  <a:gd name="T56" fmla="*/ 0 w 482"/>
                  <a:gd name="T57" fmla="*/ 0 h 207"/>
                  <a:gd name="T58" fmla="*/ 0 w 482"/>
                  <a:gd name="T59" fmla="*/ 0 h 207"/>
                  <a:gd name="T60" fmla="*/ 0 w 482"/>
                  <a:gd name="T61" fmla="*/ 0 h 207"/>
                  <a:gd name="T62" fmla="*/ 0 w 482"/>
                  <a:gd name="T63" fmla="*/ 0 h 207"/>
                  <a:gd name="T64" fmla="*/ 0 w 482"/>
                  <a:gd name="T65" fmla="*/ 0 h 207"/>
                  <a:gd name="T66" fmla="*/ 0 w 482"/>
                  <a:gd name="T67" fmla="*/ 0 h 207"/>
                  <a:gd name="T68" fmla="*/ 0 w 482"/>
                  <a:gd name="T69" fmla="*/ 0 h 207"/>
                  <a:gd name="T70" fmla="*/ 0 w 482"/>
                  <a:gd name="T71" fmla="*/ 0 h 207"/>
                  <a:gd name="T72" fmla="*/ 0 w 482"/>
                  <a:gd name="T73" fmla="*/ 0 h 207"/>
                  <a:gd name="T74" fmla="*/ 0 w 482"/>
                  <a:gd name="T75" fmla="*/ 0 h 207"/>
                  <a:gd name="T76" fmla="*/ 0 w 482"/>
                  <a:gd name="T77" fmla="*/ 0 h 207"/>
                  <a:gd name="T78" fmla="*/ 0 w 482"/>
                  <a:gd name="T79" fmla="*/ 0 h 207"/>
                  <a:gd name="T80" fmla="*/ 0 w 482"/>
                  <a:gd name="T81" fmla="*/ 0 h 207"/>
                  <a:gd name="T82" fmla="*/ 0 w 482"/>
                  <a:gd name="T83" fmla="*/ 0 h 207"/>
                  <a:gd name="T84" fmla="*/ 0 w 482"/>
                  <a:gd name="T85" fmla="*/ 0 h 207"/>
                  <a:gd name="T86" fmla="*/ 0 w 482"/>
                  <a:gd name="T87" fmla="*/ 0 h 207"/>
                  <a:gd name="T88" fmla="*/ 0 w 482"/>
                  <a:gd name="T89" fmla="*/ 0 h 20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2" h="207">
                    <a:moveTo>
                      <a:pt x="0" y="64"/>
                    </a:moveTo>
                    <a:lnTo>
                      <a:pt x="17" y="95"/>
                    </a:lnTo>
                    <a:lnTo>
                      <a:pt x="51" y="121"/>
                    </a:lnTo>
                    <a:lnTo>
                      <a:pt x="20" y="131"/>
                    </a:lnTo>
                    <a:lnTo>
                      <a:pt x="35" y="143"/>
                    </a:lnTo>
                    <a:lnTo>
                      <a:pt x="87" y="134"/>
                    </a:lnTo>
                    <a:lnTo>
                      <a:pt x="139" y="148"/>
                    </a:lnTo>
                    <a:lnTo>
                      <a:pt x="160" y="159"/>
                    </a:lnTo>
                    <a:lnTo>
                      <a:pt x="195" y="185"/>
                    </a:lnTo>
                    <a:lnTo>
                      <a:pt x="256" y="194"/>
                    </a:lnTo>
                    <a:lnTo>
                      <a:pt x="316" y="207"/>
                    </a:lnTo>
                    <a:lnTo>
                      <a:pt x="425" y="161"/>
                    </a:lnTo>
                    <a:lnTo>
                      <a:pt x="482" y="108"/>
                    </a:lnTo>
                    <a:lnTo>
                      <a:pt x="443" y="118"/>
                    </a:lnTo>
                    <a:lnTo>
                      <a:pt x="475" y="78"/>
                    </a:lnTo>
                    <a:lnTo>
                      <a:pt x="406" y="108"/>
                    </a:lnTo>
                    <a:lnTo>
                      <a:pt x="411" y="87"/>
                    </a:lnTo>
                    <a:lnTo>
                      <a:pt x="441" y="73"/>
                    </a:lnTo>
                    <a:lnTo>
                      <a:pt x="467" y="42"/>
                    </a:lnTo>
                    <a:lnTo>
                      <a:pt x="438" y="32"/>
                    </a:lnTo>
                    <a:lnTo>
                      <a:pt x="412" y="59"/>
                    </a:lnTo>
                    <a:lnTo>
                      <a:pt x="403" y="42"/>
                    </a:lnTo>
                    <a:lnTo>
                      <a:pt x="428" y="0"/>
                    </a:lnTo>
                    <a:lnTo>
                      <a:pt x="359" y="44"/>
                    </a:lnTo>
                    <a:lnTo>
                      <a:pt x="333" y="77"/>
                    </a:lnTo>
                    <a:lnTo>
                      <a:pt x="376" y="69"/>
                    </a:lnTo>
                    <a:lnTo>
                      <a:pt x="380" y="95"/>
                    </a:lnTo>
                    <a:lnTo>
                      <a:pt x="350" y="143"/>
                    </a:lnTo>
                    <a:lnTo>
                      <a:pt x="297" y="170"/>
                    </a:lnTo>
                    <a:lnTo>
                      <a:pt x="300" y="135"/>
                    </a:lnTo>
                    <a:lnTo>
                      <a:pt x="258" y="152"/>
                    </a:lnTo>
                    <a:lnTo>
                      <a:pt x="307" y="105"/>
                    </a:lnTo>
                    <a:lnTo>
                      <a:pt x="250" y="117"/>
                    </a:lnTo>
                    <a:lnTo>
                      <a:pt x="265" y="90"/>
                    </a:lnTo>
                    <a:lnTo>
                      <a:pt x="232" y="100"/>
                    </a:lnTo>
                    <a:lnTo>
                      <a:pt x="274" y="44"/>
                    </a:lnTo>
                    <a:lnTo>
                      <a:pt x="213" y="75"/>
                    </a:lnTo>
                    <a:lnTo>
                      <a:pt x="185" y="91"/>
                    </a:lnTo>
                    <a:lnTo>
                      <a:pt x="164" y="98"/>
                    </a:lnTo>
                    <a:lnTo>
                      <a:pt x="126" y="114"/>
                    </a:lnTo>
                    <a:lnTo>
                      <a:pt x="95" y="112"/>
                    </a:lnTo>
                    <a:lnTo>
                      <a:pt x="74" y="107"/>
                    </a:lnTo>
                    <a:lnTo>
                      <a:pt x="38" y="95"/>
                    </a:lnTo>
                    <a:lnTo>
                      <a:pt x="0" y="6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3" name="Freeform 42">
                <a:extLst>
                  <a:ext uri="{FF2B5EF4-FFF2-40B4-BE49-F238E27FC236}">
                    <a16:creationId xmlns:a16="http://schemas.microsoft.com/office/drawing/2014/main" xmlns="" id="{D6675F68-801A-425A-9AC2-F86AD3607561}"/>
                  </a:ext>
                </a:extLst>
              </p:cNvPr>
              <p:cNvSpPr>
                <a:spLocks/>
              </p:cNvSpPr>
              <p:nvPr/>
            </p:nvSpPr>
            <p:spPr bwMode="auto">
              <a:xfrm>
                <a:off x="2054" y="2619"/>
                <a:ext cx="82" cy="53"/>
              </a:xfrm>
              <a:custGeom>
                <a:avLst/>
                <a:gdLst>
                  <a:gd name="T0" fmla="*/ 0 w 244"/>
                  <a:gd name="T1" fmla="*/ 0 h 159"/>
                  <a:gd name="T2" fmla="*/ 0 w 244"/>
                  <a:gd name="T3" fmla="*/ 0 h 159"/>
                  <a:gd name="T4" fmla="*/ 0 w 244"/>
                  <a:gd name="T5" fmla="*/ 0 h 159"/>
                  <a:gd name="T6" fmla="*/ 0 w 244"/>
                  <a:gd name="T7" fmla="*/ 0 h 159"/>
                  <a:gd name="T8" fmla="*/ 0 w 244"/>
                  <a:gd name="T9" fmla="*/ 0 h 159"/>
                  <a:gd name="T10" fmla="*/ 0 w 244"/>
                  <a:gd name="T11" fmla="*/ 0 h 159"/>
                  <a:gd name="T12" fmla="*/ 0 w 244"/>
                  <a:gd name="T13" fmla="*/ 0 h 159"/>
                  <a:gd name="T14" fmla="*/ 0 w 244"/>
                  <a:gd name="T15" fmla="*/ 0 h 159"/>
                  <a:gd name="T16" fmla="*/ 0 w 244"/>
                  <a:gd name="T17" fmla="*/ 0 h 159"/>
                  <a:gd name="T18" fmla="*/ 0 w 244"/>
                  <a:gd name="T19" fmla="*/ 0 h 159"/>
                  <a:gd name="T20" fmla="*/ 0 w 244"/>
                  <a:gd name="T21" fmla="*/ 0 h 159"/>
                  <a:gd name="T22" fmla="*/ 0 w 244"/>
                  <a:gd name="T23" fmla="*/ 0 h 159"/>
                  <a:gd name="T24" fmla="*/ 0 w 244"/>
                  <a:gd name="T25" fmla="*/ 0 h 159"/>
                  <a:gd name="T26" fmla="*/ 0 w 244"/>
                  <a:gd name="T27" fmla="*/ 0 h 159"/>
                  <a:gd name="T28" fmla="*/ 0 w 244"/>
                  <a:gd name="T29" fmla="*/ 0 h 159"/>
                  <a:gd name="T30" fmla="*/ 0 w 244"/>
                  <a:gd name="T31" fmla="*/ 0 h 159"/>
                  <a:gd name="T32" fmla="*/ 0 w 244"/>
                  <a:gd name="T33" fmla="*/ 0 h 159"/>
                  <a:gd name="T34" fmla="*/ 0 w 244"/>
                  <a:gd name="T35" fmla="*/ 0 h 159"/>
                  <a:gd name="T36" fmla="*/ 0 w 244"/>
                  <a:gd name="T37" fmla="*/ 0 h 159"/>
                  <a:gd name="T38" fmla="*/ 0 w 244"/>
                  <a:gd name="T39" fmla="*/ 0 h 159"/>
                  <a:gd name="T40" fmla="*/ 0 w 244"/>
                  <a:gd name="T41" fmla="*/ 0 h 1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4" h="159">
                    <a:moveTo>
                      <a:pt x="61" y="0"/>
                    </a:moveTo>
                    <a:lnTo>
                      <a:pt x="8" y="55"/>
                    </a:lnTo>
                    <a:lnTo>
                      <a:pt x="0" y="99"/>
                    </a:lnTo>
                    <a:lnTo>
                      <a:pt x="9" y="132"/>
                    </a:lnTo>
                    <a:lnTo>
                      <a:pt x="43" y="159"/>
                    </a:lnTo>
                    <a:lnTo>
                      <a:pt x="96" y="104"/>
                    </a:lnTo>
                    <a:lnTo>
                      <a:pt x="148" y="86"/>
                    </a:lnTo>
                    <a:lnTo>
                      <a:pt x="166" y="98"/>
                    </a:lnTo>
                    <a:lnTo>
                      <a:pt x="134" y="114"/>
                    </a:lnTo>
                    <a:lnTo>
                      <a:pt x="108" y="145"/>
                    </a:lnTo>
                    <a:lnTo>
                      <a:pt x="133" y="158"/>
                    </a:lnTo>
                    <a:lnTo>
                      <a:pt x="218" y="127"/>
                    </a:lnTo>
                    <a:lnTo>
                      <a:pt x="244" y="104"/>
                    </a:lnTo>
                    <a:lnTo>
                      <a:pt x="202" y="99"/>
                    </a:lnTo>
                    <a:lnTo>
                      <a:pt x="185" y="81"/>
                    </a:lnTo>
                    <a:lnTo>
                      <a:pt x="204" y="68"/>
                    </a:lnTo>
                    <a:lnTo>
                      <a:pt x="168" y="63"/>
                    </a:lnTo>
                    <a:lnTo>
                      <a:pt x="118" y="37"/>
                    </a:lnTo>
                    <a:lnTo>
                      <a:pt x="109" y="10"/>
                    </a:lnTo>
                    <a:lnTo>
                      <a:pt x="61"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4" name="Freeform 43">
                <a:extLst>
                  <a:ext uri="{FF2B5EF4-FFF2-40B4-BE49-F238E27FC236}">
                    <a16:creationId xmlns:a16="http://schemas.microsoft.com/office/drawing/2014/main" xmlns="" id="{127C6AD7-B86D-4B36-BA66-EC73C2A2E3E3}"/>
                  </a:ext>
                </a:extLst>
              </p:cNvPr>
              <p:cNvSpPr>
                <a:spLocks/>
              </p:cNvSpPr>
              <p:nvPr/>
            </p:nvSpPr>
            <p:spPr bwMode="auto">
              <a:xfrm>
                <a:off x="1982" y="2615"/>
                <a:ext cx="101" cy="111"/>
              </a:xfrm>
              <a:custGeom>
                <a:avLst/>
                <a:gdLst>
                  <a:gd name="T0" fmla="*/ 0 w 303"/>
                  <a:gd name="T1" fmla="*/ 0 h 333"/>
                  <a:gd name="T2" fmla="*/ 0 w 303"/>
                  <a:gd name="T3" fmla="*/ 0 h 333"/>
                  <a:gd name="T4" fmla="*/ 0 w 303"/>
                  <a:gd name="T5" fmla="*/ 0 h 333"/>
                  <a:gd name="T6" fmla="*/ 0 w 303"/>
                  <a:gd name="T7" fmla="*/ 0 h 333"/>
                  <a:gd name="T8" fmla="*/ 0 w 303"/>
                  <a:gd name="T9" fmla="*/ 0 h 333"/>
                  <a:gd name="T10" fmla="*/ 0 w 303"/>
                  <a:gd name="T11" fmla="*/ 0 h 333"/>
                  <a:gd name="T12" fmla="*/ 0 w 303"/>
                  <a:gd name="T13" fmla="*/ 0 h 333"/>
                  <a:gd name="T14" fmla="*/ 0 w 303"/>
                  <a:gd name="T15" fmla="*/ 0 h 333"/>
                  <a:gd name="T16" fmla="*/ 0 w 303"/>
                  <a:gd name="T17" fmla="*/ 0 h 333"/>
                  <a:gd name="T18" fmla="*/ 0 w 303"/>
                  <a:gd name="T19" fmla="*/ 0 h 333"/>
                  <a:gd name="T20" fmla="*/ 0 w 303"/>
                  <a:gd name="T21" fmla="*/ 0 h 333"/>
                  <a:gd name="T22" fmla="*/ 0 w 303"/>
                  <a:gd name="T23" fmla="*/ 0 h 333"/>
                  <a:gd name="T24" fmla="*/ 0 w 303"/>
                  <a:gd name="T25" fmla="*/ 0 h 333"/>
                  <a:gd name="T26" fmla="*/ 0 w 303"/>
                  <a:gd name="T27" fmla="*/ 0 h 333"/>
                  <a:gd name="T28" fmla="*/ 0 w 303"/>
                  <a:gd name="T29" fmla="*/ 0 h 333"/>
                  <a:gd name="T30" fmla="*/ 0 w 303"/>
                  <a:gd name="T31" fmla="*/ 0 h 333"/>
                  <a:gd name="T32" fmla="*/ 0 w 303"/>
                  <a:gd name="T33" fmla="*/ 0 h 333"/>
                  <a:gd name="T34" fmla="*/ 0 w 303"/>
                  <a:gd name="T35" fmla="*/ 0 h 333"/>
                  <a:gd name="T36" fmla="*/ 0 w 303"/>
                  <a:gd name="T37" fmla="*/ 0 h 333"/>
                  <a:gd name="T38" fmla="*/ 0 w 303"/>
                  <a:gd name="T39" fmla="*/ 0 h 333"/>
                  <a:gd name="T40" fmla="*/ 0 w 303"/>
                  <a:gd name="T41" fmla="*/ 0 h 333"/>
                  <a:gd name="T42" fmla="*/ 0 w 303"/>
                  <a:gd name="T43" fmla="*/ 0 h 333"/>
                  <a:gd name="T44" fmla="*/ 0 w 303"/>
                  <a:gd name="T45" fmla="*/ 0 h 333"/>
                  <a:gd name="T46" fmla="*/ 0 w 303"/>
                  <a:gd name="T47" fmla="*/ 0 h 3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3" h="333">
                    <a:moveTo>
                      <a:pt x="176" y="19"/>
                    </a:moveTo>
                    <a:lnTo>
                      <a:pt x="85" y="94"/>
                    </a:lnTo>
                    <a:lnTo>
                      <a:pt x="22" y="172"/>
                    </a:lnTo>
                    <a:lnTo>
                      <a:pt x="0" y="207"/>
                    </a:lnTo>
                    <a:lnTo>
                      <a:pt x="9" y="291"/>
                    </a:lnTo>
                    <a:lnTo>
                      <a:pt x="103" y="333"/>
                    </a:lnTo>
                    <a:lnTo>
                      <a:pt x="121" y="310"/>
                    </a:lnTo>
                    <a:lnTo>
                      <a:pt x="137" y="274"/>
                    </a:lnTo>
                    <a:lnTo>
                      <a:pt x="106" y="249"/>
                    </a:lnTo>
                    <a:lnTo>
                      <a:pt x="81" y="206"/>
                    </a:lnTo>
                    <a:lnTo>
                      <a:pt x="80" y="140"/>
                    </a:lnTo>
                    <a:lnTo>
                      <a:pt x="104" y="193"/>
                    </a:lnTo>
                    <a:lnTo>
                      <a:pt x="130" y="215"/>
                    </a:lnTo>
                    <a:lnTo>
                      <a:pt x="172" y="215"/>
                    </a:lnTo>
                    <a:lnTo>
                      <a:pt x="224" y="215"/>
                    </a:lnTo>
                    <a:lnTo>
                      <a:pt x="194" y="185"/>
                    </a:lnTo>
                    <a:lnTo>
                      <a:pt x="182" y="136"/>
                    </a:lnTo>
                    <a:lnTo>
                      <a:pt x="194" y="68"/>
                    </a:lnTo>
                    <a:lnTo>
                      <a:pt x="217" y="39"/>
                    </a:lnTo>
                    <a:lnTo>
                      <a:pt x="259" y="30"/>
                    </a:lnTo>
                    <a:lnTo>
                      <a:pt x="303" y="21"/>
                    </a:lnTo>
                    <a:lnTo>
                      <a:pt x="234" y="0"/>
                    </a:lnTo>
                    <a:lnTo>
                      <a:pt x="176" y="1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5" name="Freeform 44">
                <a:extLst>
                  <a:ext uri="{FF2B5EF4-FFF2-40B4-BE49-F238E27FC236}">
                    <a16:creationId xmlns:a16="http://schemas.microsoft.com/office/drawing/2014/main" xmlns="" id="{535D9F0D-C821-4862-B7DD-60F558A229FE}"/>
                  </a:ext>
                </a:extLst>
              </p:cNvPr>
              <p:cNvSpPr>
                <a:spLocks/>
              </p:cNvSpPr>
              <p:nvPr/>
            </p:nvSpPr>
            <p:spPr bwMode="auto">
              <a:xfrm>
                <a:off x="2060" y="2483"/>
                <a:ext cx="52" cy="90"/>
              </a:xfrm>
              <a:custGeom>
                <a:avLst/>
                <a:gdLst>
                  <a:gd name="T0" fmla="*/ 0 w 157"/>
                  <a:gd name="T1" fmla="*/ 0 h 272"/>
                  <a:gd name="T2" fmla="*/ 0 w 157"/>
                  <a:gd name="T3" fmla="*/ 0 h 272"/>
                  <a:gd name="T4" fmla="*/ 0 w 157"/>
                  <a:gd name="T5" fmla="*/ 0 h 272"/>
                  <a:gd name="T6" fmla="*/ 0 w 157"/>
                  <a:gd name="T7" fmla="*/ 0 h 272"/>
                  <a:gd name="T8" fmla="*/ 0 w 157"/>
                  <a:gd name="T9" fmla="*/ 0 h 272"/>
                  <a:gd name="T10" fmla="*/ 0 w 157"/>
                  <a:gd name="T11" fmla="*/ 0 h 272"/>
                  <a:gd name="T12" fmla="*/ 0 w 157"/>
                  <a:gd name="T13" fmla="*/ 0 h 272"/>
                  <a:gd name="T14" fmla="*/ 0 w 157"/>
                  <a:gd name="T15" fmla="*/ 0 h 272"/>
                  <a:gd name="T16" fmla="*/ 0 w 157"/>
                  <a:gd name="T17" fmla="*/ 0 h 272"/>
                  <a:gd name="T18" fmla="*/ 0 w 157"/>
                  <a:gd name="T19" fmla="*/ 0 h 272"/>
                  <a:gd name="T20" fmla="*/ 0 w 157"/>
                  <a:gd name="T21" fmla="*/ 0 h 272"/>
                  <a:gd name="T22" fmla="*/ 0 w 157"/>
                  <a:gd name="T23" fmla="*/ 0 h 272"/>
                  <a:gd name="T24" fmla="*/ 0 w 157"/>
                  <a:gd name="T25" fmla="*/ 0 h 272"/>
                  <a:gd name="T26" fmla="*/ 0 w 157"/>
                  <a:gd name="T27" fmla="*/ 0 h 272"/>
                  <a:gd name="T28" fmla="*/ 0 w 157"/>
                  <a:gd name="T29" fmla="*/ 0 h 272"/>
                  <a:gd name="T30" fmla="*/ 0 w 157"/>
                  <a:gd name="T31" fmla="*/ 0 h 272"/>
                  <a:gd name="T32" fmla="*/ 0 w 157"/>
                  <a:gd name="T33" fmla="*/ 0 h 2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7" h="272">
                    <a:moveTo>
                      <a:pt x="79" y="0"/>
                    </a:moveTo>
                    <a:lnTo>
                      <a:pt x="27" y="31"/>
                    </a:lnTo>
                    <a:lnTo>
                      <a:pt x="4" y="80"/>
                    </a:lnTo>
                    <a:lnTo>
                      <a:pt x="0" y="175"/>
                    </a:lnTo>
                    <a:lnTo>
                      <a:pt x="31" y="208"/>
                    </a:lnTo>
                    <a:lnTo>
                      <a:pt x="76" y="272"/>
                    </a:lnTo>
                    <a:lnTo>
                      <a:pt x="85" y="219"/>
                    </a:lnTo>
                    <a:lnTo>
                      <a:pt x="143" y="153"/>
                    </a:lnTo>
                    <a:lnTo>
                      <a:pt x="157" y="110"/>
                    </a:lnTo>
                    <a:lnTo>
                      <a:pt x="104" y="126"/>
                    </a:lnTo>
                    <a:lnTo>
                      <a:pt x="66" y="136"/>
                    </a:lnTo>
                    <a:lnTo>
                      <a:pt x="44" y="130"/>
                    </a:lnTo>
                    <a:lnTo>
                      <a:pt x="31" y="106"/>
                    </a:lnTo>
                    <a:lnTo>
                      <a:pt x="32" y="74"/>
                    </a:lnTo>
                    <a:lnTo>
                      <a:pt x="54" y="31"/>
                    </a:lnTo>
                    <a:lnTo>
                      <a:pt x="79"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6" name="Freeform 45">
                <a:extLst>
                  <a:ext uri="{FF2B5EF4-FFF2-40B4-BE49-F238E27FC236}">
                    <a16:creationId xmlns:a16="http://schemas.microsoft.com/office/drawing/2014/main" xmlns="" id="{B113BA1A-E32F-43DB-8F05-1997F35D67AC}"/>
                  </a:ext>
                </a:extLst>
              </p:cNvPr>
              <p:cNvSpPr>
                <a:spLocks/>
              </p:cNvSpPr>
              <p:nvPr/>
            </p:nvSpPr>
            <p:spPr bwMode="auto">
              <a:xfrm>
                <a:off x="2117" y="2490"/>
                <a:ext cx="62" cy="58"/>
              </a:xfrm>
              <a:custGeom>
                <a:avLst/>
                <a:gdLst>
                  <a:gd name="T0" fmla="*/ 0 w 186"/>
                  <a:gd name="T1" fmla="*/ 0 h 172"/>
                  <a:gd name="T2" fmla="*/ 0 w 186"/>
                  <a:gd name="T3" fmla="*/ 0 h 172"/>
                  <a:gd name="T4" fmla="*/ 0 w 186"/>
                  <a:gd name="T5" fmla="*/ 0 h 172"/>
                  <a:gd name="T6" fmla="*/ 0 w 186"/>
                  <a:gd name="T7" fmla="*/ 0 h 172"/>
                  <a:gd name="T8" fmla="*/ 0 w 186"/>
                  <a:gd name="T9" fmla="*/ 0 h 172"/>
                  <a:gd name="T10" fmla="*/ 0 w 186"/>
                  <a:gd name="T11" fmla="*/ 0 h 172"/>
                  <a:gd name="T12" fmla="*/ 0 w 186"/>
                  <a:gd name="T13" fmla="*/ 0 h 172"/>
                  <a:gd name="T14" fmla="*/ 0 w 186"/>
                  <a:gd name="T15" fmla="*/ 0 h 172"/>
                  <a:gd name="T16" fmla="*/ 0 w 186"/>
                  <a:gd name="T17" fmla="*/ 0 h 172"/>
                  <a:gd name="T18" fmla="*/ 0 w 186"/>
                  <a:gd name="T19" fmla="*/ 0 h 172"/>
                  <a:gd name="T20" fmla="*/ 0 w 186"/>
                  <a:gd name="T21" fmla="*/ 0 h 172"/>
                  <a:gd name="T22" fmla="*/ 0 w 186"/>
                  <a:gd name="T23" fmla="*/ 0 h 172"/>
                  <a:gd name="T24" fmla="*/ 0 w 186"/>
                  <a:gd name="T25" fmla="*/ 0 h 172"/>
                  <a:gd name="T26" fmla="*/ 0 w 186"/>
                  <a:gd name="T27" fmla="*/ 0 h 172"/>
                  <a:gd name="T28" fmla="*/ 0 w 186"/>
                  <a:gd name="T29" fmla="*/ 0 h 172"/>
                  <a:gd name="T30" fmla="*/ 0 w 186"/>
                  <a:gd name="T31" fmla="*/ 0 h 172"/>
                  <a:gd name="T32" fmla="*/ 0 w 186"/>
                  <a:gd name="T33" fmla="*/ 0 h 172"/>
                  <a:gd name="T34" fmla="*/ 0 w 186"/>
                  <a:gd name="T35" fmla="*/ 0 h 172"/>
                  <a:gd name="T36" fmla="*/ 0 w 186"/>
                  <a:gd name="T37" fmla="*/ 0 h 172"/>
                  <a:gd name="T38" fmla="*/ 0 w 186"/>
                  <a:gd name="T39" fmla="*/ 0 h 172"/>
                  <a:gd name="T40" fmla="*/ 0 w 186"/>
                  <a:gd name="T41" fmla="*/ 0 h 172"/>
                  <a:gd name="T42" fmla="*/ 0 w 186"/>
                  <a:gd name="T43" fmla="*/ 0 h 172"/>
                  <a:gd name="T44" fmla="*/ 0 w 186"/>
                  <a:gd name="T45" fmla="*/ 0 h 172"/>
                  <a:gd name="T46" fmla="*/ 0 w 186"/>
                  <a:gd name="T47" fmla="*/ 0 h 1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6" h="172">
                    <a:moveTo>
                      <a:pt x="0" y="95"/>
                    </a:moveTo>
                    <a:lnTo>
                      <a:pt x="0" y="129"/>
                    </a:lnTo>
                    <a:lnTo>
                      <a:pt x="25" y="152"/>
                    </a:lnTo>
                    <a:lnTo>
                      <a:pt x="65" y="172"/>
                    </a:lnTo>
                    <a:lnTo>
                      <a:pt x="125" y="172"/>
                    </a:lnTo>
                    <a:lnTo>
                      <a:pt x="163" y="137"/>
                    </a:lnTo>
                    <a:lnTo>
                      <a:pt x="186" y="83"/>
                    </a:lnTo>
                    <a:lnTo>
                      <a:pt x="145" y="53"/>
                    </a:lnTo>
                    <a:lnTo>
                      <a:pt x="145" y="8"/>
                    </a:lnTo>
                    <a:lnTo>
                      <a:pt x="122" y="44"/>
                    </a:lnTo>
                    <a:lnTo>
                      <a:pt x="126" y="0"/>
                    </a:lnTo>
                    <a:lnTo>
                      <a:pt x="102" y="17"/>
                    </a:lnTo>
                    <a:lnTo>
                      <a:pt x="100" y="62"/>
                    </a:lnTo>
                    <a:lnTo>
                      <a:pt x="109" y="90"/>
                    </a:lnTo>
                    <a:lnTo>
                      <a:pt x="82" y="77"/>
                    </a:lnTo>
                    <a:lnTo>
                      <a:pt x="41" y="53"/>
                    </a:lnTo>
                    <a:lnTo>
                      <a:pt x="57" y="95"/>
                    </a:lnTo>
                    <a:lnTo>
                      <a:pt x="76" y="116"/>
                    </a:lnTo>
                    <a:lnTo>
                      <a:pt x="51" y="116"/>
                    </a:lnTo>
                    <a:lnTo>
                      <a:pt x="30" y="86"/>
                    </a:lnTo>
                    <a:lnTo>
                      <a:pt x="25" y="125"/>
                    </a:lnTo>
                    <a:lnTo>
                      <a:pt x="13" y="116"/>
                    </a:lnTo>
                    <a:lnTo>
                      <a:pt x="0" y="9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7" name="Freeform 46">
                <a:extLst>
                  <a:ext uri="{FF2B5EF4-FFF2-40B4-BE49-F238E27FC236}">
                    <a16:creationId xmlns:a16="http://schemas.microsoft.com/office/drawing/2014/main" xmlns="" id="{11BD8F35-C43F-466F-886A-4FF402625FBE}"/>
                  </a:ext>
                </a:extLst>
              </p:cNvPr>
              <p:cNvSpPr>
                <a:spLocks/>
              </p:cNvSpPr>
              <p:nvPr/>
            </p:nvSpPr>
            <p:spPr bwMode="auto">
              <a:xfrm>
                <a:off x="2037" y="2546"/>
                <a:ext cx="108" cy="80"/>
              </a:xfrm>
              <a:custGeom>
                <a:avLst/>
                <a:gdLst>
                  <a:gd name="T0" fmla="*/ 0 w 325"/>
                  <a:gd name="T1" fmla="*/ 0 h 240"/>
                  <a:gd name="T2" fmla="*/ 0 w 325"/>
                  <a:gd name="T3" fmla="*/ 0 h 240"/>
                  <a:gd name="T4" fmla="*/ 0 w 325"/>
                  <a:gd name="T5" fmla="*/ 0 h 240"/>
                  <a:gd name="T6" fmla="*/ 0 w 325"/>
                  <a:gd name="T7" fmla="*/ 0 h 240"/>
                  <a:gd name="T8" fmla="*/ 0 w 325"/>
                  <a:gd name="T9" fmla="*/ 0 h 240"/>
                  <a:gd name="T10" fmla="*/ 0 w 325"/>
                  <a:gd name="T11" fmla="*/ 0 h 240"/>
                  <a:gd name="T12" fmla="*/ 0 w 325"/>
                  <a:gd name="T13" fmla="*/ 0 h 240"/>
                  <a:gd name="T14" fmla="*/ 0 w 325"/>
                  <a:gd name="T15" fmla="*/ 0 h 240"/>
                  <a:gd name="T16" fmla="*/ 0 w 325"/>
                  <a:gd name="T17" fmla="*/ 0 h 240"/>
                  <a:gd name="T18" fmla="*/ 0 w 325"/>
                  <a:gd name="T19" fmla="*/ 0 h 240"/>
                  <a:gd name="T20" fmla="*/ 0 w 325"/>
                  <a:gd name="T21" fmla="*/ 0 h 240"/>
                  <a:gd name="T22" fmla="*/ 0 w 325"/>
                  <a:gd name="T23" fmla="*/ 0 h 240"/>
                  <a:gd name="T24" fmla="*/ 0 w 325"/>
                  <a:gd name="T25" fmla="*/ 0 h 240"/>
                  <a:gd name="T26" fmla="*/ 0 w 325"/>
                  <a:gd name="T27" fmla="*/ 0 h 240"/>
                  <a:gd name="T28" fmla="*/ 0 w 325"/>
                  <a:gd name="T29" fmla="*/ 0 h 240"/>
                  <a:gd name="T30" fmla="*/ 0 w 325"/>
                  <a:gd name="T31" fmla="*/ 0 h 240"/>
                  <a:gd name="T32" fmla="*/ 0 w 325"/>
                  <a:gd name="T33" fmla="*/ 0 h 240"/>
                  <a:gd name="T34" fmla="*/ 0 w 325"/>
                  <a:gd name="T35" fmla="*/ 0 h 240"/>
                  <a:gd name="T36" fmla="*/ 0 w 325"/>
                  <a:gd name="T37" fmla="*/ 0 h 240"/>
                  <a:gd name="T38" fmla="*/ 0 w 325"/>
                  <a:gd name="T39" fmla="*/ 0 h 240"/>
                  <a:gd name="T40" fmla="*/ 0 w 325"/>
                  <a:gd name="T41" fmla="*/ 0 h 240"/>
                  <a:gd name="T42" fmla="*/ 0 w 325"/>
                  <a:gd name="T43" fmla="*/ 0 h 240"/>
                  <a:gd name="T44" fmla="*/ 0 w 325"/>
                  <a:gd name="T45" fmla="*/ 0 h 240"/>
                  <a:gd name="T46" fmla="*/ 0 w 325"/>
                  <a:gd name="T47" fmla="*/ 0 h 240"/>
                  <a:gd name="T48" fmla="*/ 0 w 325"/>
                  <a:gd name="T49" fmla="*/ 0 h 240"/>
                  <a:gd name="T50" fmla="*/ 0 w 325"/>
                  <a:gd name="T51" fmla="*/ 0 h 240"/>
                  <a:gd name="T52" fmla="*/ 0 w 325"/>
                  <a:gd name="T53" fmla="*/ 0 h 240"/>
                  <a:gd name="T54" fmla="*/ 0 w 325"/>
                  <a:gd name="T55" fmla="*/ 0 h 240"/>
                  <a:gd name="T56" fmla="*/ 0 w 325"/>
                  <a:gd name="T57" fmla="*/ 0 h 2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25" h="240">
                    <a:moveTo>
                      <a:pt x="22" y="227"/>
                    </a:moveTo>
                    <a:lnTo>
                      <a:pt x="9" y="195"/>
                    </a:lnTo>
                    <a:lnTo>
                      <a:pt x="0" y="121"/>
                    </a:lnTo>
                    <a:lnTo>
                      <a:pt x="14" y="74"/>
                    </a:lnTo>
                    <a:lnTo>
                      <a:pt x="61" y="26"/>
                    </a:lnTo>
                    <a:lnTo>
                      <a:pt x="74" y="44"/>
                    </a:lnTo>
                    <a:lnTo>
                      <a:pt x="49" y="78"/>
                    </a:lnTo>
                    <a:lnTo>
                      <a:pt x="53" y="132"/>
                    </a:lnTo>
                    <a:lnTo>
                      <a:pt x="79" y="173"/>
                    </a:lnTo>
                    <a:lnTo>
                      <a:pt x="62" y="106"/>
                    </a:lnTo>
                    <a:lnTo>
                      <a:pt x="91" y="141"/>
                    </a:lnTo>
                    <a:lnTo>
                      <a:pt x="91" y="70"/>
                    </a:lnTo>
                    <a:lnTo>
                      <a:pt x="130" y="0"/>
                    </a:lnTo>
                    <a:lnTo>
                      <a:pt x="157" y="78"/>
                    </a:lnTo>
                    <a:lnTo>
                      <a:pt x="180" y="75"/>
                    </a:lnTo>
                    <a:lnTo>
                      <a:pt x="203" y="49"/>
                    </a:lnTo>
                    <a:lnTo>
                      <a:pt x="231" y="22"/>
                    </a:lnTo>
                    <a:lnTo>
                      <a:pt x="257" y="13"/>
                    </a:lnTo>
                    <a:lnTo>
                      <a:pt x="255" y="52"/>
                    </a:lnTo>
                    <a:lnTo>
                      <a:pt x="257" y="83"/>
                    </a:lnTo>
                    <a:lnTo>
                      <a:pt x="281" y="105"/>
                    </a:lnTo>
                    <a:lnTo>
                      <a:pt x="325" y="119"/>
                    </a:lnTo>
                    <a:lnTo>
                      <a:pt x="273" y="150"/>
                    </a:lnTo>
                    <a:lnTo>
                      <a:pt x="247" y="182"/>
                    </a:lnTo>
                    <a:lnTo>
                      <a:pt x="216" y="218"/>
                    </a:lnTo>
                    <a:lnTo>
                      <a:pt x="216" y="240"/>
                    </a:lnTo>
                    <a:lnTo>
                      <a:pt x="166" y="238"/>
                    </a:lnTo>
                    <a:lnTo>
                      <a:pt x="22" y="22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8" name="Freeform 47">
                <a:extLst>
                  <a:ext uri="{FF2B5EF4-FFF2-40B4-BE49-F238E27FC236}">
                    <a16:creationId xmlns:a16="http://schemas.microsoft.com/office/drawing/2014/main" xmlns="" id="{4AA6A765-3AAB-4FA5-BD91-C8CC18D77C2F}"/>
                  </a:ext>
                </a:extLst>
              </p:cNvPr>
              <p:cNvSpPr>
                <a:spLocks/>
              </p:cNvSpPr>
              <p:nvPr/>
            </p:nvSpPr>
            <p:spPr bwMode="auto">
              <a:xfrm>
                <a:off x="2499" y="3092"/>
                <a:ext cx="169" cy="223"/>
              </a:xfrm>
              <a:custGeom>
                <a:avLst/>
                <a:gdLst>
                  <a:gd name="T0" fmla="*/ 0 w 507"/>
                  <a:gd name="T1" fmla="*/ 0 h 669"/>
                  <a:gd name="T2" fmla="*/ 0 w 507"/>
                  <a:gd name="T3" fmla="*/ 0 h 669"/>
                  <a:gd name="T4" fmla="*/ 0 w 507"/>
                  <a:gd name="T5" fmla="*/ 0 h 669"/>
                  <a:gd name="T6" fmla="*/ 0 w 507"/>
                  <a:gd name="T7" fmla="*/ 0 h 669"/>
                  <a:gd name="T8" fmla="*/ 0 w 507"/>
                  <a:gd name="T9" fmla="*/ 0 h 669"/>
                  <a:gd name="T10" fmla="*/ 0 w 507"/>
                  <a:gd name="T11" fmla="*/ 0 h 669"/>
                  <a:gd name="T12" fmla="*/ 0 w 507"/>
                  <a:gd name="T13" fmla="*/ 0 h 669"/>
                  <a:gd name="T14" fmla="*/ 0 w 507"/>
                  <a:gd name="T15" fmla="*/ 0 h 669"/>
                  <a:gd name="T16" fmla="*/ 0 w 507"/>
                  <a:gd name="T17" fmla="*/ 0 h 669"/>
                  <a:gd name="T18" fmla="*/ 0 w 507"/>
                  <a:gd name="T19" fmla="*/ 0 h 6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7" h="669">
                    <a:moveTo>
                      <a:pt x="0" y="0"/>
                    </a:moveTo>
                    <a:lnTo>
                      <a:pt x="13" y="99"/>
                    </a:lnTo>
                    <a:lnTo>
                      <a:pt x="104" y="251"/>
                    </a:lnTo>
                    <a:lnTo>
                      <a:pt x="232" y="669"/>
                    </a:lnTo>
                    <a:lnTo>
                      <a:pt x="440" y="403"/>
                    </a:lnTo>
                    <a:lnTo>
                      <a:pt x="507" y="269"/>
                    </a:lnTo>
                    <a:lnTo>
                      <a:pt x="334" y="148"/>
                    </a:lnTo>
                    <a:lnTo>
                      <a:pt x="118" y="52"/>
                    </a:lnTo>
                    <a:lnTo>
                      <a:pt x="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9" name="Freeform 48">
                <a:extLst>
                  <a:ext uri="{FF2B5EF4-FFF2-40B4-BE49-F238E27FC236}">
                    <a16:creationId xmlns:a16="http://schemas.microsoft.com/office/drawing/2014/main" xmlns="" id="{F5B7E1AB-55C0-4431-B42B-4AA3EF029991}"/>
                  </a:ext>
                </a:extLst>
              </p:cNvPr>
              <p:cNvSpPr>
                <a:spLocks/>
              </p:cNvSpPr>
              <p:nvPr/>
            </p:nvSpPr>
            <p:spPr bwMode="auto">
              <a:xfrm>
                <a:off x="1942" y="2909"/>
                <a:ext cx="353" cy="430"/>
              </a:xfrm>
              <a:custGeom>
                <a:avLst/>
                <a:gdLst>
                  <a:gd name="T0" fmla="*/ 0 w 1059"/>
                  <a:gd name="T1" fmla="*/ 0 h 1288"/>
                  <a:gd name="T2" fmla="*/ 0 w 1059"/>
                  <a:gd name="T3" fmla="*/ 0 h 1288"/>
                  <a:gd name="T4" fmla="*/ 0 w 1059"/>
                  <a:gd name="T5" fmla="*/ 0 h 1288"/>
                  <a:gd name="T6" fmla="*/ 0 w 1059"/>
                  <a:gd name="T7" fmla="*/ 0 h 1288"/>
                  <a:gd name="T8" fmla="*/ 0 w 1059"/>
                  <a:gd name="T9" fmla="*/ 0 h 1288"/>
                  <a:gd name="T10" fmla="*/ 0 w 1059"/>
                  <a:gd name="T11" fmla="*/ 0 h 1288"/>
                  <a:gd name="T12" fmla="*/ 0 w 1059"/>
                  <a:gd name="T13" fmla="*/ 0 h 1288"/>
                  <a:gd name="T14" fmla="*/ 0 w 1059"/>
                  <a:gd name="T15" fmla="*/ 0 h 1288"/>
                  <a:gd name="T16" fmla="*/ 0 w 1059"/>
                  <a:gd name="T17" fmla="*/ 0 h 1288"/>
                  <a:gd name="T18" fmla="*/ 0 w 1059"/>
                  <a:gd name="T19" fmla="*/ 0 h 1288"/>
                  <a:gd name="T20" fmla="*/ 0 w 1059"/>
                  <a:gd name="T21" fmla="*/ 0 h 1288"/>
                  <a:gd name="T22" fmla="*/ 0 w 1059"/>
                  <a:gd name="T23" fmla="*/ 0 h 1288"/>
                  <a:gd name="T24" fmla="*/ 0 w 1059"/>
                  <a:gd name="T25" fmla="*/ 0 h 1288"/>
                  <a:gd name="T26" fmla="*/ 0 w 1059"/>
                  <a:gd name="T27" fmla="*/ 0 h 1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59" h="1288">
                    <a:moveTo>
                      <a:pt x="168" y="449"/>
                    </a:moveTo>
                    <a:lnTo>
                      <a:pt x="272" y="351"/>
                    </a:lnTo>
                    <a:lnTo>
                      <a:pt x="371" y="214"/>
                    </a:lnTo>
                    <a:lnTo>
                      <a:pt x="467" y="0"/>
                    </a:lnTo>
                    <a:lnTo>
                      <a:pt x="805" y="506"/>
                    </a:lnTo>
                    <a:lnTo>
                      <a:pt x="813" y="692"/>
                    </a:lnTo>
                    <a:lnTo>
                      <a:pt x="932" y="874"/>
                    </a:lnTo>
                    <a:lnTo>
                      <a:pt x="1059" y="1288"/>
                    </a:lnTo>
                    <a:lnTo>
                      <a:pt x="773" y="1277"/>
                    </a:lnTo>
                    <a:lnTo>
                      <a:pt x="333" y="1260"/>
                    </a:lnTo>
                    <a:lnTo>
                      <a:pt x="41" y="783"/>
                    </a:lnTo>
                    <a:lnTo>
                      <a:pt x="0" y="544"/>
                    </a:lnTo>
                    <a:lnTo>
                      <a:pt x="168" y="44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0" name="Freeform 49">
                <a:extLst>
                  <a:ext uri="{FF2B5EF4-FFF2-40B4-BE49-F238E27FC236}">
                    <a16:creationId xmlns:a16="http://schemas.microsoft.com/office/drawing/2014/main" xmlns="" id="{B6FB1BC5-F629-473A-A92E-AD41CF01E56E}"/>
                  </a:ext>
                </a:extLst>
              </p:cNvPr>
              <p:cNvSpPr>
                <a:spLocks/>
              </p:cNvSpPr>
              <p:nvPr/>
            </p:nvSpPr>
            <p:spPr bwMode="auto">
              <a:xfrm>
                <a:off x="2500" y="3097"/>
                <a:ext cx="173" cy="204"/>
              </a:xfrm>
              <a:custGeom>
                <a:avLst/>
                <a:gdLst>
                  <a:gd name="T0" fmla="*/ 0 w 519"/>
                  <a:gd name="T1" fmla="*/ 0 h 612"/>
                  <a:gd name="T2" fmla="*/ 0 w 519"/>
                  <a:gd name="T3" fmla="*/ 0 h 612"/>
                  <a:gd name="T4" fmla="*/ 0 w 519"/>
                  <a:gd name="T5" fmla="*/ 0 h 612"/>
                  <a:gd name="T6" fmla="*/ 0 w 519"/>
                  <a:gd name="T7" fmla="*/ 0 h 612"/>
                  <a:gd name="T8" fmla="*/ 0 w 519"/>
                  <a:gd name="T9" fmla="*/ 0 h 612"/>
                  <a:gd name="T10" fmla="*/ 0 w 519"/>
                  <a:gd name="T11" fmla="*/ 0 h 612"/>
                  <a:gd name="T12" fmla="*/ 0 w 519"/>
                  <a:gd name="T13" fmla="*/ 0 h 612"/>
                  <a:gd name="T14" fmla="*/ 0 w 519"/>
                  <a:gd name="T15" fmla="*/ 0 h 612"/>
                  <a:gd name="T16" fmla="*/ 0 w 519"/>
                  <a:gd name="T17" fmla="*/ 0 h 612"/>
                  <a:gd name="T18" fmla="*/ 0 w 519"/>
                  <a:gd name="T19" fmla="*/ 0 h 612"/>
                  <a:gd name="T20" fmla="*/ 0 w 519"/>
                  <a:gd name="T21" fmla="*/ 0 h 612"/>
                  <a:gd name="T22" fmla="*/ 0 w 519"/>
                  <a:gd name="T23" fmla="*/ 0 h 612"/>
                  <a:gd name="T24" fmla="*/ 0 w 519"/>
                  <a:gd name="T25" fmla="*/ 0 h 612"/>
                  <a:gd name="T26" fmla="*/ 0 w 519"/>
                  <a:gd name="T27" fmla="*/ 0 h 612"/>
                  <a:gd name="T28" fmla="*/ 0 w 519"/>
                  <a:gd name="T29" fmla="*/ 0 h 612"/>
                  <a:gd name="T30" fmla="*/ 0 w 519"/>
                  <a:gd name="T31" fmla="*/ 0 h 612"/>
                  <a:gd name="T32" fmla="*/ 0 w 519"/>
                  <a:gd name="T33" fmla="*/ 0 h 612"/>
                  <a:gd name="T34" fmla="*/ 0 w 519"/>
                  <a:gd name="T35" fmla="*/ 0 h 612"/>
                  <a:gd name="T36" fmla="*/ 0 w 519"/>
                  <a:gd name="T37" fmla="*/ 0 h 612"/>
                  <a:gd name="T38" fmla="*/ 0 w 519"/>
                  <a:gd name="T39" fmla="*/ 0 h 612"/>
                  <a:gd name="T40" fmla="*/ 0 w 519"/>
                  <a:gd name="T41" fmla="*/ 0 h 612"/>
                  <a:gd name="T42" fmla="*/ 0 w 519"/>
                  <a:gd name="T43" fmla="*/ 0 h 612"/>
                  <a:gd name="T44" fmla="*/ 0 w 519"/>
                  <a:gd name="T45" fmla="*/ 0 h 612"/>
                  <a:gd name="T46" fmla="*/ 0 w 519"/>
                  <a:gd name="T47" fmla="*/ 0 h 612"/>
                  <a:gd name="T48" fmla="*/ 0 w 519"/>
                  <a:gd name="T49" fmla="*/ 0 h 612"/>
                  <a:gd name="T50" fmla="*/ 0 w 519"/>
                  <a:gd name="T51" fmla="*/ 0 h 612"/>
                  <a:gd name="T52" fmla="*/ 0 w 519"/>
                  <a:gd name="T53" fmla="*/ 0 h 612"/>
                  <a:gd name="T54" fmla="*/ 0 w 519"/>
                  <a:gd name="T55" fmla="*/ 0 h 612"/>
                  <a:gd name="T56" fmla="*/ 0 w 519"/>
                  <a:gd name="T57" fmla="*/ 0 h 612"/>
                  <a:gd name="T58" fmla="*/ 0 w 519"/>
                  <a:gd name="T59" fmla="*/ 0 h 612"/>
                  <a:gd name="T60" fmla="*/ 0 w 519"/>
                  <a:gd name="T61" fmla="*/ 0 h 6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9" h="612">
                    <a:moveTo>
                      <a:pt x="0" y="0"/>
                    </a:moveTo>
                    <a:lnTo>
                      <a:pt x="8" y="104"/>
                    </a:lnTo>
                    <a:lnTo>
                      <a:pt x="86" y="214"/>
                    </a:lnTo>
                    <a:lnTo>
                      <a:pt x="216" y="612"/>
                    </a:lnTo>
                    <a:lnTo>
                      <a:pt x="324" y="557"/>
                    </a:lnTo>
                    <a:lnTo>
                      <a:pt x="432" y="382"/>
                    </a:lnTo>
                    <a:lnTo>
                      <a:pt x="504" y="287"/>
                    </a:lnTo>
                    <a:lnTo>
                      <a:pt x="519" y="239"/>
                    </a:lnTo>
                    <a:lnTo>
                      <a:pt x="426" y="173"/>
                    </a:lnTo>
                    <a:lnTo>
                      <a:pt x="197" y="71"/>
                    </a:lnTo>
                    <a:lnTo>
                      <a:pt x="119" y="41"/>
                    </a:lnTo>
                    <a:lnTo>
                      <a:pt x="273" y="119"/>
                    </a:lnTo>
                    <a:lnTo>
                      <a:pt x="389" y="176"/>
                    </a:lnTo>
                    <a:lnTo>
                      <a:pt x="448" y="246"/>
                    </a:lnTo>
                    <a:lnTo>
                      <a:pt x="457" y="271"/>
                    </a:lnTo>
                    <a:lnTo>
                      <a:pt x="397" y="239"/>
                    </a:lnTo>
                    <a:lnTo>
                      <a:pt x="320" y="176"/>
                    </a:lnTo>
                    <a:lnTo>
                      <a:pt x="250" y="128"/>
                    </a:lnTo>
                    <a:lnTo>
                      <a:pt x="279" y="207"/>
                    </a:lnTo>
                    <a:lnTo>
                      <a:pt x="340" y="310"/>
                    </a:lnTo>
                    <a:lnTo>
                      <a:pt x="374" y="391"/>
                    </a:lnTo>
                    <a:lnTo>
                      <a:pt x="358" y="445"/>
                    </a:lnTo>
                    <a:lnTo>
                      <a:pt x="320" y="491"/>
                    </a:lnTo>
                    <a:lnTo>
                      <a:pt x="263" y="503"/>
                    </a:lnTo>
                    <a:lnTo>
                      <a:pt x="219" y="461"/>
                    </a:lnTo>
                    <a:lnTo>
                      <a:pt x="197" y="375"/>
                    </a:lnTo>
                    <a:lnTo>
                      <a:pt x="156" y="255"/>
                    </a:lnTo>
                    <a:lnTo>
                      <a:pt x="103" y="159"/>
                    </a:lnTo>
                    <a:lnTo>
                      <a:pt x="42" y="95"/>
                    </a:ln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1" name="Freeform 50">
                <a:extLst>
                  <a:ext uri="{FF2B5EF4-FFF2-40B4-BE49-F238E27FC236}">
                    <a16:creationId xmlns:a16="http://schemas.microsoft.com/office/drawing/2014/main" xmlns="" id="{21766C65-C766-4027-B912-30601BAAEF67}"/>
                  </a:ext>
                </a:extLst>
              </p:cNvPr>
              <p:cNvSpPr>
                <a:spLocks/>
              </p:cNvSpPr>
              <p:nvPr/>
            </p:nvSpPr>
            <p:spPr bwMode="auto">
              <a:xfrm>
                <a:off x="2515" y="3164"/>
                <a:ext cx="42" cy="170"/>
              </a:xfrm>
              <a:custGeom>
                <a:avLst/>
                <a:gdLst>
                  <a:gd name="T0" fmla="*/ 0 w 126"/>
                  <a:gd name="T1" fmla="*/ 0 h 508"/>
                  <a:gd name="T2" fmla="*/ 0 w 126"/>
                  <a:gd name="T3" fmla="*/ 0 h 508"/>
                  <a:gd name="T4" fmla="*/ 0 w 126"/>
                  <a:gd name="T5" fmla="*/ 0 h 508"/>
                  <a:gd name="T6" fmla="*/ 0 w 126"/>
                  <a:gd name="T7" fmla="*/ 0 h 508"/>
                  <a:gd name="T8" fmla="*/ 0 w 126"/>
                  <a:gd name="T9" fmla="*/ 0 h 508"/>
                  <a:gd name="T10" fmla="*/ 0 w 126"/>
                  <a:gd name="T11" fmla="*/ 0 h 5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6" h="508">
                    <a:moveTo>
                      <a:pt x="0" y="0"/>
                    </a:moveTo>
                    <a:lnTo>
                      <a:pt x="57" y="195"/>
                    </a:lnTo>
                    <a:lnTo>
                      <a:pt x="126" y="508"/>
                    </a:lnTo>
                    <a:lnTo>
                      <a:pt x="95" y="508"/>
                    </a:lnTo>
                    <a:lnTo>
                      <a:pt x="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2" name="Freeform 51">
                <a:extLst>
                  <a:ext uri="{FF2B5EF4-FFF2-40B4-BE49-F238E27FC236}">
                    <a16:creationId xmlns:a16="http://schemas.microsoft.com/office/drawing/2014/main" xmlns="" id="{D23F51BC-3BFB-440B-9631-C7FFC4D99152}"/>
                  </a:ext>
                </a:extLst>
              </p:cNvPr>
              <p:cNvSpPr>
                <a:spLocks/>
              </p:cNvSpPr>
              <p:nvPr/>
            </p:nvSpPr>
            <p:spPr bwMode="auto">
              <a:xfrm>
                <a:off x="1945" y="2831"/>
                <a:ext cx="347" cy="504"/>
              </a:xfrm>
              <a:custGeom>
                <a:avLst/>
                <a:gdLst>
                  <a:gd name="T0" fmla="*/ 0 w 1041"/>
                  <a:gd name="T1" fmla="*/ 0 h 1511"/>
                  <a:gd name="T2" fmla="*/ 0 w 1041"/>
                  <a:gd name="T3" fmla="*/ 0 h 1511"/>
                  <a:gd name="T4" fmla="*/ 0 w 1041"/>
                  <a:gd name="T5" fmla="*/ 0 h 1511"/>
                  <a:gd name="T6" fmla="*/ 0 w 1041"/>
                  <a:gd name="T7" fmla="*/ 0 h 1511"/>
                  <a:gd name="T8" fmla="*/ 0 w 1041"/>
                  <a:gd name="T9" fmla="*/ 0 h 1511"/>
                  <a:gd name="T10" fmla="*/ 0 w 1041"/>
                  <a:gd name="T11" fmla="*/ 0 h 1511"/>
                  <a:gd name="T12" fmla="*/ 0 w 1041"/>
                  <a:gd name="T13" fmla="*/ 0 h 1511"/>
                  <a:gd name="T14" fmla="*/ 0 w 1041"/>
                  <a:gd name="T15" fmla="*/ 0 h 1511"/>
                  <a:gd name="T16" fmla="*/ 0 w 1041"/>
                  <a:gd name="T17" fmla="*/ 0 h 1511"/>
                  <a:gd name="T18" fmla="*/ 0 w 1041"/>
                  <a:gd name="T19" fmla="*/ 0 h 1511"/>
                  <a:gd name="T20" fmla="*/ 0 w 1041"/>
                  <a:gd name="T21" fmla="*/ 0 h 1511"/>
                  <a:gd name="T22" fmla="*/ 0 w 1041"/>
                  <a:gd name="T23" fmla="*/ 0 h 1511"/>
                  <a:gd name="T24" fmla="*/ 0 w 1041"/>
                  <a:gd name="T25" fmla="*/ 0 h 1511"/>
                  <a:gd name="T26" fmla="*/ 0 w 1041"/>
                  <a:gd name="T27" fmla="*/ 0 h 1511"/>
                  <a:gd name="T28" fmla="*/ 0 w 1041"/>
                  <a:gd name="T29" fmla="*/ 0 h 1511"/>
                  <a:gd name="T30" fmla="*/ 0 w 1041"/>
                  <a:gd name="T31" fmla="*/ 0 h 1511"/>
                  <a:gd name="T32" fmla="*/ 0 w 1041"/>
                  <a:gd name="T33" fmla="*/ 0 h 1511"/>
                  <a:gd name="T34" fmla="*/ 0 w 1041"/>
                  <a:gd name="T35" fmla="*/ 0 h 1511"/>
                  <a:gd name="T36" fmla="*/ 0 w 1041"/>
                  <a:gd name="T37" fmla="*/ 0 h 1511"/>
                  <a:gd name="T38" fmla="*/ 0 w 1041"/>
                  <a:gd name="T39" fmla="*/ 0 h 1511"/>
                  <a:gd name="T40" fmla="*/ 0 w 1041"/>
                  <a:gd name="T41" fmla="*/ 0 h 1511"/>
                  <a:gd name="T42" fmla="*/ 0 w 1041"/>
                  <a:gd name="T43" fmla="*/ 0 h 1511"/>
                  <a:gd name="T44" fmla="*/ 0 w 1041"/>
                  <a:gd name="T45" fmla="*/ 0 h 1511"/>
                  <a:gd name="T46" fmla="*/ 0 w 1041"/>
                  <a:gd name="T47" fmla="*/ 0 h 1511"/>
                  <a:gd name="T48" fmla="*/ 0 w 1041"/>
                  <a:gd name="T49" fmla="*/ 0 h 1511"/>
                  <a:gd name="T50" fmla="*/ 0 w 1041"/>
                  <a:gd name="T51" fmla="*/ 0 h 1511"/>
                  <a:gd name="T52" fmla="*/ 0 w 1041"/>
                  <a:gd name="T53" fmla="*/ 0 h 1511"/>
                  <a:gd name="T54" fmla="*/ 0 w 1041"/>
                  <a:gd name="T55" fmla="*/ 0 h 1511"/>
                  <a:gd name="T56" fmla="*/ 0 w 1041"/>
                  <a:gd name="T57" fmla="*/ 0 h 1511"/>
                  <a:gd name="T58" fmla="*/ 0 w 1041"/>
                  <a:gd name="T59" fmla="*/ 0 h 1511"/>
                  <a:gd name="T60" fmla="*/ 0 w 1041"/>
                  <a:gd name="T61" fmla="*/ 0 h 1511"/>
                  <a:gd name="T62" fmla="*/ 0 w 1041"/>
                  <a:gd name="T63" fmla="*/ 0 h 1511"/>
                  <a:gd name="T64" fmla="*/ 0 w 1041"/>
                  <a:gd name="T65" fmla="*/ 0 h 1511"/>
                  <a:gd name="T66" fmla="*/ 0 w 1041"/>
                  <a:gd name="T67" fmla="*/ 0 h 1511"/>
                  <a:gd name="T68" fmla="*/ 0 w 1041"/>
                  <a:gd name="T69" fmla="*/ 0 h 1511"/>
                  <a:gd name="T70" fmla="*/ 0 w 1041"/>
                  <a:gd name="T71" fmla="*/ 0 h 1511"/>
                  <a:gd name="T72" fmla="*/ 0 w 1041"/>
                  <a:gd name="T73" fmla="*/ 0 h 1511"/>
                  <a:gd name="T74" fmla="*/ 0 w 1041"/>
                  <a:gd name="T75" fmla="*/ 0 h 1511"/>
                  <a:gd name="T76" fmla="*/ 0 w 1041"/>
                  <a:gd name="T77" fmla="*/ 0 h 1511"/>
                  <a:gd name="T78" fmla="*/ 0 w 1041"/>
                  <a:gd name="T79" fmla="*/ 0 h 1511"/>
                  <a:gd name="T80" fmla="*/ 0 w 1041"/>
                  <a:gd name="T81" fmla="*/ 0 h 1511"/>
                  <a:gd name="T82" fmla="*/ 0 w 1041"/>
                  <a:gd name="T83" fmla="*/ 0 h 1511"/>
                  <a:gd name="T84" fmla="*/ 0 w 1041"/>
                  <a:gd name="T85" fmla="*/ 0 h 1511"/>
                  <a:gd name="T86" fmla="*/ 0 w 1041"/>
                  <a:gd name="T87" fmla="*/ 0 h 1511"/>
                  <a:gd name="T88" fmla="*/ 0 w 1041"/>
                  <a:gd name="T89" fmla="*/ 0 h 1511"/>
                  <a:gd name="T90" fmla="*/ 0 w 1041"/>
                  <a:gd name="T91" fmla="*/ 0 h 1511"/>
                  <a:gd name="T92" fmla="*/ 0 w 1041"/>
                  <a:gd name="T93" fmla="*/ 0 h 1511"/>
                  <a:gd name="T94" fmla="*/ 0 w 1041"/>
                  <a:gd name="T95" fmla="*/ 0 h 1511"/>
                  <a:gd name="T96" fmla="*/ 0 w 1041"/>
                  <a:gd name="T97" fmla="*/ 0 h 1511"/>
                  <a:gd name="T98" fmla="*/ 0 w 1041"/>
                  <a:gd name="T99" fmla="*/ 0 h 1511"/>
                  <a:gd name="T100" fmla="*/ 0 w 1041"/>
                  <a:gd name="T101" fmla="*/ 0 h 1511"/>
                  <a:gd name="T102" fmla="*/ 0 w 1041"/>
                  <a:gd name="T103" fmla="*/ 0 h 1511"/>
                  <a:gd name="T104" fmla="*/ 0 w 1041"/>
                  <a:gd name="T105" fmla="*/ 0 h 1511"/>
                  <a:gd name="T106" fmla="*/ 0 w 1041"/>
                  <a:gd name="T107" fmla="*/ 0 h 1511"/>
                  <a:gd name="T108" fmla="*/ 0 w 1041"/>
                  <a:gd name="T109" fmla="*/ 0 h 1511"/>
                  <a:gd name="T110" fmla="*/ 0 w 1041"/>
                  <a:gd name="T111" fmla="*/ 0 h 1511"/>
                  <a:gd name="T112" fmla="*/ 0 w 1041"/>
                  <a:gd name="T113" fmla="*/ 0 h 1511"/>
                  <a:gd name="T114" fmla="*/ 0 w 1041"/>
                  <a:gd name="T115" fmla="*/ 0 h 1511"/>
                  <a:gd name="T116" fmla="*/ 0 w 1041"/>
                  <a:gd name="T117" fmla="*/ 0 h 1511"/>
                  <a:gd name="T118" fmla="*/ 0 w 1041"/>
                  <a:gd name="T119" fmla="*/ 0 h 1511"/>
                  <a:gd name="T120" fmla="*/ 0 w 1041"/>
                  <a:gd name="T121" fmla="*/ 0 h 1511"/>
                  <a:gd name="T122" fmla="*/ 0 w 1041"/>
                  <a:gd name="T123" fmla="*/ 0 h 15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41" h="1511">
                    <a:moveTo>
                      <a:pt x="0" y="780"/>
                    </a:moveTo>
                    <a:lnTo>
                      <a:pt x="247" y="603"/>
                    </a:lnTo>
                    <a:lnTo>
                      <a:pt x="285" y="564"/>
                    </a:lnTo>
                    <a:lnTo>
                      <a:pt x="221" y="685"/>
                    </a:lnTo>
                    <a:lnTo>
                      <a:pt x="221" y="746"/>
                    </a:lnTo>
                    <a:lnTo>
                      <a:pt x="207" y="822"/>
                    </a:lnTo>
                    <a:lnTo>
                      <a:pt x="155" y="978"/>
                    </a:lnTo>
                    <a:lnTo>
                      <a:pt x="139" y="1090"/>
                    </a:lnTo>
                    <a:lnTo>
                      <a:pt x="152" y="1161"/>
                    </a:lnTo>
                    <a:lnTo>
                      <a:pt x="170" y="1048"/>
                    </a:lnTo>
                    <a:lnTo>
                      <a:pt x="216" y="892"/>
                    </a:lnTo>
                    <a:lnTo>
                      <a:pt x="269" y="716"/>
                    </a:lnTo>
                    <a:lnTo>
                      <a:pt x="324" y="589"/>
                    </a:lnTo>
                    <a:lnTo>
                      <a:pt x="393" y="454"/>
                    </a:lnTo>
                    <a:lnTo>
                      <a:pt x="471" y="190"/>
                    </a:lnTo>
                    <a:lnTo>
                      <a:pt x="557" y="24"/>
                    </a:lnTo>
                    <a:lnTo>
                      <a:pt x="579" y="0"/>
                    </a:lnTo>
                    <a:lnTo>
                      <a:pt x="557" y="199"/>
                    </a:lnTo>
                    <a:lnTo>
                      <a:pt x="687" y="478"/>
                    </a:lnTo>
                    <a:lnTo>
                      <a:pt x="804" y="683"/>
                    </a:lnTo>
                    <a:lnTo>
                      <a:pt x="839" y="939"/>
                    </a:lnTo>
                    <a:lnTo>
                      <a:pt x="1041" y="1474"/>
                    </a:lnTo>
                    <a:lnTo>
                      <a:pt x="839" y="1511"/>
                    </a:lnTo>
                    <a:lnTo>
                      <a:pt x="788" y="1511"/>
                    </a:lnTo>
                    <a:lnTo>
                      <a:pt x="624" y="1251"/>
                    </a:lnTo>
                    <a:lnTo>
                      <a:pt x="585" y="1098"/>
                    </a:lnTo>
                    <a:lnTo>
                      <a:pt x="579" y="1005"/>
                    </a:lnTo>
                    <a:lnTo>
                      <a:pt x="579" y="884"/>
                    </a:lnTo>
                    <a:lnTo>
                      <a:pt x="594" y="796"/>
                    </a:lnTo>
                    <a:lnTo>
                      <a:pt x="623" y="742"/>
                    </a:lnTo>
                    <a:lnTo>
                      <a:pt x="662" y="853"/>
                    </a:lnTo>
                    <a:lnTo>
                      <a:pt x="715" y="1012"/>
                    </a:lnTo>
                    <a:lnTo>
                      <a:pt x="755" y="1171"/>
                    </a:lnTo>
                    <a:lnTo>
                      <a:pt x="801" y="1264"/>
                    </a:lnTo>
                    <a:lnTo>
                      <a:pt x="870" y="1375"/>
                    </a:lnTo>
                    <a:lnTo>
                      <a:pt x="926" y="1419"/>
                    </a:lnTo>
                    <a:lnTo>
                      <a:pt x="904" y="1298"/>
                    </a:lnTo>
                    <a:lnTo>
                      <a:pt x="810" y="996"/>
                    </a:lnTo>
                    <a:lnTo>
                      <a:pt x="733" y="875"/>
                    </a:lnTo>
                    <a:lnTo>
                      <a:pt x="746" y="755"/>
                    </a:lnTo>
                    <a:lnTo>
                      <a:pt x="687" y="624"/>
                    </a:lnTo>
                    <a:lnTo>
                      <a:pt x="610" y="542"/>
                    </a:lnTo>
                    <a:lnTo>
                      <a:pt x="541" y="661"/>
                    </a:lnTo>
                    <a:lnTo>
                      <a:pt x="525" y="847"/>
                    </a:lnTo>
                    <a:lnTo>
                      <a:pt x="525" y="978"/>
                    </a:lnTo>
                    <a:lnTo>
                      <a:pt x="545" y="1169"/>
                    </a:lnTo>
                    <a:lnTo>
                      <a:pt x="579" y="1321"/>
                    </a:lnTo>
                    <a:lnTo>
                      <a:pt x="560" y="1410"/>
                    </a:lnTo>
                    <a:lnTo>
                      <a:pt x="433" y="1259"/>
                    </a:lnTo>
                    <a:lnTo>
                      <a:pt x="417" y="1116"/>
                    </a:lnTo>
                    <a:lnTo>
                      <a:pt x="399" y="805"/>
                    </a:lnTo>
                    <a:lnTo>
                      <a:pt x="406" y="679"/>
                    </a:lnTo>
                    <a:lnTo>
                      <a:pt x="362" y="749"/>
                    </a:lnTo>
                    <a:lnTo>
                      <a:pt x="339" y="860"/>
                    </a:lnTo>
                    <a:lnTo>
                      <a:pt x="307" y="1003"/>
                    </a:lnTo>
                    <a:lnTo>
                      <a:pt x="298" y="1161"/>
                    </a:lnTo>
                    <a:lnTo>
                      <a:pt x="352" y="1386"/>
                    </a:lnTo>
                    <a:lnTo>
                      <a:pt x="406" y="1505"/>
                    </a:lnTo>
                    <a:lnTo>
                      <a:pt x="282" y="1502"/>
                    </a:lnTo>
                    <a:lnTo>
                      <a:pt x="66" y="1100"/>
                    </a:lnTo>
                    <a:lnTo>
                      <a:pt x="0" y="78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3" name="Freeform 52">
                <a:extLst>
                  <a:ext uri="{FF2B5EF4-FFF2-40B4-BE49-F238E27FC236}">
                    <a16:creationId xmlns:a16="http://schemas.microsoft.com/office/drawing/2014/main" xmlns="" id="{D850AC40-3E5F-492C-B3D3-90AA71DB4E98}"/>
                  </a:ext>
                </a:extLst>
              </p:cNvPr>
              <p:cNvSpPr>
                <a:spLocks/>
              </p:cNvSpPr>
              <p:nvPr/>
            </p:nvSpPr>
            <p:spPr bwMode="auto">
              <a:xfrm>
                <a:off x="2152" y="2796"/>
                <a:ext cx="236" cy="289"/>
              </a:xfrm>
              <a:custGeom>
                <a:avLst/>
                <a:gdLst>
                  <a:gd name="T0" fmla="*/ 0 w 708"/>
                  <a:gd name="T1" fmla="*/ 0 h 868"/>
                  <a:gd name="T2" fmla="*/ 0 w 708"/>
                  <a:gd name="T3" fmla="*/ 0 h 868"/>
                  <a:gd name="T4" fmla="*/ 0 w 708"/>
                  <a:gd name="T5" fmla="*/ 0 h 868"/>
                  <a:gd name="T6" fmla="*/ 0 w 708"/>
                  <a:gd name="T7" fmla="*/ 0 h 868"/>
                  <a:gd name="T8" fmla="*/ 0 w 708"/>
                  <a:gd name="T9" fmla="*/ 0 h 868"/>
                  <a:gd name="T10" fmla="*/ 0 w 708"/>
                  <a:gd name="T11" fmla="*/ 0 h 868"/>
                  <a:gd name="T12" fmla="*/ 0 w 708"/>
                  <a:gd name="T13" fmla="*/ 0 h 868"/>
                  <a:gd name="T14" fmla="*/ 0 w 708"/>
                  <a:gd name="T15" fmla="*/ 0 h 868"/>
                  <a:gd name="T16" fmla="*/ 0 w 708"/>
                  <a:gd name="T17" fmla="*/ 0 h 868"/>
                  <a:gd name="T18" fmla="*/ 0 w 708"/>
                  <a:gd name="T19" fmla="*/ 0 h 868"/>
                  <a:gd name="T20" fmla="*/ 0 w 708"/>
                  <a:gd name="T21" fmla="*/ 0 h 868"/>
                  <a:gd name="T22" fmla="*/ 0 w 708"/>
                  <a:gd name="T23" fmla="*/ 0 h 868"/>
                  <a:gd name="T24" fmla="*/ 0 w 708"/>
                  <a:gd name="T25" fmla="*/ 0 h 868"/>
                  <a:gd name="T26" fmla="*/ 0 w 708"/>
                  <a:gd name="T27" fmla="*/ 0 h 868"/>
                  <a:gd name="T28" fmla="*/ 0 w 708"/>
                  <a:gd name="T29" fmla="*/ 0 h 868"/>
                  <a:gd name="T30" fmla="*/ 0 w 708"/>
                  <a:gd name="T31" fmla="*/ 0 h 868"/>
                  <a:gd name="T32" fmla="*/ 0 w 708"/>
                  <a:gd name="T33" fmla="*/ 0 h 868"/>
                  <a:gd name="T34" fmla="*/ 0 w 708"/>
                  <a:gd name="T35" fmla="*/ 0 h 868"/>
                  <a:gd name="T36" fmla="*/ 0 w 708"/>
                  <a:gd name="T37" fmla="*/ 0 h 868"/>
                  <a:gd name="T38" fmla="*/ 0 w 708"/>
                  <a:gd name="T39" fmla="*/ 0 h 868"/>
                  <a:gd name="T40" fmla="*/ 0 w 708"/>
                  <a:gd name="T41" fmla="*/ 0 h 868"/>
                  <a:gd name="T42" fmla="*/ 0 w 708"/>
                  <a:gd name="T43" fmla="*/ 0 h 868"/>
                  <a:gd name="T44" fmla="*/ 0 w 708"/>
                  <a:gd name="T45" fmla="*/ 0 h 868"/>
                  <a:gd name="T46" fmla="*/ 0 w 708"/>
                  <a:gd name="T47" fmla="*/ 0 h 868"/>
                  <a:gd name="T48" fmla="*/ 0 w 708"/>
                  <a:gd name="T49" fmla="*/ 0 h 868"/>
                  <a:gd name="T50" fmla="*/ 0 w 708"/>
                  <a:gd name="T51" fmla="*/ 0 h 868"/>
                  <a:gd name="T52" fmla="*/ 0 w 708"/>
                  <a:gd name="T53" fmla="*/ 0 h 868"/>
                  <a:gd name="T54" fmla="*/ 0 w 708"/>
                  <a:gd name="T55" fmla="*/ 0 h 868"/>
                  <a:gd name="T56" fmla="*/ 0 w 708"/>
                  <a:gd name="T57" fmla="*/ 0 h 868"/>
                  <a:gd name="T58" fmla="*/ 0 w 708"/>
                  <a:gd name="T59" fmla="*/ 0 h 868"/>
                  <a:gd name="T60" fmla="*/ 0 w 708"/>
                  <a:gd name="T61" fmla="*/ 0 h 868"/>
                  <a:gd name="T62" fmla="*/ 0 w 708"/>
                  <a:gd name="T63" fmla="*/ 0 h 868"/>
                  <a:gd name="T64" fmla="*/ 0 w 708"/>
                  <a:gd name="T65" fmla="*/ 0 h 868"/>
                  <a:gd name="T66" fmla="*/ 0 w 708"/>
                  <a:gd name="T67" fmla="*/ 0 h 868"/>
                  <a:gd name="T68" fmla="*/ 0 w 708"/>
                  <a:gd name="T69" fmla="*/ 0 h 868"/>
                  <a:gd name="T70" fmla="*/ 0 w 708"/>
                  <a:gd name="T71" fmla="*/ 0 h 868"/>
                  <a:gd name="T72" fmla="*/ 0 w 708"/>
                  <a:gd name="T73" fmla="*/ 0 h 868"/>
                  <a:gd name="T74" fmla="*/ 0 w 708"/>
                  <a:gd name="T75" fmla="*/ 0 h 868"/>
                  <a:gd name="T76" fmla="*/ 0 w 708"/>
                  <a:gd name="T77" fmla="*/ 0 h 868"/>
                  <a:gd name="T78" fmla="*/ 0 w 708"/>
                  <a:gd name="T79" fmla="*/ 0 h 868"/>
                  <a:gd name="T80" fmla="*/ 0 w 708"/>
                  <a:gd name="T81" fmla="*/ 0 h 868"/>
                  <a:gd name="T82" fmla="*/ 0 w 708"/>
                  <a:gd name="T83" fmla="*/ 0 h 868"/>
                  <a:gd name="T84" fmla="*/ 0 w 708"/>
                  <a:gd name="T85" fmla="*/ 0 h 868"/>
                  <a:gd name="T86" fmla="*/ 0 w 708"/>
                  <a:gd name="T87" fmla="*/ 0 h 8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08" h="868">
                    <a:moveTo>
                      <a:pt x="164" y="346"/>
                    </a:moveTo>
                    <a:lnTo>
                      <a:pt x="269" y="456"/>
                    </a:lnTo>
                    <a:lnTo>
                      <a:pt x="411" y="553"/>
                    </a:lnTo>
                    <a:lnTo>
                      <a:pt x="500" y="591"/>
                    </a:lnTo>
                    <a:lnTo>
                      <a:pt x="595" y="623"/>
                    </a:lnTo>
                    <a:lnTo>
                      <a:pt x="708" y="639"/>
                    </a:lnTo>
                    <a:lnTo>
                      <a:pt x="639" y="687"/>
                    </a:lnTo>
                    <a:lnTo>
                      <a:pt x="486" y="679"/>
                    </a:lnTo>
                    <a:lnTo>
                      <a:pt x="625" y="718"/>
                    </a:lnTo>
                    <a:lnTo>
                      <a:pt x="525" y="759"/>
                    </a:lnTo>
                    <a:lnTo>
                      <a:pt x="399" y="751"/>
                    </a:lnTo>
                    <a:lnTo>
                      <a:pt x="383" y="776"/>
                    </a:lnTo>
                    <a:lnTo>
                      <a:pt x="519" y="804"/>
                    </a:lnTo>
                    <a:lnTo>
                      <a:pt x="353" y="798"/>
                    </a:lnTo>
                    <a:lnTo>
                      <a:pt x="464" y="829"/>
                    </a:lnTo>
                    <a:lnTo>
                      <a:pt x="339" y="829"/>
                    </a:lnTo>
                    <a:lnTo>
                      <a:pt x="392" y="855"/>
                    </a:lnTo>
                    <a:lnTo>
                      <a:pt x="316" y="868"/>
                    </a:lnTo>
                    <a:lnTo>
                      <a:pt x="253" y="855"/>
                    </a:lnTo>
                    <a:lnTo>
                      <a:pt x="256" y="751"/>
                    </a:lnTo>
                    <a:lnTo>
                      <a:pt x="164" y="639"/>
                    </a:lnTo>
                    <a:lnTo>
                      <a:pt x="90" y="536"/>
                    </a:lnTo>
                    <a:lnTo>
                      <a:pt x="186" y="639"/>
                    </a:lnTo>
                    <a:lnTo>
                      <a:pt x="269" y="687"/>
                    </a:lnTo>
                    <a:lnTo>
                      <a:pt x="209" y="633"/>
                    </a:lnTo>
                    <a:lnTo>
                      <a:pt x="322" y="678"/>
                    </a:lnTo>
                    <a:lnTo>
                      <a:pt x="399" y="678"/>
                    </a:lnTo>
                    <a:lnTo>
                      <a:pt x="260" y="606"/>
                    </a:lnTo>
                    <a:lnTo>
                      <a:pt x="139" y="505"/>
                    </a:lnTo>
                    <a:lnTo>
                      <a:pt x="39" y="368"/>
                    </a:lnTo>
                    <a:lnTo>
                      <a:pt x="168" y="487"/>
                    </a:lnTo>
                    <a:lnTo>
                      <a:pt x="300" y="582"/>
                    </a:lnTo>
                    <a:lnTo>
                      <a:pt x="424" y="623"/>
                    </a:lnTo>
                    <a:lnTo>
                      <a:pt x="493" y="630"/>
                    </a:lnTo>
                    <a:lnTo>
                      <a:pt x="348" y="560"/>
                    </a:lnTo>
                    <a:lnTo>
                      <a:pt x="247" y="472"/>
                    </a:lnTo>
                    <a:lnTo>
                      <a:pt x="130" y="346"/>
                    </a:lnTo>
                    <a:lnTo>
                      <a:pt x="60" y="216"/>
                    </a:lnTo>
                    <a:lnTo>
                      <a:pt x="15" y="98"/>
                    </a:lnTo>
                    <a:lnTo>
                      <a:pt x="0" y="0"/>
                    </a:lnTo>
                    <a:lnTo>
                      <a:pt x="39" y="17"/>
                    </a:lnTo>
                    <a:lnTo>
                      <a:pt x="101" y="223"/>
                    </a:lnTo>
                    <a:lnTo>
                      <a:pt x="164" y="34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4" name="Freeform 53">
                <a:extLst>
                  <a:ext uri="{FF2B5EF4-FFF2-40B4-BE49-F238E27FC236}">
                    <a16:creationId xmlns:a16="http://schemas.microsoft.com/office/drawing/2014/main" xmlns="" id="{38AC93E9-AFF5-4F52-9F60-DCF3E3CD50CE}"/>
                  </a:ext>
                </a:extLst>
              </p:cNvPr>
              <p:cNvSpPr>
                <a:spLocks/>
              </p:cNvSpPr>
              <p:nvPr/>
            </p:nvSpPr>
            <p:spPr bwMode="auto">
              <a:xfrm>
                <a:off x="2266" y="2623"/>
                <a:ext cx="71" cy="49"/>
              </a:xfrm>
              <a:custGeom>
                <a:avLst/>
                <a:gdLst>
                  <a:gd name="T0" fmla="*/ 0 w 213"/>
                  <a:gd name="T1" fmla="*/ 0 h 146"/>
                  <a:gd name="T2" fmla="*/ 0 w 213"/>
                  <a:gd name="T3" fmla="*/ 0 h 146"/>
                  <a:gd name="T4" fmla="*/ 0 w 213"/>
                  <a:gd name="T5" fmla="*/ 0 h 146"/>
                  <a:gd name="T6" fmla="*/ 0 w 213"/>
                  <a:gd name="T7" fmla="*/ 0 h 146"/>
                  <a:gd name="T8" fmla="*/ 0 w 213"/>
                  <a:gd name="T9" fmla="*/ 0 h 146"/>
                  <a:gd name="T10" fmla="*/ 0 w 213"/>
                  <a:gd name="T11" fmla="*/ 0 h 146"/>
                  <a:gd name="T12" fmla="*/ 0 w 213"/>
                  <a:gd name="T13" fmla="*/ 0 h 146"/>
                  <a:gd name="T14" fmla="*/ 0 w 213"/>
                  <a:gd name="T15" fmla="*/ 0 h 146"/>
                  <a:gd name="T16" fmla="*/ 0 w 213"/>
                  <a:gd name="T17" fmla="*/ 0 h 146"/>
                  <a:gd name="T18" fmla="*/ 0 w 213"/>
                  <a:gd name="T19" fmla="*/ 0 h 146"/>
                  <a:gd name="T20" fmla="*/ 0 w 213"/>
                  <a:gd name="T21" fmla="*/ 0 h 146"/>
                  <a:gd name="T22" fmla="*/ 0 w 213"/>
                  <a:gd name="T23" fmla="*/ 0 h 146"/>
                  <a:gd name="T24" fmla="*/ 0 w 213"/>
                  <a:gd name="T25" fmla="*/ 0 h 146"/>
                  <a:gd name="T26" fmla="*/ 0 w 213"/>
                  <a:gd name="T27" fmla="*/ 0 h 146"/>
                  <a:gd name="T28" fmla="*/ 0 w 213"/>
                  <a:gd name="T29" fmla="*/ 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3" h="146">
                    <a:moveTo>
                      <a:pt x="0" y="146"/>
                    </a:moveTo>
                    <a:lnTo>
                      <a:pt x="44" y="135"/>
                    </a:lnTo>
                    <a:lnTo>
                      <a:pt x="82" y="102"/>
                    </a:lnTo>
                    <a:lnTo>
                      <a:pt x="119" y="69"/>
                    </a:lnTo>
                    <a:lnTo>
                      <a:pt x="164" y="50"/>
                    </a:lnTo>
                    <a:lnTo>
                      <a:pt x="213" y="50"/>
                    </a:lnTo>
                    <a:lnTo>
                      <a:pt x="144" y="43"/>
                    </a:lnTo>
                    <a:lnTo>
                      <a:pt x="162" y="25"/>
                    </a:lnTo>
                    <a:lnTo>
                      <a:pt x="193" y="0"/>
                    </a:lnTo>
                    <a:lnTo>
                      <a:pt x="144" y="18"/>
                    </a:lnTo>
                    <a:lnTo>
                      <a:pt x="112" y="59"/>
                    </a:lnTo>
                    <a:lnTo>
                      <a:pt x="71" y="70"/>
                    </a:lnTo>
                    <a:lnTo>
                      <a:pt x="19" y="126"/>
                    </a:lnTo>
                    <a:lnTo>
                      <a:pt x="0"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5" name="Freeform 54">
                <a:extLst>
                  <a:ext uri="{FF2B5EF4-FFF2-40B4-BE49-F238E27FC236}">
                    <a16:creationId xmlns:a16="http://schemas.microsoft.com/office/drawing/2014/main" xmlns="" id="{16C6E88C-1640-40BE-BC48-D4872EFB0B83}"/>
                  </a:ext>
                </a:extLst>
              </p:cNvPr>
              <p:cNvSpPr>
                <a:spLocks/>
              </p:cNvSpPr>
              <p:nvPr/>
            </p:nvSpPr>
            <p:spPr bwMode="auto">
              <a:xfrm>
                <a:off x="2334" y="2689"/>
                <a:ext cx="28" cy="19"/>
              </a:xfrm>
              <a:custGeom>
                <a:avLst/>
                <a:gdLst>
                  <a:gd name="T0" fmla="*/ 0 w 85"/>
                  <a:gd name="T1" fmla="*/ 0 h 56"/>
                  <a:gd name="T2" fmla="*/ 0 w 85"/>
                  <a:gd name="T3" fmla="*/ 0 h 56"/>
                  <a:gd name="T4" fmla="*/ 0 w 85"/>
                  <a:gd name="T5" fmla="*/ 0 h 56"/>
                  <a:gd name="T6" fmla="*/ 0 w 85"/>
                  <a:gd name="T7" fmla="*/ 0 h 56"/>
                  <a:gd name="T8" fmla="*/ 0 w 85"/>
                  <a:gd name="T9" fmla="*/ 0 h 56"/>
                  <a:gd name="T10" fmla="*/ 0 w 85"/>
                  <a:gd name="T11" fmla="*/ 0 h 56"/>
                  <a:gd name="T12" fmla="*/ 0 w 85"/>
                  <a:gd name="T13" fmla="*/ 0 h 56"/>
                  <a:gd name="T14" fmla="*/ 0 w 85"/>
                  <a:gd name="T15" fmla="*/ 0 h 56"/>
                  <a:gd name="T16" fmla="*/ 0 w 8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56">
                    <a:moveTo>
                      <a:pt x="85" y="0"/>
                    </a:moveTo>
                    <a:lnTo>
                      <a:pt x="59" y="25"/>
                    </a:lnTo>
                    <a:lnTo>
                      <a:pt x="33" y="44"/>
                    </a:lnTo>
                    <a:lnTo>
                      <a:pt x="0" y="56"/>
                    </a:lnTo>
                    <a:lnTo>
                      <a:pt x="36" y="31"/>
                    </a:lnTo>
                    <a:lnTo>
                      <a:pt x="61" y="9"/>
                    </a:lnTo>
                    <a:lnTo>
                      <a:pt x="67" y="0"/>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6" name="Freeform 55">
                <a:extLst>
                  <a:ext uri="{FF2B5EF4-FFF2-40B4-BE49-F238E27FC236}">
                    <a16:creationId xmlns:a16="http://schemas.microsoft.com/office/drawing/2014/main" xmlns="" id="{16AAEE57-1613-4EBE-8907-8DC4DF251B85}"/>
                  </a:ext>
                </a:extLst>
              </p:cNvPr>
              <p:cNvSpPr>
                <a:spLocks/>
              </p:cNvSpPr>
              <p:nvPr/>
            </p:nvSpPr>
            <p:spPr bwMode="auto">
              <a:xfrm>
                <a:off x="2245" y="2621"/>
                <a:ext cx="55" cy="45"/>
              </a:xfrm>
              <a:custGeom>
                <a:avLst/>
                <a:gdLst>
                  <a:gd name="T0" fmla="*/ 0 w 167"/>
                  <a:gd name="T1" fmla="*/ 0 h 134"/>
                  <a:gd name="T2" fmla="*/ 0 w 167"/>
                  <a:gd name="T3" fmla="*/ 0 h 134"/>
                  <a:gd name="T4" fmla="*/ 0 w 167"/>
                  <a:gd name="T5" fmla="*/ 0 h 134"/>
                  <a:gd name="T6" fmla="*/ 0 w 167"/>
                  <a:gd name="T7" fmla="*/ 0 h 134"/>
                  <a:gd name="T8" fmla="*/ 0 w 167"/>
                  <a:gd name="T9" fmla="*/ 0 h 134"/>
                  <a:gd name="T10" fmla="*/ 0 w 167"/>
                  <a:gd name="T11" fmla="*/ 0 h 134"/>
                  <a:gd name="T12" fmla="*/ 0 w 167"/>
                  <a:gd name="T13" fmla="*/ 0 h 134"/>
                  <a:gd name="T14" fmla="*/ 0 w 167"/>
                  <a:gd name="T15" fmla="*/ 0 h 134"/>
                  <a:gd name="T16" fmla="*/ 0 w 167"/>
                  <a:gd name="T17" fmla="*/ 0 h 134"/>
                  <a:gd name="T18" fmla="*/ 0 w 167"/>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34">
                    <a:moveTo>
                      <a:pt x="0" y="127"/>
                    </a:moveTo>
                    <a:lnTo>
                      <a:pt x="23" y="134"/>
                    </a:lnTo>
                    <a:lnTo>
                      <a:pt x="58" y="96"/>
                    </a:lnTo>
                    <a:lnTo>
                      <a:pt x="80" y="66"/>
                    </a:lnTo>
                    <a:lnTo>
                      <a:pt x="114" y="36"/>
                    </a:lnTo>
                    <a:lnTo>
                      <a:pt x="167" y="0"/>
                    </a:lnTo>
                    <a:lnTo>
                      <a:pt x="105" y="31"/>
                    </a:lnTo>
                    <a:lnTo>
                      <a:pt x="56" y="68"/>
                    </a:lnTo>
                    <a:lnTo>
                      <a:pt x="0"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7" name="Freeform 56">
                <a:extLst>
                  <a:ext uri="{FF2B5EF4-FFF2-40B4-BE49-F238E27FC236}">
                    <a16:creationId xmlns:a16="http://schemas.microsoft.com/office/drawing/2014/main" xmlns="" id="{C943CCAA-2396-4FE9-8B14-49EEDA142C2F}"/>
                  </a:ext>
                </a:extLst>
              </p:cNvPr>
              <p:cNvSpPr>
                <a:spLocks/>
              </p:cNvSpPr>
              <p:nvPr/>
            </p:nvSpPr>
            <p:spPr bwMode="auto">
              <a:xfrm>
                <a:off x="2330" y="2610"/>
                <a:ext cx="79" cy="88"/>
              </a:xfrm>
              <a:custGeom>
                <a:avLst/>
                <a:gdLst>
                  <a:gd name="T0" fmla="*/ 0 w 237"/>
                  <a:gd name="T1" fmla="*/ 0 h 264"/>
                  <a:gd name="T2" fmla="*/ 0 w 237"/>
                  <a:gd name="T3" fmla="*/ 0 h 264"/>
                  <a:gd name="T4" fmla="*/ 0 w 237"/>
                  <a:gd name="T5" fmla="*/ 0 h 264"/>
                  <a:gd name="T6" fmla="*/ 0 w 237"/>
                  <a:gd name="T7" fmla="*/ 0 h 264"/>
                  <a:gd name="T8" fmla="*/ 0 w 237"/>
                  <a:gd name="T9" fmla="*/ 0 h 264"/>
                  <a:gd name="T10" fmla="*/ 0 w 237"/>
                  <a:gd name="T11" fmla="*/ 0 h 264"/>
                  <a:gd name="T12" fmla="*/ 0 w 237"/>
                  <a:gd name="T13" fmla="*/ 0 h 264"/>
                  <a:gd name="T14" fmla="*/ 0 w 237"/>
                  <a:gd name="T15" fmla="*/ 0 h 264"/>
                  <a:gd name="T16" fmla="*/ 0 w 237"/>
                  <a:gd name="T17" fmla="*/ 0 h 264"/>
                  <a:gd name="T18" fmla="*/ 0 w 237"/>
                  <a:gd name="T19" fmla="*/ 0 h 264"/>
                  <a:gd name="T20" fmla="*/ 0 w 237"/>
                  <a:gd name="T21" fmla="*/ 0 h 264"/>
                  <a:gd name="T22" fmla="*/ 0 w 237"/>
                  <a:gd name="T23" fmla="*/ 0 h 264"/>
                  <a:gd name="T24" fmla="*/ 0 w 237"/>
                  <a:gd name="T25" fmla="*/ 0 h 264"/>
                  <a:gd name="T26" fmla="*/ 0 w 237"/>
                  <a:gd name="T27" fmla="*/ 0 h 264"/>
                  <a:gd name="T28" fmla="*/ 0 w 237"/>
                  <a:gd name="T29" fmla="*/ 0 h 264"/>
                  <a:gd name="T30" fmla="*/ 0 w 237"/>
                  <a:gd name="T31" fmla="*/ 0 h 264"/>
                  <a:gd name="T32" fmla="*/ 0 w 237"/>
                  <a:gd name="T33" fmla="*/ 0 h 264"/>
                  <a:gd name="T34" fmla="*/ 0 w 237"/>
                  <a:gd name="T35" fmla="*/ 0 h 264"/>
                  <a:gd name="T36" fmla="*/ 0 w 237"/>
                  <a:gd name="T37" fmla="*/ 0 h 264"/>
                  <a:gd name="T38" fmla="*/ 0 w 237"/>
                  <a:gd name="T39" fmla="*/ 0 h 264"/>
                  <a:gd name="T40" fmla="*/ 0 w 237"/>
                  <a:gd name="T41" fmla="*/ 0 h 264"/>
                  <a:gd name="T42" fmla="*/ 0 w 237"/>
                  <a:gd name="T43" fmla="*/ 0 h 264"/>
                  <a:gd name="T44" fmla="*/ 0 w 237"/>
                  <a:gd name="T45" fmla="*/ 0 h 264"/>
                  <a:gd name="T46" fmla="*/ 0 w 237"/>
                  <a:gd name="T47" fmla="*/ 0 h 264"/>
                  <a:gd name="T48" fmla="*/ 0 w 237"/>
                  <a:gd name="T49" fmla="*/ 0 h 264"/>
                  <a:gd name="T50" fmla="*/ 0 w 237"/>
                  <a:gd name="T51" fmla="*/ 0 h 26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7" h="264">
                    <a:moveTo>
                      <a:pt x="0" y="0"/>
                    </a:moveTo>
                    <a:lnTo>
                      <a:pt x="77" y="7"/>
                    </a:lnTo>
                    <a:lnTo>
                      <a:pt x="124" y="25"/>
                    </a:lnTo>
                    <a:lnTo>
                      <a:pt x="137" y="27"/>
                    </a:lnTo>
                    <a:lnTo>
                      <a:pt x="170" y="21"/>
                    </a:lnTo>
                    <a:lnTo>
                      <a:pt x="165" y="57"/>
                    </a:lnTo>
                    <a:lnTo>
                      <a:pt x="212" y="109"/>
                    </a:lnTo>
                    <a:lnTo>
                      <a:pt x="233" y="152"/>
                    </a:lnTo>
                    <a:lnTo>
                      <a:pt x="237" y="200"/>
                    </a:lnTo>
                    <a:lnTo>
                      <a:pt x="180" y="236"/>
                    </a:lnTo>
                    <a:lnTo>
                      <a:pt x="151" y="264"/>
                    </a:lnTo>
                    <a:lnTo>
                      <a:pt x="157" y="238"/>
                    </a:lnTo>
                    <a:lnTo>
                      <a:pt x="170" y="185"/>
                    </a:lnTo>
                    <a:lnTo>
                      <a:pt x="163" y="165"/>
                    </a:lnTo>
                    <a:lnTo>
                      <a:pt x="125" y="143"/>
                    </a:lnTo>
                    <a:lnTo>
                      <a:pt x="107" y="121"/>
                    </a:lnTo>
                    <a:lnTo>
                      <a:pt x="128" y="130"/>
                    </a:lnTo>
                    <a:lnTo>
                      <a:pt x="161" y="148"/>
                    </a:lnTo>
                    <a:lnTo>
                      <a:pt x="141" y="108"/>
                    </a:lnTo>
                    <a:lnTo>
                      <a:pt x="90" y="65"/>
                    </a:lnTo>
                    <a:lnTo>
                      <a:pt x="43" y="56"/>
                    </a:lnTo>
                    <a:lnTo>
                      <a:pt x="14" y="53"/>
                    </a:lnTo>
                    <a:lnTo>
                      <a:pt x="44" y="27"/>
                    </a:lnTo>
                    <a:lnTo>
                      <a:pt x="5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8" name="Freeform 57">
                <a:extLst>
                  <a:ext uri="{FF2B5EF4-FFF2-40B4-BE49-F238E27FC236}">
                    <a16:creationId xmlns:a16="http://schemas.microsoft.com/office/drawing/2014/main" xmlns="" id="{71AA3252-BC20-450F-A74E-5B083F82B435}"/>
                  </a:ext>
                </a:extLst>
              </p:cNvPr>
              <p:cNvSpPr>
                <a:spLocks/>
              </p:cNvSpPr>
              <p:nvPr/>
            </p:nvSpPr>
            <p:spPr bwMode="auto">
              <a:xfrm>
                <a:off x="2349" y="2840"/>
                <a:ext cx="134" cy="22"/>
              </a:xfrm>
              <a:custGeom>
                <a:avLst/>
                <a:gdLst>
                  <a:gd name="T0" fmla="*/ 0 w 403"/>
                  <a:gd name="T1" fmla="*/ 0 h 64"/>
                  <a:gd name="T2" fmla="*/ 0 w 403"/>
                  <a:gd name="T3" fmla="*/ 0 h 64"/>
                  <a:gd name="T4" fmla="*/ 0 w 403"/>
                  <a:gd name="T5" fmla="*/ 0 h 64"/>
                  <a:gd name="T6" fmla="*/ 0 w 403"/>
                  <a:gd name="T7" fmla="*/ 0 h 64"/>
                  <a:gd name="T8" fmla="*/ 0 w 403"/>
                  <a:gd name="T9" fmla="*/ 0 h 64"/>
                  <a:gd name="T10" fmla="*/ 0 w 403"/>
                  <a:gd name="T11" fmla="*/ 0 h 64"/>
                  <a:gd name="T12" fmla="*/ 0 w 403"/>
                  <a:gd name="T13" fmla="*/ 0 h 64"/>
                  <a:gd name="T14" fmla="*/ 0 w 403"/>
                  <a:gd name="T15" fmla="*/ 0 h 64"/>
                  <a:gd name="T16" fmla="*/ 0 w 403"/>
                  <a:gd name="T17" fmla="*/ 0 h 64"/>
                  <a:gd name="T18" fmla="*/ 0 w 403"/>
                  <a:gd name="T19" fmla="*/ 0 h 64"/>
                  <a:gd name="T20" fmla="*/ 0 w 403"/>
                  <a:gd name="T21" fmla="*/ 0 h 64"/>
                  <a:gd name="T22" fmla="*/ 0 w 403"/>
                  <a:gd name="T23" fmla="*/ 0 h 64"/>
                  <a:gd name="T24" fmla="*/ 0 w 403"/>
                  <a:gd name="T25" fmla="*/ 0 h 64"/>
                  <a:gd name="T26" fmla="*/ 0 w 403"/>
                  <a:gd name="T27" fmla="*/ 0 h 64"/>
                  <a:gd name="T28" fmla="*/ 0 w 403"/>
                  <a:gd name="T29" fmla="*/ 0 h 64"/>
                  <a:gd name="T30" fmla="*/ 0 w 403"/>
                  <a:gd name="T31" fmla="*/ 0 h 64"/>
                  <a:gd name="T32" fmla="*/ 0 w 403"/>
                  <a:gd name="T33" fmla="*/ 0 h 64"/>
                  <a:gd name="T34" fmla="*/ 0 w 403"/>
                  <a:gd name="T35" fmla="*/ 0 h 64"/>
                  <a:gd name="T36" fmla="*/ 0 w 403"/>
                  <a:gd name="T37" fmla="*/ 0 h 64"/>
                  <a:gd name="T38" fmla="*/ 0 w 403"/>
                  <a:gd name="T39" fmla="*/ 0 h 64"/>
                  <a:gd name="T40" fmla="*/ 0 w 403"/>
                  <a:gd name="T41" fmla="*/ 0 h 64"/>
                  <a:gd name="T42" fmla="*/ 0 w 403"/>
                  <a:gd name="T43" fmla="*/ 0 h 64"/>
                  <a:gd name="T44" fmla="*/ 0 w 403"/>
                  <a:gd name="T45" fmla="*/ 0 h 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3" h="64">
                    <a:moveTo>
                      <a:pt x="0" y="42"/>
                    </a:moveTo>
                    <a:lnTo>
                      <a:pt x="31" y="14"/>
                    </a:lnTo>
                    <a:lnTo>
                      <a:pt x="57" y="22"/>
                    </a:lnTo>
                    <a:lnTo>
                      <a:pt x="151" y="22"/>
                    </a:lnTo>
                    <a:lnTo>
                      <a:pt x="191" y="9"/>
                    </a:lnTo>
                    <a:lnTo>
                      <a:pt x="222" y="23"/>
                    </a:lnTo>
                    <a:lnTo>
                      <a:pt x="274" y="18"/>
                    </a:lnTo>
                    <a:lnTo>
                      <a:pt x="307" y="4"/>
                    </a:lnTo>
                    <a:lnTo>
                      <a:pt x="342" y="18"/>
                    </a:lnTo>
                    <a:lnTo>
                      <a:pt x="359" y="18"/>
                    </a:lnTo>
                    <a:lnTo>
                      <a:pt x="362" y="0"/>
                    </a:lnTo>
                    <a:lnTo>
                      <a:pt x="378" y="23"/>
                    </a:lnTo>
                    <a:lnTo>
                      <a:pt x="403" y="40"/>
                    </a:lnTo>
                    <a:lnTo>
                      <a:pt x="388" y="51"/>
                    </a:lnTo>
                    <a:lnTo>
                      <a:pt x="346" y="27"/>
                    </a:lnTo>
                    <a:lnTo>
                      <a:pt x="266" y="32"/>
                    </a:lnTo>
                    <a:lnTo>
                      <a:pt x="218" y="42"/>
                    </a:lnTo>
                    <a:lnTo>
                      <a:pt x="221" y="64"/>
                    </a:lnTo>
                    <a:lnTo>
                      <a:pt x="187" y="32"/>
                    </a:lnTo>
                    <a:lnTo>
                      <a:pt x="88" y="32"/>
                    </a:lnTo>
                    <a:lnTo>
                      <a:pt x="35" y="3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9" name="Freeform 58">
                <a:extLst>
                  <a:ext uri="{FF2B5EF4-FFF2-40B4-BE49-F238E27FC236}">
                    <a16:creationId xmlns:a16="http://schemas.microsoft.com/office/drawing/2014/main" xmlns="" id="{7D706FBD-63A0-48CB-82FB-F7FC5FE959A1}"/>
                  </a:ext>
                </a:extLst>
              </p:cNvPr>
              <p:cNvSpPr>
                <a:spLocks/>
              </p:cNvSpPr>
              <p:nvPr/>
            </p:nvSpPr>
            <p:spPr bwMode="auto">
              <a:xfrm>
                <a:off x="2404" y="2901"/>
                <a:ext cx="45" cy="5"/>
              </a:xfrm>
              <a:custGeom>
                <a:avLst/>
                <a:gdLst>
                  <a:gd name="T0" fmla="*/ 0 w 135"/>
                  <a:gd name="T1" fmla="*/ 0 h 14"/>
                  <a:gd name="T2" fmla="*/ 0 w 135"/>
                  <a:gd name="T3" fmla="*/ 0 h 14"/>
                  <a:gd name="T4" fmla="*/ 0 w 135"/>
                  <a:gd name="T5" fmla="*/ 0 h 14"/>
                  <a:gd name="T6" fmla="*/ 0 w 135"/>
                  <a:gd name="T7" fmla="*/ 0 h 14"/>
                  <a:gd name="T8" fmla="*/ 0 w 135"/>
                  <a:gd name="T9" fmla="*/ 0 h 14"/>
                  <a:gd name="T10" fmla="*/ 0 w 135"/>
                  <a:gd name="T11" fmla="*/ 0 h 14"/>
                  <a:gd name="T12" fmla="*/ 0 w 135"/>
                  <a:gd name="T13" fmla="*/ 0 h 14"/>
                  <a:gd name="T14" fmla="*/ 0 w 135"/>
                  <a:gd name="T15" fmla="*/ 0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5" h="14">
                    <a:moveTo>
                      <a:pt x="0" y="14"/>
                    </a:moveTo>
                    <a:lnTo>
                      <a:pt x="34" y="0"/>
                    </a:lnTo>
                    <a:lnTo>
                      <a:pt x="88" y="0"/>
                    </a:lnTo>
                    <a:lnTo>
                      <a:pt x="135" y="14"/>
                    </a:lnTo>
                    <a:lnTo>
                      <a:pt x="100" y="14"/>
                    </a:lnTo>
                    <a:lnTo>
                      <a:pt x="39" y="14"/>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0" name="Freeform 59">
                <a:extLst>
                  <a:ext uri="{FF2B5EF4-FFF2-40B4-BE49-F238E27FC236}">
                    <a16:creationId xmlns:a16="http://schemas.microsoft.com/office/drawing/2014/main" xmlns="" id="{38F9321D-E813-4EC9-84A8-F03B278B471A}"/>
                  </a:ext>
                </a:extLst>
              </p:cNvPr>
              <p:cNvSpPr>
                <a:spLocks/>
              </p:cNvSpPr>
              <p:nvPr/>
            </p:nvSpPr>
            <p:spPr bwMode="auto">
              <a:xfrm>
                <a:off x="2440" y="2621"/>
                <a:ext cx="77" cy="48"/>
              </a:xfrm>
              <a:custGeom>
                <a:avLst/>
                <a:gdLst>
                  <a:gd name="T0" fmla="*/ 0 w 229"/>
                  <a:gd name="T1" fmla="*/ 0 h 145"/>
                  <a:gd name="T2" fmla="*/ 0 w 229"/>
                  <a:gd name="T3" fmla="*/ 0 h 145"/>
                  <a:gd name="T4" fmla="*/ 0 w 229"/>
                  <a:gd name="T5" fmla="*/ 0 h 145"/>
                  <a:gd name="T6" fmla="*/ 0 w 229"/>
                  <a:gd name="T7" fmla="*/ 0 h 145"/>
                  <a:gd name="T8" fmla="*/ 0 w 229"/>
                  <a:gd name="T9" fmla="*/ 0 h 145"/>
                  <a:gd name="T10" fmla="*/ 0 w 229"/>
                  <a:gd name="T11" fmla="*/ 0 h 145"/>
                  <a:gd name="T12" fmla="*/ 0 w 229"/>
                  <a:gd name="T13" fmla="*/ 0 h 145"/>
                  <a:gd name="T14" fmla="*/ 0 w 229"/>
                  <a:gd name="T15" fmla="*/ 0 h 145"/>
                  <a:gd name="T16" fmla="*/ 0 w 229"/>
                  <a:gd name="T17" fmla="*/ 0 h 145"/>
                  <a:gd name="T18" fmla="*/ 0 w 229"/>
                  <a:gd name="T19" fmla="*/ 0 h 145"/>
                  <a:gd name="T20" fmla="*/ 0 w 229"/>
                  <a:gd name="T21" fmla="*/ 0 h 145"/>
                  <a:gd name="T22" fmla="*/ 0 w 229"/>
                  <a:gd name="T23" fmla="*/ 0 h 145"/>
                  <a:gd name="T24" fmla="*/ 0 w 229"/>
                  <a:gd name="T25" fmla="*/ 0 h 145"/>
                  <a:gd name="T26" fmla="*/ 0 w 229"/>
                  <a:gd name="T27" fmla="*/ 0 h 145"/>
                  <a:gd name="T28" fmla="*/ 0 w 229"/>
                  <a:gd name="T29" fmla="*/ 0 h 145"/>
                  <a:gd name="T30" fmla="*/ 0 w 229"/>
                  <a:gd name="T31" fmla="*/ 0 h 145"/>
                  <a:gd name="T32" fmla="*/ 0 w 229"/>
                  <a:gd name="T33" fmla="*/ 0 h 145"/>
                  <a:gd name="T34" fmla="*/ 0 w 229"/>
                  <a:gd name="T35" fmla="*/ 0 h 145"/>
                  <a:gd name="T36" fmla="*/ 0 w 229"/>
                  <a:gd name="T37" fmla="*/ 0 h 145"/>
                  <a:gd name="T38" fmla="*/ 0 w 229"/>
                  <a:gd name="T39" fmla="*/ 0 h 1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9" h="145">
                    <a:moveTo>
                      <a:pt x="11" y="145"/>
                    </a:moveTo>
                    <a:lnTo>
                      <a:pt x="0" y="93"/>
                    </a:lnTo>
                    <a:lnTo>
                      <a:pt x="15" y="67"/>
                    </a:lnTo>
                    <a:lnTo>
                      <a:pt x="52" y="43"/>
                    </a:lnTo>
                    <a:lnTo>
                      <a:pt x="69" y="20"/>
                    </a:lnTo>
                    <a:lnTo>
                      <a:pt x="115" y="22"/>
                    </a:lnTo>
                    <a:lnTo>
                      <a:pt x="150" y="0"/>
                    </a:lnTo>
                    <a:lnTo>
                      <a:pt x="184" y="32"/>
                    </a:lnTo>
                    <a:lnTo>
                      <a:pt x="194" y="10"/>
                    </a:lnTo>
                    <a:lnTo>
                      <a:pt x="229" y="57"/>
                    </a:lnTo>
                    <a:lnTo>
                      <a:pt x="229" y="130"/>
                    </a:lnTo>
                    <a:lnTo>
                      <a:pt x="194" y="89"/>
                    </a:lnTo>
                    <a:lnTo>
                      <a:pt x="162" y="52"/>
                    </a:lnTo>
                    <a:lnTo>
                      <a:pt x="110" y="41"/>
                    </a:lnTo>
                    <a:lnTo>
                      <a:pt x="56" y="59"/>
                    </a:lnTo>
                    <a:lnTo>
                      <a:pt x="99" y="57"/>
                    </a:lnTo>
                    <a:lnTo>
                      <a:pt x="43" y="100"/>
                    </a:lnTo>
                    <a:lnTo>
                      <a:pt x="25" y="135"/>
                    </a:lnTo>
                    <a:lnTo>
                      <a:pt x="11"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1" name="Freeform 60">
                <a:extLst>
                  <a:ext uri="{FF2B5EF4-FFF2-40B4-BE49-F238E27FC236}">
                    <a16:creationId xmlns:a16="http://schemas.microsoft.com/office/drawing/2014/main" xmlns="" id="{CEF6D910-19C6-4458-AB3D-35A2D3A4D5A2}"/>
                  </a:ext>
                </a:extLst>
              </p:cNvPr>
              <p:cNvSpPr>
                <a:spLocks/>
              </p:cNvSpPr>
              <p:nvPr/>
            </p:nvSpPr>
            <p:spPr bwMode="auto">
              <a:xfrm>
                <a:off x="2194" y="2839"/>
                <a:ext cx="252" cy="139"/>
              </a:xfrm>
              <a:custGeom>
                <a:avLst/>
                <a:gdLst>
                  <a:gd name="T0" fmla="*/ 0 w 755"/>
                  <a:gd name="T1" fmla="*/ 0 h 419"/>
                  <a:gd name="T2" fmla="*/ 0 w 755"/>
                  <a:gd name="T3" fmla="*/ 0 h 419"/>
                  <a:gd name="T4" fmla="*/ 0 w 755"/>
                  <a:gd name="T5" fmla="*/ 0 h 419"/>
                  <a:gd name="T6" fmla="*/ 0 w 755"/>
                  <a:gd name="T7" fmla="*/ 0 h 419"/>
                  <a:gd name="T8" fmla="*/ 0 w 755"/>
                  <a:gd name="T9" fmla="*/ 0 h 419"/>
                  <a:gd name="T10" fmla="*/ 0 w 755"/>
                  <a:gd name="T11" fmla="*/ 0 h 419"/>
                  <a:gd name="T12" fmla="*/ 0 w 755"/>
                  <a:gd name="T13" fmla="*/ 0 h 419"/>
                  <a:gd name="T14" fmla="*/ 0 w 755"/>
                  <a:gd name="T15" fmla="*/ 0 h 419"/>
                  <a:gd name="T16" fmla="*/ 0 w 755"/>
                  <a:gd name="T17" fmla="*/ 0 h 419"/>
                  <a:gd name="T18" fmla="*/ 0 w 755"/>
                  <a:gd name="T19" fmla="*/ 0 h 419"/>
                  <a:gd name="T20" fmla="*/ 0 w 755"/>
                  <a:gd name="T21" fmla="*/ 0 h 419"/>
                  <a:gd name="T22" fmla="*/ 0 w 755"/>
                  <a:gd name="T23" fmla="*/ 0 h 419"/>
                  <a:gd name="T24" fmla="*/ 0 w 755"/>
                  <a:gd name="T25" fmla="*/ 0 h 419"/>
                  <a:gd name="T26" fmla="*/ 0 w 755"/>
                  <a:gd name="T27" fmla="*/ 0 h 419"/>
                  <a:gd name="T28" fmla="*/ 0 w 755"/>
                  <a:gd name="T29" fmla="*/ 0 h 419"/>
                  <a:gd name="T30" fmla="*/ 0 w 755"/>
                  <a:gd name="T31" fmla="*/ 0 h 419"/>
                  <a:gd name="T32" fmla="*/ 0 w 755"/>
                  <a:gd name="T33" fmla="*/ 0 h 419"/>
                  <a:gd name="T34" fmla="*/ 0 w 755"/>
                  <a:gd name="T35" fmla="*/ 0 h 419"/>
                  <a:gd name="T36" fmla="*/ 0 w 755"/>
                  <a:gd name="T37" fmla="*/ 0 h 419"/>
                  <a:gd name="T38" fmla="*/ 0 w 755"/>
                  <a:gd name="T39" fmla="*/ 0 h 419"/>
                  <a:gd name="T40" fmla="*/ 0 w 755"/>
                  <a:gd name="T41" fmla="*/ 0 h 419"/>
                  <a:gd name="T42" fmla="*/ 0 w 755"/>
                  <a:gd name="T43" fmla="*/ 0 h 419"/>
                  <a:gd name="T44" fmla="*/ 0 w 755"/>
                  <a:gd name="T45" fmla="*/ 0 h 4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55" h="419">
                    <a:moveTo>
                      <a:pt x="755" y="363"/>
                    </a:moveTo>
                    <a:lnTo>
                      <a:pt x="655" y="412"/>
                    </a:lnTo>
                    <a:lnTo>
                      <a:pt x="591" y="419"/>
                    </a:lnTo>
                    <a:lnTo>
                      <a:pt x="525" y="419"/>
                    </a:lnTo>
                    <a:lnTo>
                      <a:pt x="408" y="386"/>
                    </a:lnTo>
                    <a:lnTo>
                      <a:pt x="295" y="333"/>
                    </a:lnTo>
                    <a:lnTo>
                      <a:pt x="172" y="247"/>
                    </a:lnTo>
                    <a:lnTo>
                      <a:pt x="83" y="156"/>
                    </a:lnTo>
                    <a:lnTo>
                      <a:pt x="0" y="15"/>
                    </a:lnTo>
                    <a:lnTo>
                      <a:pt x="48" y="57"/>
                    </a:lnTo>
                    <a:lnTo>
                      <a:pt x="84" y="48"/>
                    </a:lnTo>
                    <a:lnTo>
                      <a:pt x="113" y="0"/>
                    </a:lnTo>
                    <a:lnTo>
                      <a:pt x="105" y="86"/>
                    </a:lnTo>
                    <a:lnTo>
                      <a:pt x="113" y="127"/>
                    </a:lnTo>
                    <a:lnTo>
                      <a:pt x="152" y="192"/>
                    </a:lnTo>
                    <a:lnTo>
                      <a:pt x="251" y="291"/>
                    </a:lnTo>
                    <a:lnTo>
                      <a:pt x="350" y="348"/>
                    </a:lnTo>
                    <a:lnTo>
                      <a:pt x="450" y="382"/>
                    </a:lnTo>
                    <a:lnTo>
                      <a:pt x="556" y="399"/>
                    </a:lnTo>
                    <a:lnTo>
                      <a:pt x="640" y="391"/>
                    </a:lnTo>
                    <a:lnTo>
                      <a:pt x="699" y="363"/>
                    </a:lnTo>
                    <a:lnTo>
                      <a:pt x="755" y="3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2" name="Freeform 61">
                <a:extLst>
                  <a:ext uri="{FF2B5EF4-FFF2-40B4-BE49-F238E27FC236}">
                    <a16:creationId xmlns:a16="http://schemas.microsoft.com/office/drawing/2014/main" xmlns="" id="{AE87C0C3-1869-48CA-AC67-475E44765B22}"/>
                  </a:ext>
                </a:extLst>
              </p:cNvPr>
              <p:cNvSpPr>
                <a:spLocks/>
              </p:cNvSpPr>
              <p:nvPr/>
            </p:nvSpPr>
            <p:spPr bwMode="auto">
              <a:xfrm>
                <a:off x="1981" y="2665"/>
                <a:ext cx="174" cy="188"/>
              </a:xfrm>
              <a:custGeom>
                <a:avLst/>
                <a:gdLst>
                  <a:gd name="T0" fmla="*/ 0 w 523"/>
                  <a:gd name="T1" fmla="*/ 0 h 565"/>
                  <a:gd name="T2" fmla="*/ 0 w 523"/>
                  <a:gd name="T3" fmla="*/ 0 h 565"/>
                  <a:gd name="T4" fmla="*/ 0 w 523"/>
                  <a:gd name="T5" fmla="*/ 0 h 565"/>
                  <a:gd name="T6" fmla="*/ 0 w 523"/>
                  <a:gd name="T7" fmla="*/ 0 h 565"/>
                  <a:gd name="T8" fmla="*/ 0 w 523"/>
                  <a:gd name="T9" fmla="*/ 0 h 565"/>
                  <a:gd name="T10" fmla="*/ 0 w 523"/>
                  <a:gd name="T11" fmla="*/ 0 h 565"/>
                  <a:gd name="T12" fmla="*/ 0 w 523"/>
                  <a:gd name="T13" fmla="*/ 0 h 565"/>
                  <a:gd name="T14" fmla="*/ 0 w 523"/>
                  <a:gd name="T15" fmla="*/ 0 h 565"/>
                  <a:gd name="T16" fmla="*/ 0 w 523"/>
                  <a:gd name="T17" fmla="*/ 0 h 565"/>
                  <a:gd name="T18" fmla="*/ 0 w 523"/>
                  <a:gd name="T19" fmla="*/ 0 h 565"/>
                  <a:gd name="T20" fmla="*/ 0 w 523"/>
                  <a:gd name="T21" fmla="*/ 0 h 565"/>
                  <a:gd name="T22" fmla="*/ 0 w 523"/>
                  <a:gd name="T23" fmla="*/ 0 h 565"/>
                  <a:gd name="T24" fmla="*/ 0 w 523"/>
                  <a:gd name="T25" fmla="*/ 0 h 565"/>
                  <a:gd name="T26" fmla="*/ 0 w 523"/>
                  <a:gd name="T27" fmla="*/ 0 h 565"/>
                  <a:gd name="T28" fmla="*/ 0 w 523"/>
                  <a:gd name="T29" fmla="*/ 0 h 565"/>
                  <a:gd name="T30" fmla="*/ 0 w 523"/>
                  <a:gd name="T31" fmla="*/ 0 h 565"/>
                  <a:gd name="T32" fmla="*/ 0 w 523"/>
                  <a:gd name="T33" fmla="*/ 0 h 565"/>
                  <a:gd name="T34" fmla="*/ 0 w 523"/>
                  <a:gd name="T35" fmla="*/ 0 h 565"/>
                  <a:gd name="T36" fmla="*/ 0 w 523"/>
                  <a:gd name="T37" fmla="*/ 0 h 565"/>
                  <a:gd name="T38" fmla="*/ 0 w 523"/>
                  <a:gd name="T39" fmla="*/ 0 h 565"/>
                  <a:gd name="T40" fmla="*/ 0 w 523"/>
                  <a:gd name="T41" fmla="*/ 0 h 565"/>
                  <a:gd name="T42" fmla="*/ 0 w 523"/>
                  <a:gd name="T43" fmla="*/ 0 h 565"/>
                  <a:gd name="T44" fmla="*/ 0 w 523"/>
                  <a:gd name="T45" fmla="*/ 0 h 565"/>
                  <a:gd name="T46" fmla="*/ 0 w 523"/>
                  <a:gd name="T47" fmla="*/ 0 h 565"/>
                  <a:gd name="T48" fmla="*/ 0 w 523"/>
                  <a:gd name="T49" fmla="*/ 0 h 565"/>
                  <a:gd name="T50" fmla="*/ 0 w 523"/>
                  <a:gd name="T51" fmla="*/ 0 h 565"/>
                  <a:gd name="T52" fmla="*/ 0 w 523"/>
                  <a:gd name="T53" fmla="*/ 0 h 565"/>
                  <a:gd name="T54" fmla="*/ 0 w 523"/>
                  <a:gd name="T55" fmla="*/ 0 h 565"/>
                  <a:gd name="T56" fmla="*/ 0 w 523"/>
                  <a:gd name="T57" fmla="*/ 0 h 565"/>
                  <a:gd name="T58" fmla="*/ 0 w 523"/>
                  <a:gd name="T59" fmla="*/ 0 h 565"/>
                  <a:gd name="T60" fmla="*/ 0 w 523"/>
                  <a:gd name="T61" fmla="*/ 0 h 565"/>
                  <a:gd name="T62" fmla="*/ 0 w 523"/>
                  <a:gd name="T63" fmla="*/ 0 h 565"/>
                  <a:gd name="T64" fmla="*/ 0 w 523"/>
                  <a:gd name="T65" fmla="*/ 0 h 565"/>
                  <a:gd name="T66" fmla="*/ 0 w 523"/>
                  <a:gd name="T67" fmla="*/ 0 h 565"/>
                  <a:gd name="T68" fmla="*/ 0 w 523"/>
                  <a:gd name="T69" fmla="*/ 0 h 565"/>
                  <a:gd name="T70" fmla="*/ 0 w 523"/>
                  <a:gd name="T71" fmla="*/ 0 h 565"/>
                  <a:gd name="T72" fmla="*/ 0 w 523"/>
                  <a:gd name="T73" fmla="*/ 0 h 565"/>
                  <a:gd name="T74" fmla="*/ 0 w 523"/>
                  <a:gd name="T75" fmla="*/ 0 h 565"/>
                  <a:gd name="T76" fmla="*/ 0 w 523"/>
                  <a:gd name="T77" fmla="*/ 0 h 565"/>
                  <a:gd name="T78" fmla="*/ 0 w 523"/>
                  <a:gd name="T79" fmla="*/ 0 h 565"/>
                  <a:gd name="T80" fmla="*/ 0 w 523"/>
                  <a:gd name="T81" fmla="*/ 0 h 565"/>
                  <a:gd name="T82" fmla="*/ 0 w 523"/>
                  <a:gd name="T83" fmla="*/ 0 h 565"/>
                  <a:gd name="T84" fmla="*/ 0 w 523"/>
                  <a:gd name="T85" fmla="*/ 0 h 565"/>
                  <a:gd name="T86" fmla="*/ 0 w 523"/>
                  <a:gd name="T87" fmla="*/ 0 h 565"/>
                  <a:gd name="T88" fmla="*/ 0 w 523"/>
                  <a:gd name="T89" fmla="*/ 0 h 565"/>
                  <a:gd name="T90" fmla="*/ 0 w 523"/>
                  <a:gd name="T91" fmla="*/ 0 h 565"/>
                  <a:gd name="T92" fmla="*/ 0 w 523"/>
                  <a:gd name="T93" fmla="*/ 0 h 565"/>
                  <a:gd name="T94" fmla="*/ 0 w 523"/>
                  <a:gd name="T95" fmla="*/ 0 h 565"/>
                  <a:gd name="T96" fmla="*/ 0 w 523"/>
                  <a:gd name="T97" fmla="*/ 0 h 565"/>
                  <a:gd name="T98" fmla="*/ 0 w 523"/>
                  <a:gd name="T99" fmla="*/ 0 h 565"/>
                  <a:gd name="T100" fmla="*/ 0 w 523"/>
                  <a:gd name="T101" fmla="*/ 0 h 565"/>
                  <a:gd name="T102" fmla="*/ 0 w 523"/>
                  <a:gd name="T103" fmla="*/ 0 h 565"/>
                  <a:gd name="T104" fmla="*/ 0 w 523"/>
                  <a:gd name="T105" fmla="*/ 0 h 565"/>
                  <a:gd name="T106" fmla="*/ 0 w 523"/>
                  <a:gd name="T107" fmla="*/ 0 h 565"/>
                  <a:gd name="T108" fmla="*/ 0 w 523"/>
                  <a:gd name="T109" fmla="*/ 0 h 565"/>
                  <a:gd name="T110" fmla="*/ 0 w 523"/>
                  <a:gd name="T111" fmla="*/ 0 h 565"/>
                  <a:gd name="T112" fmla="*/ 0 w 523"/>
                  <a:gd name="T113" fmla="*/ 0 h 565"/>
                  <a:gd name="T114" fmla="*/ 0 w 523"/>
                  <a:gd name="T115" fmla="*/ 0 h 565"/>
                  <a:gd name="T116" fmla="*/ 0 w 523"/>
                  <a:gd name="T117" fmla="*/ 0 h 565"/>
                  <a:gd name="T118" fmla="*/ 0 w 523"/>
                  <a:gd name="T119" fmla="*/ 0 h 565"/>
                  <a:gd name="T120" fmla="*/ 0 w 523"/>
                  <a:gd name="T121" fmla="*/ 0 h 565"/>
                  <a:gd name="T122" fmla="*/ 0 w 523"/>
                  <a:gd name="T123" fmla="*/ 0 h 565"/>
                  <a:gd name="T124" fmla="*/ 0 w 523"/>
                  <a:gd name="T125" fmla="*/ 0 h 56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23" h="565">
                    <a:moveTo>
                      <a:pt x="412" y="565"/>
                    </a:moveTo>
                    <a:lnTo>
                      <a:pt x="393" y="527"/>
                    </a:lnTo>
                    <a:lnTo>
                      <a:pt x="407" y="489"/>
                    </a:lnTo>
                    <a:lnTo>
                      <a:pt x="435" y="466"/>
                    </a:lnTo>
                    <a:lnTo>
                      <a:pt x="459" y="446"/>
                    </a:lnTo>
                    <a:lnTo>
                      <a:pt x="403" y="454"/>
                    </a:lnTo>
                    <a:lnTo>
                      <a:pt x="332" y="427"/>
                    </a:lnTo>
                    <a:lnTo>
                      <a:pt x="290" y="379"/>
                    </a:lnTo>
                    <a:lnTo>
                      <a:pt x="225" y="373"/>
                    </a:lnTo>
                    <a:lnTo>
                      <a:pt x="164" y="341"/>
                    </a:lnTo>
                    <a:lnTo>
                      <a:pt x="103" y="306"/>
                    </a:lnTo>
                    <a:lnTo>
                      <a:pt x="71" y="264"/>
                    </a:lnTo>
                    <a:lnTo>
                      <a:pt x="29" y="220"/>
                    </a:lnTo>
                    <a:lnTo>
                      <a:pt x="4" y="161"/>
                    </a:lnTo>
                    <a:lnTo>
                      <a:pt x="0" y="90"/>
                    </a:lnTo>
                    <a:lnTo>
                      <a:pt x="24" y="131"/>
                    </a:lnTo>
                    <a:lnTo>
                      <a:pt x="80" y="151"/>
                    </a:lnTo>
                    <a:lnTo>
                      <a:pt x="106" y="159"/>
                    </a:lnTo>
                    <a:lnTo>
                      <a:pt x="73" y="116"/>
                    </a:lnTo>
                    <a:lnTo>
                      <a:pt x="58" y="82"/>
                    </a:lnTo>
                    <a:lnTo>
                      <a:pt x="52" y="42"/>
                    </a:lnTo>
                    <a:lnTo>
                      <a:pt x="61" y="0"/>
                    </a:lnTo>
                    <a:lnTo>
                      <a:pt x="80" y="74"/>
                    </a:lnTo>
                    <a:lnTo>
                      <a:pt x="93" y="112"/>
                    </a:lnTo>
                    <a:lnTo>
                      <a:pt x="123" y="133"/>
                    </a:lnTo>
                    <a:lnTo>
                      <a:pt x="136" y="90"/>
                    </a:lnTo>
                    <a:lnTo>
                      <a:pt x="159" y="65"/>
                    </a:lnTo>
                    <a:lnTo>
                      <a:pt x="191" y="52"/>
                    </a:lnTo>
                    <a:lnTo>
                      <a:pt x="242" y="64"/>
                    </a:lnTo>
                    <a:lnTo>
                      <a:pt x="191" y="70"/>
                    </a:lnTo>
                    <a:lnTo>
                      <a:pt x="164" y="100"/>
                    </a:lnTo>
                    <a:lnTo>
                      <a:pt x="150" y="137"/>
                    </a:lnTo>
                    <a:lnTo>
                      <a:pt x="159" y="176"/>
                    </a:lnTo>
                    <a:lnTo>
                      <a:pt x="197" y="196"/>
                    </a:lnTo>
                    <a:lnTo>
                      <a:pt x="220" y="209"/>
                    </a:lnTo>
                    <a:lnTo>
                      <a:pt x="207" y="172"/>
                    </a:lnTo>
                    <a:lnTo>
                      <a:pt x="253" y="208"/>
                    </a:lnTo>
                    <a:lnTo>
                      <a:pt x="290" y="234"/>
                    </a:lnTo>
                    <a:lnTo>
                      <a:pt x="347" y="237"/>
                    </a:lnTo>
                    <a:lnTo>
                      <a:pt x="328" y="206"/>
                    </a:lnTo>
                    <a:lnTo>
                      <a:pt x="285" y="180"/>
                    </a:lnTo>
                    <a:lnTo>
                      <a:pt x="319" y="168"/>
                    </a:lnTo>
                    <a:lnTo>
                      <a:pt x="345" y="152"/>
                    </a:lnTo>
                    <a:lnTo>
                      <a:pt x="403" y="152"/>
                    </a:lnTo>
                    <a:lnTo>
                      <a:pt x="458" y="170"/>
                    </a:lnTo>
                    <a:lnTo>
                      <a:pt x="388" y="170"/>
                    </a:lnTo>
                    <a:lnTo>
                      <a:pt x="351" y="195"/>
                    </a:lnTo>
                    <a:lnTo>
                      <a:pt x="383" y="245"/>
                    </a:lnTo>
                    <a:lnTo>
                      <a:pt x="425" y="256"/>
                    </a:lnTo>
                    <a:lnTo>
                      <a:pt x="472" y="249"/>
                    </a:lnTo>
                    <a:lnTo>
                      <a:pt x="523" y="267"/>
                    </a:lnTo>
                    <a:lnTo>
                      <a:pt x="472" y="281"/>
                    </a:lnTo>
                    <a:lnTo>
                      <a:pt x="416" y="291"/>
                    </a:lnTo>
                    <a:lnTo>
                      <a:pt x="357" y="282"/>
                    </a:lnTo>
                    <a:lnTo>
                      <a:pt x="379" y="315"/>
                    </a:lnTo>
                    <a:lnTo>
                      <a:pt x="425" y="329"/>
                    </a:lnTo>
                    <a:lnTo>
                      <a:pt x="463" y="311"/>
                    </a:lnTo>
                    <a:lnTo>
                      <a:pt x="496" y="343"/>
                    </a:lnTo>
                    <a:lnTo>
                      <a:pt x="510" y="379"/>
                    </a:lnTo>
                    <a:lnTo>
                      <a:pt x="487" y="411"/>
                    </a:lnTo>
                    <a:lnTo>
                      <a:pt x="481" y="522"/>
                    </a:lnTo>
                    <a:lnTo>
                      <a:pt x="412" y="5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3" name="Freeform 62">
                <a:extLst>
                  <a:ext uri="{FF2B5EF4-FFF2-40B4-BE49-F238E27FC236}">
                    <a16:creationId xmlns:a16="http://schemas.microsoft.com/office/drawing/2014/main" xmlns="" id="{C02EB7B4-EEC1-4453-B8A0-60697DC08BA5}"/>
                  </a:ext>
                </a:extLst>
              </p:cNvPr>
              <p:cNvSpPr>
                <a:spLocks/>
              </p:cNvSpPr>
              <p:nvPr/>
            </p:nvSpPr>
            <p:spPr bwMode="auto">
              <a:xfrm>
                <a:off x="2017" y="2621"/>
                <a:ext cx="48" cy="62"/>
              </a:xfrm>
              <a:custGeom>
                <a:avLst/>
                <a:gdLst>
                  <a:gd name="T0" fmla="*/ 0 w 145"/>
                  <a:gd name="T1" fmla="*/ 0 h 185"/>
                  <a:gd name="T2" fmla="*/ 0 w 145"/>
                  <a:gd name="T3" fmla="*/ 0 h 185"/>
                  <a:gd name="T4" fmla="*/ 0 w 145"/>
                  <a:gd name="T5" fmla="*/ 0 h 185"/>
                  <a:gd name="T6" fmla="*/ 0 w 145"/>
                  <a:gd name="T7" fmla="*/ 0 h 185"/>
                  <a:gd name="T8" fmla="*/ 0 w 145"/>
                  <a:gd name="T9" fmla="*/ 0 h 185"/>
                  <a:gd name="T10" fmla="*/ 0 w 145"/>
                  <a:gd name="T11" fmla="*/ 0 h 185"/>
                  <a:gd name="T12" fmla="*/ 0 w 145"/>
                  <a:gd name="T13" fmla="*/ 0 h 185"/>
                  <a:gd name="T14" fmla="*/ 0 w 145"/>
                  <a:gd name="T15" fmla="*/ 0 h 185"/>
                  <a:gd name="T16" fmla="*/ 0 w 145"/>
                  <a:gd name="T17" fmla="*/ 0 h 185"/>
                  <a:gd name="T18" fmla="*/ 0 w 145"/>
                  <a:gd name="T19" fmla="*/ 0 h 185"/>
                  <a:gd name="T20" fmla="*/ 0 w 145"/>
                  <a:gd name="T21" fmla="*/ 0 h 185"/>
                  <a:gd name="T22" fmla="*/ 0 w 145"/>
                  <a:gd name="T23" fmla="*/ 0 h 185"/>
                  <a:gd name="T24" fmla="*/ 0 w 145"/>
                  <a:gd name="T25" fmla="*/ 0 h 185"/>
                  <a:gd name="T26" fmla="*/ 0 w 145"/>
                  <a:gd name="T27" fmla="*/ 0 h 185"/>
                  <a:gd name="T28" fmla="*/ 0 w 145"/>
                  <a:gd name="T29" fmla="*/ 0 h 185"/>
                  <a:gd name="T30" fmla="*/ 0 w 145"/>
                  <a:gd name="T31" fmla="*/ 0 h 185"/>
                  <a:gd name="T32" fmla="*/ 0 w 145"/>
                  <a:gd name="T33" fmla="*/ 0 h 185"/>
                  <a:gd name="T34" fmla="*/ 0 w 145"/>
                  <a:gd name="T35" fmla="*/ 0 h 185"/>
                  <a:gd name="T36" fmla="*/ 0 w 145"/>
                  <a:gd name="T37" fmla="*/ 0 h 185"/>
                  <a:gd name="T38" fmla="*/ 0 w 145"/>
                  <a:gd name="T39" fmla="*/ 0 h 1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5" h="185">
                    <a:moveTo>
                      <a:pt x="56" y="12"/>
                    </a:moveTo>
                    <a:lnTo>
                      <a:pt x="28" y="49"/>
                    </a:lnTo>
                    <a:lnTo>
                      <a:pt x="18" y="87"/>
                    </a:lnTo>
                    <a:lnTo>
                      <a:pt x="28" y="139"/>
                    </a:lnTo>
                    <a:lnTo>
                      <a:pt x="5" y="108"/>
                    </a:lnTo>
                    <a:lnTo>
                      <a:pt x="0" y="144"/>
                    </a:lnTo>
                    <a:lnTo>
                      <a:pt x="28" y="185"/>
                    </a:lnTo>
                    <a:lnTo>
                      <a:pt x="69" y="178"/>
                    </a:lnTo>
                    <a:lnTo>
                      <a:pt x="56" y="146"/>
                    </a:lnTo>
                    <a:lnTo>
                      <a:pt x="42" y="88"/>
                    </a:lnTo>
                    <a:lnTo>
                      <a:pt x="69" y="126"/>
                    </a:lnTo>
                    <a:lnTo>
                      <a:pt x="69" y="79"/>
                    </a:lnTo>
                    <a:lnTo>
                      <a:pt x="83" y="35"/>
                    </a:lnTo>
                    <a:lnTo>
                      <a:pt x="107" y="16"/>
                    </a:lnTo>
                    <a:lnTo>
                      <a:pt x="145" y="14"/>
                    </a:lnTo>
                    <a:lnTo>
                      <a:pt x="121" y="0"/>
                    </a:lnTo>
                    <a:lnTo>
                      <a:pt x="87" y="10"/>
                    </a:lnTo>
                    <a:lnTo>
                      <a:pt x="60" y="39"/>
                    </a:lnTo>
                    <a:lnTo>
                      <a:pt x="5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4" name="Freeform 63">
                <a:extLst>
                  <a:ext uri="{FF2B5EF4-FFF2-40B4-BE49-F238E27FC236}">
                    <a16:creationId xmlns:a16="http://schemas.microsoft.com/office/drawing/2014/main" xmlns="" id="{AF806BB8-B1A3-4FCE-A135-9068955CF86C}"/>
                  </a:ext>
                </a:extLst>
              </p:cNvPr>
              <p:cNvSpPr>
                <a:spLocks/>
              </p:cNvSpPr>
              <p:nvPr/>
            </p:nvSpPr>
            <p:spPr bwMode="auto">
              <a:xfrm>
                <a:off x="2094" y="2661"/>
                <a:ext cx="107" cy="81"/>
              </a:xfrm>
              <a:custGeom>
                <a:avLst/>
                <a:gdLst>
                  <a:gd name="T0" fmla="*/ 0 w 321"/>
                  <a:gd name="T1" fmla="*/ 0 h 245"/>
                  <a:gd name="T2" fmla="*/ 0 w 321"/>
                  <a:gd name="T3" fmla="*/ 0 h 245"/>
                  <a:gd name="T4" fmla="*/ 0 w 321"/>
                  <a:gd name="T5" fmla="*/ 0 h 245"/>
                  <a:gd name="T6" fmla="*/ 0 w 321"/>
                  <a:gd name="T7" fmla="*/ 0 h 245"/>
                  <a:gd name="T8" fmla="*/ 0 w 321"/>
                  <a:gd name="T9" fmla="*/ 0 h 245"/>
                  <a:gd name="T10" fmla="*/ 0 w 321"/>
                  <a:gd name="T11" fmla="*/ 0 h 245"/>
                  <a:gd name="T12" fmla="*/ 0 w 321"/>
                  <a:gd name="T13" fmla="*/ 0 h 245"/>
                  <a:gd name="T14" fmla="*/ 0 w 321"/>
                  <a:gd name="T15" fmla="*/ 0 h 245"/>
                  <a:gd name="T16" fmla="*/ 0 w 321"/>
                  <a:gd name="T17" fmla="*/ 0 h 245"/>
                  <a:gd name="T18" fmla="*/ 0 w 321"/>
                  <a:gd name="T19" fmla="*/ 0 h 245"/>
                  <a:gd name="T20" fmla="*/ 0 w 321"/>
                  <a:gd name="T21" fmla="*/ 0 h 245"/>
                  <a:gd name="T22" fmla="*/ 0 w 321"/>
                  <a:gd name="T23" fmla="*/ 0 h 245"/>
                  <a:gd name="T24" fmla="*/ 0 w 321"/>
                  <a:gd name="T25" fmla="*/ 0 h 245"/>
                  <a:gd name="T26" fmla="*/ 0 w 321"/>
                  <a:gd name="T27" fmla="*/ 0 h 245"/>
                  <a:gd name="T28" fmla="*/ 0 w 321"/>
                  <a:gd name="T29" fmla="*/ 0 h 245"/>
                  <a:gd name="T30" fmla="*/ 0 w 321"/>
                  <a:gd name="T31" fmla="*/ 0 h 245"/>
                  <a:gd name="T32" fmla="*/ 0 w 321"/>
                  <a:gd name="T33" fmla="*/ 0 h 245"/>
                  <a:gd name="T34" fmla="*/ 0 w 321"/>
                  <a:gd name="T35" fmla="*/ 0 h 245"/>
                  <a:gd name="T36" fmla="*/ 0 w 321"/>
                  <a:gd name="T37" fmla="*/ 0 h 245"/>
                  <a:gd name="T38" fmla="*/ 0 w 321"/>
                  <a:gd name="T39" fmla="*/ 0 h 245"/>
                  <a:gd name="T40" fmla="*/ 0 w 321"/>
                  <a:gd name="T41" fmla="*/ 0 h 245"/>
                  <a:gd name="T42" fmla="*/ 0 w 321"/>
                  <a:gd name="T43" fmla="*/ 0 h 245"/>
                  <a:gd name="T44" fmla="*/ 0 w 321"/>
                  <a:gd name="T45" fmla="*/ 0 h 245"/>
                  <a:gd name="T46" fmla="*/ 0 w 321"/>
                  <a:gd name="T47" fmla="*/ 0 h 245"/>
                  <a:gd name="T48" fmla="*/ 0 w 321"/>
                  <a:gd name="T49" fmla="*/ 0 h 245"/>
                  <a:gd name="T50" fmla="*/ 0 w 321"/>
                  <a:gd name="T51" fmla="*/ 0 h 245"/>
                  <a:gd name="T52" fmla="*/ 0 w 321"/>
                  <a:gd name="T53" fmla="*/ 0 h 245"/>
                  <a:gd name="T54" fmla="*/ 0 w 321"/>
                  <a:gd name="T55" fmla="*/ 0 h 245"/>
                  <a:gd name="T56" fmla="*/ 0 w 321"/>
                  <a:gd name="T57" fmla="*/ 0 h 245"/>
                  <a:gd name="T58" fmla="*/ 0 w 321"/>
                  <a:gd name="T59" fmla="*/ 0 h 245"/>
                  <a:gd name="T60" fmla="*/ 0 w 321"/>
                  <a:gd name="T61" fmla="*/ 0 h 245"/>
                  <a:gd name="T62" fmla="*/ 0 w 321"/>
                  <a:gd name="T63" fmla="*/ 0 h 245"/>
                  <a:gd name="T64" fmla="*/ 0 w 321"/>
                  <a:gd name="T65" fmla="*/ 0 h 245"/>
                  <a:gd name="T66" fmla="*/ 0 w 321"/>
                  <a:gd name="T67" fmla="*/ 0 h 245"/>
                  <a:gd name="T68" fmla="*/ 0 w 321"/>
                  <a:gd name="T69" fmla="*/ 0 h 245"/>
                  <a:gd name="T70" fmla="*/ 0 w 321"/>
                  <a:gd name="T71" fmla="*/ 0 h 245"/>
                  <a:gd name="T72" fmla="*/ 0 w 321"/>
                  <a:gd name="T73" fmla="*/ 0 h 245"/>
                  <a:gd name="T74" fmla="*/ 0 w 321"/>
                  <a:gd name="T75" fmla="*/ 0 h 245"/>
                  <a:gd name="T76" fmla="*/ 0 w 321"/>
                  <a:gd name="T77" fmla="*/ 0 h 245"/>
                  <a:gd name="T78" fmla="*/ 0 w 321"/>
                  <a:gd name="T79" fmla="*/ 0 h 245"/>
                  <a:gd name="T80" fmla="*/ 0 w 321"/>
                  <a:gd name="T81" fmla="*/ 0 h 24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21" h="245">
                    <a:moveTo>
                      <a:pt x="0" y="94"/>
                    </a:moveTo>
                    <a:lnTo>
                      <a:pt x="49" y="48"/>
                    </a:lnTo>
                    <a:lnTo>
                      <a:pt x="126" y="0"/>
                    </a:lnTo>
                    <a:lnTo>
                      <a:pt x="101" y="32"/>
                    </a:lnTo>
                    <a:lnTo>
                      <a:pt x="54" y="69"/>
                    </a:lnTo>
                    <a:lnTo>
                      <a:pt x="108" y="52"/>
                    </a:lnTo>
                    <a:lnTo>
                      <a:pt x="78" y="85"/>
                    </a:lnTo>
                    <a:lnTo>
                      <a:pt x="130" y="72"/>
                    </a:lnTo>
                    <a:lnTo>
                      <a:pt x="101" y="97"/>
                    </a:lnTo>
                    <a:lnTo>
                      <a:pt x="92" y="112"/>
                    </a:lnTo>
                    <a:lnTo>
                      <a:pt x="143" y="100"/>
                    </a:lnTo>
                    <a:lnTo>
                      <a:pt x="121" y="130"/>
                    </a:lnTo>
                    <a:lnTo>
                      <a:pt x="180" y="136"/>
                    </a:lnTo>
                    <a:lnTo>
                      <a:pt x="210" y="116"/>
                    </a:lnTo>
                    <a:lnTo>
                      <a:pt x="232" y="91"/>
                    </a:lnTo>
                    <a:lnTo>
                      <a:pt x="256" y="48"/>
                    </a:lnTo>
                    <a:lnTo>
                      <a:pt x="247" y="90"/>
                    </a:lnTo>
                    <a:lnTo>
                      <a:pt x="270" y="95"/>
                    </a:lnTo>
                    <a:lnTo>
                      <a:pt x="321" y="72"/>
                    </a:lnTo>
                    <a:lnTo>
                      <a:pt x="280" y="107"/>
                    </a:lnTo>
                    <a:lnTo>
                      <a:pt x="234" y="128"/>
                    </a:lnTo>
                    <a:lnTo>
                      <a:pt x="201" y="159"/>
                    </a:lnTo>
                    <a:lnTo>
                      <a:pt x="162" y="195"/>
                    </a:lnTo>
                    <a:lnTo>
                      <a:pt x="219" y="188"/>
                    </a:lnTo>
                    <a:lnTo>
                      <a:pt x="189" y="211"/>
                    </a:lnTo>
                    <a:lnTo>
                      <a:pt x="245" y="197"/>
                    </a:lnTo>
                    <a:lnTo>
                      <a:pt x="279" y="154"/>
                    </a:lnTo>
                    <a:lnTo>
                      <a:pt x="262" y="197"/>
                    </a:lnTo>
                    <a:lnTo>
                      <a:pt x="218" y="231"/>
                    </a:lnTo>
                    <a:lnTo>
                      <a:pt x="163" y="234"/>
                    </a:lnTo>
                    <a:lnTo>
                      <a:pt x="104" y="245"/>
                    </a:lnTo>
                    <a:lnTo>
                      <a:pt x="143" y="212"/>
                    </a:lnTo>
                    <a:lnTo>
                      <a:pt x="135" y="193"/>
                    </a:lnTo>
                    <a:lnTo>
                      <a:pt x="97" y="173"/>
                    </a:lnTo>
                    <a:lnTo>
                      <a:pt x="124" y="159"/>
                    </a:lnTo>
                    <a:lnTo>
                      <a:pt x="93" y="140"/>
                    </a:lnTo>
                    <a:lnTo>
                      <a:pt x="65" y="140"/>
                    </a:lnTo>
                    <a:lnTo>
                      <a:pt x="37" y="119"/>
                    </a:lnTo>
                    <a:lnTo>
                      <a:pt x="65" y="111"/>
                    </a:lnTo>
                    <a:lnTo>
                      <a:pt x="0"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5" name="Freeform 64">
                <a:extLst>
                  <a:ext uri="{FF2B5EF4-FFF2-40B4-BE49-F238E27FC236}">
                    <a16:creationId xmlns:a16="http://schemas.microsoft.com/office/drawing/2014/main" xmlns="" id="{9FEE7770-5256-4EEE-A735-2A9BBD619EF4}"/>
                  </a:ext>
                </a:extLst>
              </p:cNvPr>
              <p:cNvSpPr>
                <a:spLocks/>
              </p:cNvSpPr>
              <p:nvPr/>
            </p:nvSpPr>
            <p:spPr bwMode="auto">
              <a:xfrm>
                <a:off x="2148" y="2720"/>
                <a:ext cx="61" cy="95"/>
              </a:xfrm>
              <a:custGeom>
                <a:avLst/>
                <a:gdLst>
                  <a:gd name="T0" fmla="*/ 0 w 185"/>
                  <a:gd name="T1" fmla="*/ 0 h 285"/>
                  <a:gd name="T2" fmla="*/ 0 w 185"/>
                  <a:gd name="T3" fmla="*/ 0 h 285"/>
                  <a:gd name="T4" fmla="*/ 0 w 185"/>
                  <a:gd name="T5" fmla="*/ 0 h 285"/>
                  <a:gd name="T6" fmla="*/ 0 w 185"/>
                  <a:gd name="T7" fmla="*/ 0 h 285"/>
                  <a:gd name="T8" fmla="*/ 0 w 185"/>
                  <a:gd name="T9" fmla="*/ 0 h 285"/>
                  <a:gd name="T10" fmla="*/ 0 w 185"/>
                  <a:gd name="T11" fmla="*/ 0 h 285"/>
                  <a:gd name="T12" fmla="*/ 0 w 185"/>
                  <a:gd name="T13" fmla="*/ 0 h 285"/>
                  <a:gd name="T14" fmla="*/ 0 w 185"/>
                  <a:gd name="T15" fmla="*/ 0 h 285"/>
                  <a:gd name="T16" fmla="*/ 0 w 185"/>
                  <a:gd name="T17" fmla="*/ 0 h 285"/>
                  <a:gd name="T18" fmla="*/ 0 w 185"/>
                  <a:gd name="T19" fmla="*/ 0 h 285"/>
                  <a:gd name="T20" fmla="*/ 0 w 185"/>
                  <a:gd name="T21" fmla="*/ 0 h 285"/>
                  <a:gd name="T22" fmla="*/ 0 w 185"/>
                  <a:gd name="T23" fmla="*/ 0 h 285"/>
                  <a:gd name="T24" fmla="*/ 0 w 185"/>
                  <a:gd name="T25" fmla="*/ 0 h 285"/>
                  <a:gd name="T26" fmla="*/ 0 w 185"/>
                  <a:gd name="T27" fmla="*/ 0 h 285"/>
                  <a:gd name="T28" fmla="*/ 0 w 185"/>
                  <a:gd name="T29" fmla="*/ 0 h 285"/>
                  <a:gd name="T30" fmla="*/ 0 w 185"/>
                  <a:gd name="T31" fmla="*/ 0 h 285"/>
                  <a:gd name="T32" fmla="*/ 0 w 185"/>
                  <a:gd name="T33" fmla="*/ 0 h 285"/>
                  <a:gd name="T34" fmla="*/ 0 w 185"/>
                  <a:gd name="T35" fmla="*/ 0 h 285"/>
                  <a:gd name="T36" fmla="*/ 0 w 185"/>
                  <a:gd name="T37" fmla="*/ 0 h 285"/>
                  <a:gd name="T38" fmla="*/ 0 w 185"/>
                  <a:gd name="T39" fmla="*/ 0 h 285"/>
                  <a:gd name="T40" fmla="*/ 0 w 185"/>
                  <a:gd name="T41" fmla="*/ 0 h 285"/>
                  <a:gd name="T42" fmla="*/ 0 w 185"/>
                  <a:gd name="T43" fmla="*/ 0 h 285"/>
                  <a:gd name="T44" fmla="*/ 0 w 185"/>
                  <a:gd name="T45" fmla="*/ 0 h 285"/>
                  <a:gd name="T46" fmla="*/ 0 w 185"/>
                  <a:gd name="T47" fmla="*/ 0 h 285"/>
                  <a:gd name="T48" fmla="*/ 0 w 185"/>
                  <a:gd name="T49" fmla="*/ 0 h 285"/>
                  <a:gd name="T50" fmla="*/ 0 w 185"/>
                  <a:gd name="T51" fmla="*/ 0 h 285"/>
                  <a:gd name="T52" fmla="*/ 0 w 185"/>
                  <a:gd name="T53" fmla="*/ 0 h 285"/>
                  <a:gd name="T54" fmla="*/ 0 w 185"/>
                  <a:gd name="T55" fmla="*/ 0 h 285"/>
                  <a:gd name="T56" fmla="*/ 0 w 185"/>
                  <a:gd name="T57" fmla="*/ 0 h 285"/>
                  <a:gd name="T58" fmla="*/ 0 w 185"/>
                  <a:gd name="T59" fmla="*/ 0 h 285"/>
                  <a:gd name="T60" fmla="*/ 0 w 185"/>
                  <a:gd name="T61" fmla="*/ 0 h 285"/>
                  <a:gd name="T62" fmla="*/ 0 w 185"/>
                  <a:gd name="T63" fmla="*/ 0 h 285"/>
                  <a:gd name="T64" fmla="*/ 0 w 185"/>
                  <a:gd name="T65" fmla="*/ 0 h 285"/>
                  <a:gd name="T66" fmla="*/ 0 w 185"/>
                  <a:gd name="T67" fmla="*/ 0 h 285"/>
                  <a:gd name="T68" fmla="*/ 0 w 185"/>
                  <a:gd name="T69" fmla="*/ 0 h 2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5" h="285">
                    <a:moveTo>
                      <a:pt x="0" y="73"/>
                    </a:moveTo>
                    <a:lnTo>
                      <a:pt x="45" y="64"/>
                    </a:lnTo>
                    <a:lnTo>
                      <a:pt x="93" y="44"/>
                    </a:lnTo>
                    <a:lnTo>
                      <a:pt x="132" y="0"/>
                    </a:lnTo>
                    <a:lnTo>
                      <a:pt x="102" y="63"/>
                    </a:lnTo>
                    <a:lnTo>
                      <a:pt x="65" y="91"/>
                    </a:lnTo>
                    <a:lnTo>
                      <a:pt x="83" y="107"/>
                    </a:lnTo>
                    <a:lnTo>
                      <a:pt x="106" y="97"/>
                    </a:lnTo>
                    <a:lnTo>
                      <a:pt x="132" y="73"/>
                    </a:lnTo>
                    <a:lnTo>
                      <a:pt x="111" y="115"/>
                    </a:lnTo>
                    <a:lnTo>
                      <a:pt x="97" y="150"/>
                    </a:lnTo>
                    <a:lnTo>
                      <a:pt x="132" y="136"/>
                    </a:lnTo>
                    <a:lnTo>
                      <a:pt x="124" y="163"/>
                    </a:lnTo>
                    <a:lnTo>
                      <a:pt x="111" y="197"/>
                    </a:lnTo>
                    <a:lnTo>
                      <a:pt x="132" y="193"/>
                    </a:lnTo>
                    <a:lnTo>
                      <a:pt x="120" y="231"/>
                    </a:lnTo>
                    <a:lnTo>
                      <a:pt x="166" y="208"/>
                    </a:lnTo>
                    <a:lnTo>
                      <a:pt x="158" y="236"/>
                    </a:lnTo>
                    <a:lnTo>
                      <a:pt x="185" y="236"/>
                    </a:lnTo>
                    <a:lnTo>
                      <a:pt x="185" y="270"/>
                    </a:lnTo>
                    <a:lnTo>
                      <a:pt x="162" y="285"/>
                    </a:lnTo>
                    <a:lnTo>
                      <a:pt x="123" y="280"/>
                    </a:lnTo>
                    <a:lnTo>
                      <a:pt x="102" y="257"/>
                    </a:lnTo>
                    <a:lnTo>
                      <a:pt x="102" y="218"/>
                    </a:lnTo>
                    <a:lnTo>
                      <a:pt x="67" y="207"/>
                    </a:lnTo>
                    <a:lnTo>
                      <a:pt x="74" y="182"/>
                    </a:lnTo>
                    <a:lnTo>
                      <a:pt x="110" y="169"/>
                    </a:lnTo>
                    <a:lnTo>
                      <a:pt x="59" y="173"/>
                    </a:lnTo>
                    <a:lnTo>
                      <a:pt x="18" y="164"/>
                    </a:lnTo>
                    <a:lnTo>
                      <a:pt x="50" y="155"/>
                    </a:lnTo>
                    <a:lnTo>
                      <a:pt x="76" y="132"/>
                    </a:lnTo>
                    <a:lnTo>
                      <a:pt x="46" y="121"/>
                    </a:lnTo>
                    <a:lnTo>
                      <a:pt x="31" y="102"/>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6" name="Freeform 65">
                <a:extLst>
                  <a:ext uri="{FF2B5EF4-FFF2-40B4-BE49-F238E27FC236}">
                    <a16:creationId xmlns:a16="http://schemas.microsoft.com/office/drawing/2014/main" xmlns="" id="{04A5916E-6292-4CA4-904D-B950FFCE170A}"/>
                  </a:ext>
                </a:extLst>
              </p:cNvPr>
              <p:cNvSpPr>
                <a:spLocks/>
              </p:cNvSpPr>
              <p:nvPr/>
            </p:nvSpPr>
            <p:spPr bwMode="auto">
              <a:xfrm>
                <a:off x="2216" y="2563"/>
                <a:ext cx="63" cy="339"/>
              </a:xfrm>
              <a:custGeom>
                <a:avLst/>
                <a:gdLst>
                  <a:gd name="T0" fmla="*/ 0 w 191"/>
                  <a:gd name="T1" fmla="*/ 0 h 1017"/>
                  <a:gd name="T2" fmla="*/ 0 w 191"/>
                  <a:gd name="T3" fmla="*/ 0 h 1017"/>
                  <a:gd name="T4" fmla="*/ 0 w 191"/>
                  <a:gd name="T5" fmla="*/ 0 h 1017"/>
                  <a:gd name="T6" fmla="*/ 0 w 191"/>
                  <a:gd name="T7" fmla="*/ 0 h 1017"/>
                  <a:gd name="T8" fmla="*/ 0 w 191"/>
                  <a:gd name="T9" fmla="*/ 0 h 1017"/>
                  <a:gd name="T10" fmla="*/ 0 w 191"/>
                  <a:gd name="T11" fmla="*/ 0 h 1017"/>
                  <a:gd name="T12" fmla="*/ 0 w 191"/>
                  <a:gd name="T13" fmla="*/ 0 h 1017"/>
                  <a:gd name="T14" fmla="*/ 0 w 191"/>
                  <a:gd name="T15" fmla="*/ 0 h 1017"/>
                  <a:gd name="T16" fmla="*/ 0 w 191"/>
                  <a:gd name="T17" fmla="*/ 0 h 1017"/>
                  <a:gd name="T18" fmla="*/ 0 w 191"/>
                  <a:gd name="T19" fmla="*/ 0 h 1017"/>
                  <a:gd name="T20" fmla="*/ 0 w 191"/>
                  <a:gd name="T21" fmla="*/ 0 h 1017"/>
                  <a:gd name="T22" fmla="*/ 0 w 191"/>
                  <a:gd name="T23" fmla="*/ 0 h 1017"/>
                  <a:gd name="T24" fmla="*/ 0 w 191"/>
                  <a:gd name="T25" fmla="*/ 0 h 1017"/>
                  <a:gd name="T26" fmla="*/ 0 w 191"/>
                  <a:gd name="T27" fmla="*/ 0 h 1017"/>
                  <a:gd name="T28" fmla="*/ 0 w 191"/>
                  <a:gd name="T29" fmla="*/ 0 h 1017"/>
                  <a:gd name="T30" fmla="*/ 0 w 191"/>
                  <a:gd name="T31" fmla="*/ 0 h 1017"/>
                  <a:gd name="T32" fmla="*/ 0 w 191"/>
                  <a:gd name="T33" fmla="*/ 0 h 1017"/>
                  <a:gd name="T34" fmla="*/ 0 w 191"/>
                  <a:gd name="T35" fmla="*/ 0 h 1017"/>
                  <a:gd name="T36" fmla="*/ 0 w 191"/>
                  <a:gd name="T37" fmla="*/ 0 h 1017"/>
                  <a:gd name="T38" fmla="*/ 0 w 191"/>
                  <a:gd name="T39" fmla="*/ 0 h 1017"/>
                  <a:gd name="T40" fmla="*/ 0 w 191"/>
                  <a:gd name="T41" fmla="*/ 0 h 1017"/>
                  <a:gd name="T42" fmla="*/ 0 w 191"/>
                  <a:gd name="T43" fmla="*/ 0 h 1017"/>
                  <a:gd name="T44" fmla="*/ 0 w 191"/>
                  <a:gd name="T45" fmla="*/ 0 h 1017"/>
                  <a:gd name="T46" fmla="*/ 0 w 191"/>
                  <a:gd name="T47" fmla="*/ 0 h 1017"/>
                  <a:gd name="T48" fmla="*/ 0 w 191"/>
                  <a:gd name="T49" fmla="*/ 0 h 1017"/>
                  <a:gd name="T50" fmla="*/ 0 w 191"/>
                  <a:gd name="T51" fmla="*/ 0 h 1017"/>
                  <a:gd name="T52" fmla="*/ 0 w 191"/>
                  <a:gd name="T53" fmla="*/ 0 h 1017"/>
                  <a:gd name="T54" fmla="*/ 0 w 191"/>
                  <a:gd name="T55" fmla="*/ 0 h 1017"/>
                  <a:gd name="T56" fmla="*/ 0 w 191"/>
                  <a:gd name="T57" fmla="*/ 0 h 10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91" h="1017">
                    <a:moveTo>
                      <a:pt x="87" y="45"/>
                    </a:moveTo>
                    <a:lnTo>
                      <a:pt x="54" y="166"/>
                    </a:lnTo>
                    <a:lnTo>
                      <a:pt x="22" y="243"/>
                    </a:lnTo>
                    <a:lnTo>
                      <a:pt x="39" y="317"/>
                    </a:lnTo>
                    <a:lnTo>
                      <a:pt x="15" y="426"/>
                    </a:lnTo>
                    <a:lnTo>
                      <a:pt x="22" y="550"/>
                    </a:lnTo>
                    <a:lnTo>
                      <a:pt x="0" y="627"/>
                    </a:lnTo>
                    <a:lnTo>
                      <a:pt x="13" y="716"/>
                    </a:lnTo>
                    <a:lnTo>
                      <a:pt x="45" y="834"/>
                    </a:lnTo>
                    <a:lnTo>
                      <a:pt x="31" y="917"/>
                    </a:lnTo>
                    <a:lnTo>
                      <a:pt x="127" y="1017"/>
                    </a:lnTo>
                    <a:lnTo>
                      <a:pt x="87" y="879"/>
                    </a:lnTo>
                    <a:lnTo>
                      <a:pt x="87" y="768"/>
                    </a:lnTo>
                    <a:lnTo>
                      <a:pt x="145" y="785"/>
                    </a:lnTo>
                    <a:lnTo>
                      <a:pt x="96" y="696"/>
                    </a:lnTo>
                    <a:lnTo>
                      <a:pt x="87" y="612"/>
                    </a:lnTo>
                    <a:lnTo>
                      <a:pt x="80" y="545"/>
                    </a:lnTo>
                    <a:lnTo>
                      <a:pt x="143" y="636"/>
                    </a:lnTo>
                    <a:lnTo>
                      <a:pt x="191" y="696"/>
                    </a:lnTo>
                    <a:lnTo>
                      <a:pt x="161" y="602"/>
                    </a:lnTo>
                    <a:lnTo>
                      <a:pt x="119" y="512"/>
                    </a:lnTo>
                    <a:lnTo>
                      <a:pt x="63" y="429"/>
                    </a:lnTo>
                    <a:lnTo>
                      <a:pt x="54" y="335"/>
                    </a:lnTo>
                    <a:lnTo>
                      <a:pt x="96" y="277"/>
                    </a:lnTo>
                    <a:lnTo>
                      <a:pt x="158" y="195"/>
                    </a:lnTo>
                    <a:lnTo>
                      <a:pt x="152" y="85"/>
                    </a:lnTo>
                    <a:lnTo>
                      <a:pt x="119" y="0"/>
                    </a:lnTo>
                    <a:lnTo>
                      <a:pt x="87"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7" name="Freeform 66">
                <a:extLst>
                  <a:ext uri="{FF2B5EF4-FFF2-40B4-BE49-F238E27FC236}">
                    <a16:creationId xmlns:a16="http://schemas.microsoft.com/office/drawing/2014/main" xmlns="" id="{AB45D6F9-8707-4558-94AA-169630B8BC21}"/>
                  </a:ext>
                </a:extLst>
              </p:cNvPr>
              <p:cNvSpPr>
                <a:spLocks/>
              </p:cNvSpPr>
              <p:nvPr/>
            </p:nvSpPr>
            <p:spPr bwMode="auto">
              <a:xfrm>
                <a:off x="2255" y="2853"/>
                <a:ext cx="207" cy="109"/>
              </a:xfrm>
              <a:custGeom>
                <a:avLst/>
                <a:gdLst>
                  <a:gd name="T0" fmla="*/ 0 w 621"/>
                  <a:gd name="T1" fmla="*/ 0 h 326"/>
                  <a:gd name="T2" fmla="*/ 0 w 621"/>
                  <a:gd name="T3" fmla="*/ 0 h 326"/>
                  <a:gd name="T4" fmla="*/ 0 w 621"/>
                  <a:gd name="T5" fmla="*/ 0 h 326"/>
                  <a:gd name="T6" fmla="*/ 0 w 621"/>
                  <a:gd name="T7" fmla="*/ 0 h 326"/>
                  <a:gd name="T8" fmla="*/ 0 w 621"/>
                  <a:gd name="T9" fmla="*/ 0 h 326"/>
                  <a:gd name="T10" fmla="*/ 0 w 621"/>
                  <a:gd name="T11" fmla="*/ 0 h 326"/>
                  <a:gd name="T12" fmla="*/ 0 w 621"/>
                  <a:gd name="T13" fmla="*/ 0 h 326"/>
                  <a:gd name="T14" fmla="*/ 0 w 621"/>
                  <a:gd name="T15" fmla="*/ 0 h 326"/>
                  <a:gd name="T16" fmla="*/ 0 w 621"/>
                  <a:gd name="T17" fmla="*/ 0 h 326"/>
                  <a:gd name="T18" fmla="*/ 0 w 621"/>
                  <a:gd name="T19" fmla="*/ 0 h 326"/>
                  <a:gd name="T20" fmla="*/ 0 w 621"/>
                  <a:gd name="T21" fmla="*/ 0 h 326"/>
                  <a:gd name="T22" fmla="*/ 0 w 621"/>
                  <a:gd name="T23" fmla="*/ 0 h 326"/>
                  <a:gd name="T24" fmla="*/ 0 w 621"/>
                  <a:gd name="T25" fmla="*/ 0 h 326"/>
                  <a:gd name="T26" fmla="*/ 0 w 621"/>
                  <a:gd name="T27" fmla="*/ 0 h 326"/>
                  <a:gd name="T28" fmla="*/ 0 w 621"/>
                  <a:gd name="T29" fmla="*/ 0 h 326"/>
                  <a:gd name="T30" fmla="*/ 0 w 621"/>
                  <a:gd name="T31" fmla="*/ 0 h 326"/>
                  <a:gd name="T32" fmla="*/ 0 w 621"/>
                  <a:gd name="T33" fmla="*/ 0 h 326"/>
                  <a:gd name="T34" fmla="*/ 0 w 621"/>
                  <a:gd name="T35" fmla="*/ 0 h 3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1" h="326">
                    <a:moveTo>
                      <a:pt x="0" y="0"/>
                    </a:moveTo>
                    <a:lnTo>
                      <a:pt x="39" y="125"/>
                    </a:lnTo>
                    <a:lnTo>
                      <a:pt x="81" y="194"/>
                    </a:lnTo>
                    <a:lnTo>
                      <a:pt x="168" y="262"/>
                    </a:lnTo>
                    <a:lnTo>
                      <a:pt x="263" y="299"/>
                    </a:lnTo>
                    <a:lnTo>
                      <a:pt x="389" y="324"/>
                    </a:lnTo>
                    <a:lnTo>
                      <a:pt x="558" y="326"/>
                    </a:lnTo>
                    <a:lnTo>
                      <a:pt x="621" y="292"/>
                    </a:lnTo>
                    <a:lnTo>
                      <a:pt x="588" y="275"/>
                    </a:lnTo>
                    <a:lnTo>
                      <a:pt x="525" y="294"/>
                    </a:lnTo>
                    <a:lnTo>
                      <a:pt x="430" y="277"/>
                    </a:lnTo>
                    <a:lnTo>
                      <a:pt x="378" y="257"/>
                    </a:lnTo>
                    <a:lnTo>
                      <a:pt x="294" y="243"/>
                    </a:lnTo>
                    <a:lnTo>
                      <a:pt x="179" y="209"/>
                    </a:lnTo>
                    <a:lnTo>
                      <a:pt x="99" y="143"/>
                    </a:lnTo>
                    <a:lnTo>
                      <a:pt x="65"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8" name="Freeform 67">
                <a:extLst>
                  <a:ext uri="{FF2B5EF4-FFF2-40B4-BE49-F238E27FC236}">
                    <a16:creationId xmlns:a16="http://schemas.microsoft.com/office/drawing/2014/main" xmlns="" id="{613B912C-AFAF-4F97-B6FA-231A57E0A650}"/>
                  </a:ext>
                </a:extLst>
              </p:cNvPr>
              <p:cNvSpPr>
                <a:spLocks/>
              </p:cNvSpPr>
              <p:nvPr/>
            </p:nvSpPr>
            <p:spPr bwMode="auto">
              <a:xfrm>
                <a:off x="2160" y="2796"/>
                <a:ext cx="282" cy="207"/>
              </a:xfrm>
              <a:custGeom>
                <a:avLst/>
                <a:gdLst>
                  <a:gd name="T0" fmla="*/ 0 w 848"/>
                  <a:gd name="T1" fmla="*/ 0 h 622"/>
                  <a:gd name="T2" fmla="*/ 0 w 848"/>
                  <a:gd name="T3" fmla="*/ 0 h 622"/>
                  <a:gd name="T4" fmla="*/ 0 w 848"/>
                  <a:gd name="T5" fmla="*/ 0 h 622"/>
                  <a:gd name="T6" fmla="*/ 0 w 848"/>
                  <a:gd name="T7" fmla="*/ 0 h 622"/>
                  <a:gd name="T8" fmla="*/ 0 w 848"/>
                  <a:gd name="T9" fmla="*/ 0 h 622"/>
                  <a:gd name="T10" fmla="*/ 0 w 848"/>
                  <a:gd name="T11" fmla="*/ 0 h 622"/>
                  <a:gd name="T12" fmla="*/ 0 w 848"/>
                  <a:gd name="T13" fmla="*/ 0 h 622"/>
                  <a:gd name="T14" fmla="*/ 0 w 848"/>
                  <a:gd name="T15" fmla="*/ 0 h 622"/>
                  <a:gd name="T16" fmla="*/ 0 w 848"/>
                  <a:gd name="T17" fmla="*/ 0 h 622"/>
                  <a:gd name="T18" fmla="*/ 0 w 848"/>
                  <a:gd name="T19" fmla="*/ 0 h 622"/>
                  <a:gd name="T20" fmla="*/ 0 w 848"/>
                  <a:gd name="T21" fmla="*/ 0 h 622"/>
                  <a:gd name="T22" fmla="*/ 0 w 848"/>
                  <a:gd name="T23" fmla="*/ 0 h 622"/>
                  <a:gd name="T24" fmla="*/ 0 w 848"/>
                  <a:gd name="T25" fmla="*/ 0 h 622"/>
                  <a:gd name="T26" fmla="*/ 0 w 848"/>
                  <a:gd name="T27" fmla="*/ 0 h 622"/>
                  <a:gd name="T28" fmla="*/ 0 w 848"/>
                  <a:gd name="T29" fmla="*/ 0 h 622"/>
                  <a:gd name="T30" fmla="*/ 0 w 848"/>
                  <a:gd name="T31" fmla="*/ 0 h 622"/>
                  <a:gd name="T32" fmla="*/ 0 w 848"/>
                  <a:gd name="T33" fmla="*/ 0 h 622"/>
                  <a:gd name="T34" fmla="*/ 0 w 848"/>
                  <a:gd name="T35" fmla="*/ 0 h 622"/>
                  <a:gd name="T36" fmla="*/ 0 w 848"/>
                  <a:gd name="T37" fmla="*/ 0 h 622"/>
                  <a:gd name="T38" fmla="*/ 0 w 848"/>
                  <a:gd name="T39" fmla="*/ 0 h 622"/>
                  <a:gd name="T40" fmla="*/ 0 w 848"/>
                  <a:gd name="T41" fmla="*/ 0 h 622"/>
                  <a:gd name="T42" fmla="*/ 0 w 848"/>
                  <a:gd name="T43" fmla="*/ 0 h 622"/>
                  <a:gd name="T44" fmla="*/ 0 w 848"/>
                  <a:gd name="T45" fmla="*/ 0 h 622"/>
                  <a:gd name="T46" fmla="*/ 0 w 848"/>
                  <a:gd name="T47" fmla="*/ 0 h 622"/>
                  <a:gd name="T48" fmla="*/ 0 w 848"/>
                  <a:gd name="T49" fmla="*/ 0 h 622"/>
                  <a:gd name="T50" fmla="*/ 0 w 848"/>
                  <a:gd name="T51" fmla="*/ 0 h 622"/>
                  <a:gd name="T52" fmla="*/ 0 w 848"/>
                  <a:gd name="T53" fmla="*/ 0 h 622"/>
                  <a:gd name="T54" fmla="*/ 0 w 848"/>
                  <a:gd name="T55" fmla="*/ 0 h 622"/>
                  <a:gd name="T56" fmla="*/ 0 w 848"/>
                  <a:gd name="T57" fmla="*/ 0 h 622"/>
                  <a:gd name="T58" fmla="*/ 0 w 848"/>
                  <a:gd name="T59" fmla="*/ 0 h 622"/>
                  <a:gd name="T60" fmla="*/ 0 w 848"/>
                  <a:gd name="T61" fmla="*/ 0 h 622"/>
                  <a:gd name="T62" fmla="*/ 0 w 848"/>
                  <a:gd name="T63" fmla="*/ 0 h 6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48" h="622">
                    <a:moveTo>
                      <a:pt x="0" y="0"/>
                    </a:moveTo>
                    <a:lnTo>
                      <a:pt x="58" y="30"/>
                    </a:lnTo>
                    <a:lnTo>
                      <a:pt x="73" y="87"/>
                    </a:lnTo>
                    <a:lnTo>
                      <a:pt x="112" y="121"/>
                    </a:lnTo>
                    <a:lnTo>
                      <a:pt x="79" y="130"/>
                    </a:lnTo>
                    <a:lnTo>
                      <a:pt x="82" y="214"/>
                    </a:lnTo>
                    <a:lnTo>
                      <a:pt x="153" y="345"/>
                    </a:lnTo>
                    <a:lnTo>
                      <a:pt x="218" y="417"/>
                    </a:lnTo>
                    <a:lnTo>
                      <a:pt x="282" y="470"/>
                    </a:lnTo>
                    <a:lnTo>
                      <a:pt x="364" y="521"/>
                    </a:lnTo>
                    <a:lnTo>
                      <a:pt x="452" y="554"/>
                    </a:lnTo>
                    <a:lnTo>
                      <a:pt x="550" y="587"/>
                    </a:lnTo>
                    <a:lnTo>
                      <a:pt x="621" y="601"/>
                    </a:lnTo>
                    <a:lnTo>
                      <a:pt x="689" y="603"/>
                    </a:lnTo>
                    <a:lnTo>
                      <a:pt x="750" y="591"/>
                    </a:lnTo>
                    <a:lnTo>
                      <a:pt x="786" y="570"/>
                    </a:lnTo>
                    <a:lnTo>
                      <a:pt x="825" y="521"/>
                    </a:lnTo>
                    <a:lnTo>
                      <a:pt x="846" y="493"/>
                    </a:lnTo>
                    <a:lnTo>
                      <a:pt x="848" y="522"/>
                    </a:lnTo>
                    <a:lnTo>
                      <a:pt x="814" y="570"/>
                    </a:lnTo>
                    <a:lnTo>
                      <a:pt x="766" y="601"/>
                    </a:lnTo>
                    <a:lnTo>
                      <a:pt x="706" y="622"/>
                    </a:lnTo>
                    <a:lnTo>
                      <a:pt x="603" y="616"/>
                    </a:lnTo>
                    <a:lnTo>
                      <a:pt x="482" y="582"/>
                    </a:lnTo>
                    <a:lnTo>
                      <a:pt x="365" y="536"/>
                    </a:lnTo>
                    <a:lnTo>
                      <a:pt x="226" y="449"/>
                    </a:lnTo>
                    <a:lnTo>
                      <a:pt x="146" y="357"/>
                    </a:lnTo>
                    <a:lnTo>
                      <a:pt x="73" y="255"/>
                    </a:lnTo>
                    <a:lnTo>
                      <a:pt x="29" y="154"/>
                    </a:lnTo>
                    <a:lnTo>
                      <a:pt x="5" y="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9" name="Freeform 68">
                <a:extLst>
                  <a:ext uri="{FF2B5EF4-FFF2-40B4-BE49-F238E27FC236}">
                    <a16:creationId xmlns:a16="http://schemas.microsoft.com/office/drawing/2014/main" xmlns="" id="{2209BBEC-685D-437C-AC2D-9154B7E3A9AC}"/>
                  </a:ext>
                </a:extLst>
              </p:cNvPr>
              <p:cNvSpPr>
                <a:spLocks/>
              </p:cNvSpPr>
              <p:nvPr/>
            </p:nvSpPr>
            <p:spPr bwMode="auto">
              <a:xfrm>
                <a:off x="2448" y="2465"/>
                <a:ext cx="130" cy="487"/>
              </a:xfrm>
              <a:custGeom>
                <a:avLst/>
                <a:gdLst>
                  <a:gd name="T0" fmla="*/ 0 w 390"/>
                  <a:gd name="T1" fmla="*/ 0 h 1463"/>
                  <a:gd name="T2" fmla="*/ 0 w 390"/>
                  <a:gd name="T3" fmla="*/ 0 h 1463"/>
                  <a:gd name="T4" fmla="*/ 0 w 390"/>
                  <a:gd name="T5" fmla="*/ 0 h 1463"/>
                  <a:gd name="T6" fmla="*/ 0 w 390"/>
                  <a:gd name="T7" fmla="*/ 0 h 1463"/>
                  <a:gd name="T8" fmla="*/ 0 w 390"/>
                  <a:gd name="T9" fmla="*/ 0 h 1463"/>
                  <a:gd name="T10" fmla="*/ 0 w 390"/>
                  <a:gd name="T11" fmla="*/ 0 h 1463"/>
                  <a:gd name="T12" fmla="*/ 0 w 390"/>
                  <a:gd name="T13" fmla="*/ 0 h 1463"/>
                  <a:gd name="T14" fmla="*/ 0 w 390"/>
                  <a:gd name="T15" fmla="*/ 0 h 1463"/>
                  <a:gd name="T16" fmla="*/ 0 w 390"/>
                  <a:gd name="T17" fmla="*/ 0 h 1463"/>
                  <a:gd name="T18" fmla="*/ 0 w 390"/>
                  <a:gd name="T19" fmla="*/ 0 h 1463"/>
                  <a:gd name="T20" fmla="*/ 0 w 390"/>
                  <a:gd name="T21" fmla="*/ 0 h 1463"/>
                  <a:gd name="T22" fmla="*/ 0 w 390"/>
                  <a:gd name="T23" fmla="*/ 0 h 1463"/>
                  <a:gd name="T24" fmla="*/ 0 w 390"/>
                  <a:gd name="T25" fmla="*/ 0 h 1463"/>
                  <a:gd name="T26" fmla="*/ 0 w 390"/>
                  <a:gd name="T27" fmla="*/ 0 h 1463"/>
                  <a:gd name="T28" fmla="*/ 0 w 390"/>
                  <a:gd name="T29" fmla="*/ 0 h 1463"/>
                  <a:gd name="T30" fmla="*/ 0 w 390"/>
                  <a:gd name="T31" fmla="*/ 0 h 1463"/>
                  <a:gd name="T32" fmla="*/ 0 w 390"/>
                  <a:gd name="T33" fmla="*/ 0 h 1463"/>
                  <a:gd name="T34" fmla="*/ 0 w 390"/>
                  <a:gd name="T35" fmla="*/ 0 h 1463"/>
                  <a:gd name="T36" fmla="*/ 0 w 390"/>
                  <a:gd name="T37" fmla="*/ 0 h 1463"/>
                  <a:gd name="T38" fmla="*/ 0 w 390"/>
                  <a:gd name="T39" fmla="*/ 0 h 1463"/>
                  <a:gd name="T40" fmla="*/ 0 w 390"/>
                  <a:gd name="T41" fmla="*/ 0 h 1463"/>
                  <a:gd name="T42" fmla="*/ 0 w 390"/>
                  <a:gd name="T43" fmla="*/ 0 h 1463"/>
                  <a:gd name="T44" fmla="*/ 0 w 390"/>
                  <a:gd name="T45" fmla="*/ 0 h 1463"/>
                  <a:gd name="T46" fmla="*/ 0 w 390"/>
                  <a:gd name="T47" fmla="*/ 0 h 1463"/>
                  <a:gd name="T48" fmla="*/ 0 w 390"/>
                  <a:gd name="T49" fmla="*/ 0 h 1463"/>
                  <a:gd name="T50" fmla="*/ 0 w 390"/>
                  <a:gd name="T51" fmla="*/ 0 h 1463"/>
                  <a:gd name="T52" fmla="*/ 0 w 390"/>
                  <a:gd name="T53" fmla="*/ 0 h 1463"/>
                  <a:gd name="T54" fmla="*/ 0 w 390"/>
                  <a:gd name="T55" fmla="*/ 0 h 1463"/>
                  <a:gd name="T56" fmla="*/ 0 w 390"/>
                  <a:gd name="T57" fmla="*/ 0 h 1463"/>
                  <a:gd name="T58" fmla="*/ 0 w 390"/>
                  <a:gd name="T59" fmla="*/ 0 h 1463"/>
                  <a:gd name="T60" fmla="*/ 0 w 390"/>
                  <a:gd name="T61" fmla="*/ 0 h 1463"/>
                  <a:gd name="T62" fmla="*/ 0 w 390"/>
                  <a:gd name="T63" fmla="*/ 0 h 1463"/>
                  <a:gd name="T64" fmla="*/ 0 w 390"/>
                  <a:gd name="T65" fmla="*/ 0 h 1463"/>
                  <a:gd name="T66" fmla="*/ 0 w 390"/>
                  <a:gd name="T67" fmla="*/ 0 h 1463"/>
                  <a:gd name="T68" fmla="*/ 0 w 390"/>
                  <a:gd name="T69" fmla="*/ 0 h 1463"/>
                  <a:gd name="T70" fmla="*/ 0 w 390"/>
                  <a:gd name="T71" fmla="*/ 0 h 1463"/>
                  <a:gd name="T72" fmla="*/ 0 w 390"/>
                  <a:gd name="T73" fmla="*/ 0 h 1463"/>
                  <a:gd name="T74" fmla="*/ 0 w 390"/>
                  <a:gd name="T75" fmla="*/ 0 h 1463"/>
                  <a:gd name="T76" fmla="*/ 0 w 390"/>
                  <a:gd name="T77" fmla="*/ 0 h 1463"/>
                  <a:gd name="T78" fmla="*/ 0 w 390"/>
                  <a:gd name="T79" fmla="*/ 0 h 1463"/>
                  <a:gd name="T80" fmla="*/ 0 w 390"/>
                  <a:gd name="T81" fmla="*/ 0 h 1463"/>
                  <a:gd name="T82" fmla="*/ 0 w 390"/>
                  <a:gd name="T83" fmla="*/ 0 h 1463"/>
                  <a:gd name="T84" fmla="*/ 0 w 390"/>
                  <a:gd name="T85" fmla="*/ 0 h 1463"/>
                  <a:gd name="T86" fmla="*/ 0 w 390"/>
                  <a:gd name="T87" fmla="*/ 0 h 1463"/>
                  <a:gd name="T88" fmla="*/ 0 w 390"/>
                  <a:gd name="T89" fmla="*/ 0 h 1463"/>
                  <a:gd name="T90" fmla="*/ 0 w 390"/>
                  <a:gd name="T91" fmla="*/ 0 h 1463"/>
                  <a:gd name="T92" fmla="*/ 0 w 390"/>
                  <a:gd name="T93" fmla="*/ 0 h 1463"/>
                  <a:gd name="T94" fmla="*/ 0 w 390"/>
                  <a:gd name="T95" fmla="*/ 0 h 1463"/>
                  <a:gd name="T96" fmla="*/ 0 w 390"/>
                  <a:gd name="T97" fmla="*/ 0 h 1463"/>
                  <a:gd name="T98" fmla="*/ 0 w 390"/>
                  <a:gd name="T99" fmla="*/ 0 h 1463"/>
                  <a:gd name="T100" fmla="*/ 0 w 390"/>
                  <a:gd name="T101" fmla="*/ 0 h 1463"/>
                  <a:gd name="T102" fmla="*/ 0 w 390"/>
                  <a:gd name="T103" fmla="*/ 0 h 1463"/>
                  <a:gd name="T104" fmla="*/ 0 w 390"/>
                  <a:gd name="T105" fmla="*/ 0 h 1463"/>
                  <a:gd name="T106" fmla="*/ 0 w 390"/>
                  <a:gd name="T107" fmla="*/ 0 h 1463"/>
                  <a:gd name="T108" fmla="*/ 0 w 390"/>
                  <a:gd name="T109" fmla="*/ 0 h 1463"/>
                  <a:gd name="T110" fmla="*/ 0 w 390"/>
                  <a:gd name="T111" fmla="*/ 0 h 1463"/>
                  <a:gd name="T112" fmla="*/ 0 w 390"/>
                  <a:gd name="T113" fmla="*/ 0 h 1463"/>
                  <a:gd name="T114" fmla="*/ 0 w 390"/>
                  <a:gd name="T115" fmla="*/ 0 h 1463"/>
                  <a:gd name="T116" fmla="*/ 0 w 390"/>
                  <a:gd name="T117" fmla="*/ 0 h 1463"/>
                  <a:gd name="T118" fmla="*/ 0 w 390"/>
                  <a:gd name="T119" fmla="*/ 0 h 1463"/>
                  <a:gd name="T120" fmla="*/ 0 w 390"/>
                  <a:gd name="T121" fmla="*/ 0 h 1463"/>
                  <a:gd name="T122" fmla="*/ 0 w 390"/>
                  <a:gd name="T123" fmla="*/ 0 h 1463"/>
                  <a:gd name="T124" fmla="*/ 0 w 390"/>
                  <a:gd name="T125" fmla="*/ 0 h 1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0" h="1463">
                    <a:moveTo>
                      <a:pt x="0" y="0"/>
                    </a:moveTo>
                    <a:lnTo>
                      <a:pt x="27" y="5"/>
                    </a:lnTo>
                    <a:lnTo>
                      <a:pt x="118" y="84"/>
                    </a:lnTo>
                    <a:lnTo>
                      <a:pt x="161" y="137"/>
                    </a:lnTo>
                    <a:lnTo>
                      <a:pt x="196" y="210"/>
                    </a:lnTo>
                    <a:lnTo>
                      <a:pt x="217" y="290"/>
                    </a:lnTo>
                    <a:lnTo>
                      <a:pt x="248" y="413"/>
                    </a:lnTo>
                    <a:lnTo>
                      <a:pt x="258" y="513"/>
                    </a:lnTo>
                    <a:lnTo>
                      <a:pt x="248" y="608"/>
                    </a:lnTo>
                    <a:lnTo>
                      <a:pt x="251" y="657"/>
                    </a:lnTo>
                    <a:lnTo>
                      <a:pt x="274" y="769"/>
                    </a:lnTo>
                    <a:lnTo>
                      <a:pt x="299" y="828"/>
                    </a:lnTo>
                    <a:lnTo>
                      <a:pt x="318" y="836"/>
                    </a:lnTo>
                    <a:lnTo>
                      <a:pt x="299" y="804"/>
                    </a:lnTo>
                    <a:lnTo>
                      <a:pt x="295" y="780"/>
                    </a:lnTo>
                    <a:lnTo>
                      <a:pt x="342" y="822"/>
                    </a:lnTo>
                    <a:lnTo>
                      <a:pt x="390" y="825"/>
                    </a:lnTo>
                    <a:lnTo>
                      <a:pt x="365" y="839"/>
                    </a:lnTo>
                    <a:lnTo>
                      <a:pt x="377" y="876"/>
                    </a:lnTo>
                    <a:lnTo>
                      <a:pt x="382" y="910"/>
                    </a:lnTo>
                    <a:lnTo>
                      <a:pt x="353" y="934"/>
                    </a:lnTo>
                    <a:lnTo>
                      <a:pt x="310" y="953"/>
                    </a:lnTo>
                    <a:lnTo>
                      <a:pt x="303" y="972"/>
                    </a:lnTo>
                    <a:lnTo>
                      <a:pt x="313" y="992"/>
                    </a:lnTo>
                    <a:lnTo>
                      <a:pt x="343" y="993"/>
                    </a:lnTo>
                    <a:lnTo>
                      <a:pt x="369" y="979"/>
                    </a:lnTo>
                    <a:lnTo>
                      <a:pt x="362" y="1001"/>
                    </a:lnTo>
                    <a:lnTo>
                      <a:pt x="340" y="1019"/>
                    </a:lnTo>
                    <a:lnTo>
                      <a:pt x="312" y="1024"/>
                    </a:lnTo>
                    <a:lnTo>
                      <a:pt x="283" y="1010"/>
                    </a:lnTo>
                    <a:lnTo>
                      <a:pt x="283" y="1031"/>
                    </a:lnTo>
                    <a:lnTo>
                      <a:pt x="307" y="1041"/>
                    </a:lnTo>
                    <a:lnTo>
                      <a:pt x="338" y="1031"/>
                    </a:lnTo>
                    <a:lnTo>
                      <a:pt x="322" y="1054"/>
                    </a:lnTo>
                    <a:lnTo>
                      <a:pt x="279" y="1067"/>
                    </a:lnTo>
                    <a:lnTo>
                      <a:pt x="303" y="1084"/>
                    </a:lnTo>
                    <a:lnTo>
                      <a:pt x="266" y="1109"/>
                    </a:lnTo>
                    <a:lnTo>
                      <a:pt x="252" y="1157"/>
                    </a:lnTo>
                    <a:lnTo>
                      <a:pt x="221" y="1249"/>
                    </a:lnTo>
                    <a:lnTo>
                      <a:pt x="182" y="1309"/>
                    </a:lnTo>
                    <a:lnTo>
                      <a:pt x="118" y="1381"/>
                    </a:lnTo>
                    <a:lnTo>
                      <a:pt x="41" y="1459"/>
                    </a:lnTo>
                    <a:lnTo>
                      <a:pt x="21" y="1463"/>
                    </a:lnTo>
                    <a:lnTo>
                      <a:pt x="78" y="1405"/>
                    </a:lnTo>
                    <a:lnTo>
                      <a:pt x="134" y="1345"/>
                    </a:lnTo>
                    <a:lnTo>
                      <a:pt x="190" y="1271"/>
                    </a:lnTo>
                    <a:lnTo>
                      <a:pt x="225" y="1213"/>
                    </a:lnTo>
                    <a:lnTo>
                      <a:pt x="248" y="1135"/>
                    </a:lnTo>
                    <a:lnTo>
                      <a:pt x="264" y="1022"/>
                    </a:lnTo>
                    <a:lnTo>
                      <a:pt x="274" y="842"/>
                    </a:lnTo>
                    <a:lnTo>
                      <a:pt x="264" y="777"/>
                    </a:lnTo>
                    <a:lnTo>
                      <a:pt x="248" y="712"/>
                    </a:lnTo>
                    <a:lnTo>
                      <a:pt x="234" y="610"/>
                    </a:lnTo>
                    <a:lnTo>
                      <a:pt x="227" y="566"/>
                    </a:lnTo>
                    <a:lnTo>
                      <a:pt x="239" y="497"/>
                    </a:lnTo>
                    <a:lnTo>
                      <a:pt x="223" y="462"/>
                    </a:lnTo>
                    <a:lnTo>
                      <a:pt x="217" y="366"/>
                    </a:lnTo>
                    <a:lnTo>
                      <a:pt x="193" y="249"/>
                    </a:lnTo>
                    <a:lnTo>
                      <a:pt x="169" y="186"/>
                    </a:lnTo>
                    <a:lnTo>
                      <a:pt x="127" y="116"/>
                    </a:lnTo>
                    <a:lnTo>
                      <a:pt x="54" y="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0" name="Freeform 69">
                <a:extLst>
                  <a:ext uri="{FF2B5EF4-FFF2-40B4-BE49-F238E27FC236}">
                    <a16:creationId xmlns:a16="http://schemas.microsoft.com/office/drawing/2014/main" xmlns="" id="{1334C0AD-35CF-456C-9ED5-0A28FE7C056D}"/>
                  </a:ext>
                </a:extLst>
              </p:cNvPr>
              <p:cNvSpPr>
                <a:spLocks/>
              </p:cNvSpPr>
              <p:nvPr/>
            </p:nvSpPr>
            <p:spPr bwMode="auto">
              <a:xfrm>
                <a:off x="2576" y="2741"/>
                <a:ext cx="43" cy="22"/>
              </a:xfrm>
              <a:custGeom>
                <a:avLst/>
                <a:gdLst>
                  <a:gd name="T0" fmla="*/ 0 w 130"/>
                  <a:gd name="T1" fmla="*/ 0 h 67"/>
                  <a:gd name="T2" fmla="*/ 0 w 130"/>
                  <a:gd name="T3" fmla="*/ 0 h 67"/>
                  <a:gd name="T4" fmla="*/ 0 w 130"/>
                  <a:gd name="T5" fmla="*/ 0 h 67"/>
                  <a:gd name="T6" fmla="*/ 0 w 130"/>
                  <a:gd name="T7" fmla="*/ 0 h 67"/>
                  <a:gd name="T8" fmla="*/ 0 w 130"/>
                  <a:gd name="T9" fmla="*/ 0 h 67"/>
                  <a:gd name="T10" fmla="*/ 0 w 130"/>
                  <a:gd name="T11" fmla="*/ 0 h 67"/>
                  <a:gd name="T12" fmla="*/ 0 w 130"/>
                  <a:gd name="T13" fmla="*/ 0 h 67"/>
                  <a:gd name="T14" fmla="*/ 0 w 130"/>
                  <a:gd name="T15" fmla="*/ 0 h 67"/>
                  <a:gd name="T16" fmla="*/ 0 w 130"/>
                  <a:gd name="T17" fmla="*/ 0 h 67"/>
                  <a:gd name="T18" fmla="*/ 0 w 130"/>
                  <a:gd name="T19" fmla="*/ 0 h 67"/>
                  <a:gd name="T20" fmla="*/ 0 w 130"/>
                  <a:gd name="T21" fmla="*/ 0 h 67"/>
                  <a:gd name="T22" fmla="*/ 0 w 130"/>
                  <a:gd name="T23" fmla="*/ 0 h 67"/>
                  <a:gd name="T24" fmla="*/ 0 w 130"/>
                  <a:gd name="T25" fmla="*/ 0 h 67"/>
                  <a:gd name="T26" fmla="*/ 0 w 130"/>
                  <a:gd name="T27" fmla="*/ 0 h 67"/>
                  <a:gd name="T28" fmla="*/ 0 w 130"/>
                  <a:gd name="T29" fmla="*/ 0 h 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0" h="67">
                    <a:moveTo>
                      <a:pt x="0" y="1"/>
                    </a:moveTo>
                    <a:lnTo>
                      <a:pt x="21" y="18"/>
                    </a:lnTo>
                    <a:lnTo>
                      <a:pt x="52" y="28"/>
                    </a:lnTo>
                    <a:lnTo>
                      <a:pt x="78" y="34"/>
                    </a:lnTo>
                    <a:lnTo>
                      <a:pt x="100" y="31"/>
                    </a:lnTo>
                    <a:lnTo>
                      <a:pt x="114" y="19"/>
                    </a:lnTo>
                    <a:lnTo>
                      <a:pt x="130" y="0"/>
                    </a:lnTo>
                    <a:lnTo>
                      <a:pt x="117" y="44"/>
                    </a:lnTo>
                    <a:lnTo>
                      <a:pt x="87" y="62"/>
                    </a:lnTo>
                    <a:lnTo>
                      <a:pt x="55" y="67"/>
                    </a:lnTo>
                    <a:lnTo>
                      <a:pt x="66" y="52"/>
                    </a:lnTo>
                    <a:lnTo>
                      <a:pt x="45" y="47"/>
                    </a:lnTo>
                    <a:lnTo>
                      <a:pt x="19" y="3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1" name="Freeform 70">
                <a:extLst>
                  <a:ext uri="{FF2B5EF4-FFF2-40B4-BE49-F238E27FC236}">
                    <a16:creationId xmlns:a16="http://schemas.microsoft.com/office/drawing/2014/main" xmlns="" id="{62C857C4-A50E-4510-A33C-872ECFF72CF4}"/>
                  </a:ext>
                </a:extLst>
              </p:cNvPr>
              <p:cNvSpPr>
                <a:spLocks/>
              </p:cNvSpPr>
              <p:nvPr/>
            </p:nvSpPr>
            <p:spPr bwMode="auto">
              <a:xfrm>
                <a:off x="2543" y="2787"/>
                <a:ext cx="37" cy="43"/>
              </a:xfrm>
              <a:custGeom>
                <a:avLst/>
                <a:gdLst>
                  <a:gd name="T0" fmla="*/ 0 w 112"/>
                  <a:gd name="T1" fmla="*/ 0 h 131"/>
                  <a:gd name="T2" fmla="*/ 0 w 112"/>
                  <a:gd name="T3" fmla="*/ 0 h 131"/>
                  <a:gd name="T4" fmla="*/ 0 w 112"/>
                  <a:gd name="T5" fmla="*/ 0 h 131"/>
                  <a:gd name="T6" fmla="*/ 0 w 112"/>
                  <a:gd name="T7" fmla="*/ 0 h 131"/>
                  <a:gd name="T8" fmla="*/ 0 w 112"/>
                  <a:gd name="T9" fmla="*/ 0 h 131"/>
                  <a:gd name="T10" fmla="*/ 0 w 112"/>
                  <a:gd name="T11" fmla="*/ 0 h 131"/>
                  <a:gd name="T12" fmla="*/ 0 w 112"/>
                  <a:gd name="T13" fmla="*/ 0 h 131"/>
                  <a:gd name="T14" fmla="*/ 0 w 112"/>
                  <a:gd name="T15" fmla="*/ 0 h 131"/>
                  <a:gd name="T16" fmla="*/ 0 w 112"/>
                  <a:gd name="T17" fmla="*/ 0 h 131"/>
                  <a:gd name="T18" fmla="*/ 0 w 112"/>
                  <a:gd name="T19" fmla="*/ 0 h 131"/>
                  <a:gd name="T20" fmla="*/ 0 w 112"/>
                  <a:gd name="T21" fmla="*/ 0 h 131"/>
                  <a:gd name="T22" fmla="*/ 0 w 112"/>
                  <a:gd name="T23" fmla="*/ 0 h 131"/>
                  <a:gd name="T24" fmla="*/ 0 w 112"/>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 h="131">
                    <a:moveTo>
                      <a:pt x="89" y="30"/>
                    </a:moveTo>
                    <a:lnTo>
                      <a:pt x="78" y="62"/>
                    </a:lnTo>
                    <a:lnTo>
                      <a:pt x="61" y="87"/>
                    </a:lnTo>
                    <a:lnTo>
                      <a:pt x="43" y="105"/>
                    </a:lnTo>
                    <a:lnTo>
                      <a:pt x="5" y="115"/>
                    </a:lnTo>
                    <a:lnTo>
                      <a:pt x="0" y="131"/>
                    </a:lnTo>
                    <a:lnTo>
                      <a:pt x="44" y="118"/>
                    </a:lnTo>
                    <a:lnTo>
                      <a:pt x="69" y="98"/>
                    </a:lnTo>
                    <a:lnTo>
                      <a:pt x="89" y="70"/>
                    </a:lnTo>
                    <a:lnTo>
                      <a:pt x="99" y="37"/>
                    </a:lnTo>
                    <a:lnTo>
                      <a:pt x="112" y="0"/>
                    </a:lnTo>
                    <a:lnTo>
                      <a:pt x="8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2" name="Freeform 71">
                <a:extLst>
                  <a:ext uri="{FF2B5EF4-FFF2-40B4-BE49-F238E27FC236}">
                    <a16:creationId xmlns:a16="http://schemas.microsoft.com/office/drawing/2014/main" xmlns="" id="{74004E1E-0CBB-46D2-9091-A8F5A6385EDF}"/>
                  </a:ext>
                </a:extLst>
              </p:cNvPr>
              <p:cNvSpPr>
                <a:spLocks/>
              </p:cNvSpPr>
              <p:nvPr/>
            </p:nvSpPr>
            <p:spPr bwMode="auto">
              <a:xfrm>
                <a:off x="2142" y="2830"/>
                <a:ext cx="97" cy="287"/>
              </a:xfrm>
              <a:custGeom>
                <a:avLst/>
                <a:gdLst>
                  <a:gd name="T0" fmla="*/ 0 w 291"/>
                  <a:gd name="T1" fmla="*/ 0 h 861"/>
                  <a:gd name="T2" fmla="*/ 0 w 291"/>
                  <a:gd name="T3" fmla="*/ 0 h 861"/>
                  <a:gd name="T4" fmla="*/ 0 w 291"/>
                  <a:gd name="T5" fmla="*/ 0 h 861"/>
                  <a:gd name="T6" fmla="*/ 0 w 291"/>
                  <a:gd name="T7" fmla="*/ 0 h 861"/>
                  <a:gd name="T8" fmla="*/ 0 w 291"/>
                  <a:gd name="T9" fmla="*/ 0 h 861"/>
                  <a:gd name="T10" fmla="*/ 0 w 291"/>
                  <a:gd name="T11" fmla="*/ 0 h 861"/>
                  <a:gd name="T12" fmla="*/ 0 w 291"/>
                  <a:gd name="T13" fmla="*/ 0 h 861"/>
                  <a:gd name="T14" fmla="*/ 0 w 291"/>
                  <a:gd name="T15" fmla="*/ 0 h 861"/>
                  <a:gd name="T16" fmla="*/ 0 w 291"/>
                  <a:gd name="T17" fmla="*/ 0 h 861"/>
                  <a:gd name="T18" fmla="*/ 0 w 291"/>
                  <a:gd name="T19" fmla="*/ 0 h 861"/>
                  <a:gd name="T20" fmla="*/ 0 w 291"/>
                  <a:gd name="T21" fmla="*/ 0 h 861"/>
                  <a:gd name="T22" fmla="*/ 0 w 291"/>
                  <a:gd name="T23" fmla="*/ 0 h 861"/>
                  <a:gd name="T24" fmla="*/ 0 w 291"/>
                  <a:gd name="T25" fmla="*/ 0 h 861"/>
                  <a:gd name="T26" fmla="*/ 0 w 291"/>
                  <a:gd name="T27" fmla="*/ 0 h 861"/>
                  <a:gd name="T28" fmla="*/ 0 w 291"/>
                  <a:gd name="T29" fmla="*/ 0 h 861"/>
                  <a:gd name="T30" fmla="*/ 0 w 291"/>
                  <a:gd name="T31" fmla="*/ 0 h 861"/>
                  <a:gd name="T32" fmla="*/ 0 w 291"/>
                  <a:gd name="T33" fmla="*/ 0 h 861"/>
                  <a:gd name="T34" fmla="*/ 0 w 291"/>
                  <a:gd name="T35" fmla="*/ 0 h 861"/>
                  <a:gd name="T36" fmla="*/ 0 w 291"/>
                  <a:gd name="T37" fmla="*/ 0 h 861"/>
                  <a:gd name="T38" fmla="*/ 0 w 291"/>
                  <a:gd name="T39" fmla="*/ 0 h 861"/>
                  <a:gd name="T40" fmla="*/ 0 w 291"/>
                  <a:gd name="T41" fmla="*/ 0 h 861"/>
                  <a:gd name="T42" fmla="*/ 0 w 291"/>
                  <a:gd name="T43" fmla="*/ 0 h 8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1" h="861">
                    <a:moveTo>
                      <a:pt x="0" y="0"/>
                    </a:moveTo>
                    <a:lnTo>
                      <a:pt x="0" y="101"/>
                    </a:lnTo>
                    <a:lnTo>
                      <a:pt x="10" y="193"/>
                    </a:lnTo>
                    <a:lnTo>
                      <a:pt x="22" y="252"/>
                    </a:lnTo>
                    <a:lnTo>
                      <a:pt x="40" y="312"/>
                    </a:lnTo>
                    <a:lnTo>
                      <a:pt x="78" y="386"/>
                    </a:lnTo>
                    <a:lnTo>
                      <a:pt x="156" y="498"/>
                    </a:lnTo>
                    <a:lnTo>
                      <a:pt x="214" y="575"/>
                    </a:lnTo>
                    <a:lnTo>
                      <a:pt x="278" y="649"/>
                    </a:lnTo>
                    <a:lnTo>
                      <a:pt x="282" y="796"/>
                    </a:lnTo>
                    <a:lnTo>
                      <a:pt x="279" y="861"/>
                    </a:lnTo>
                    <a:lnTo>
                      <a:pt x="291" y="800"/>
                    </a:lnTo>
                    <a:lnTo>
                      <a:pt x="291" y="645"/>
                    </a:lnTo>
                    <a:lnTo>
                      <a:pt x="212" y="559"/>
                    </a:lnTo>
                    <a:lnTo>
                      <a:pt x="153" y="481"/>
                    </a:lnTo>
                    <a:lnTo>
                      <a:pt x="101" y="396"/>
                    </a:lnTo>
                    <a:lnTo>
                      <a:pt x="54" y="306"/>
                    </a:lnTo>
                    <a:lnTo>
                      <a:pt x="26" y="212"/>
                    </a:lnTo>
                    <a:lnTo>
                      <a:pt x="13" y="125"/>
                    </a:lnTo>
                    <a:lnTo>
                      <a:pt x="5"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3" name="Freeform 72">
                <a:extLst>
                  <a:ext uri="{FF2B5EF4-FFF2-40B4-BE49-F238E27FC236}">
                    <a16:creationId xmlns:a16="http://schemas.microsoft.com/office/drawing/2014/main" xmlns="" id="{F0E8E155-25AE-4F61-B696-4C8FA4583B5E}"/>
                  </a:ext>
                </a:extLst>
              </p:cNvPr>
              <p:cNvSpPr>
                <a:spLocks/>
              </p:cNvSpPr>
              <p:nvPr/>
            </p:nvSpPr>
            <p:spPr bwMode="auto">
              <a:xfrm>
                <a:off x="2045" y="2680"/>
                <a:ext cx="42" cy="38"/>
              </a:xfrm>
              <a:custGeom>
                <a:avLst/>
                <a:gdLst>
                  <a:gd name="T0" fmla="*/ 0 w 127"/>
                  <a:gd name="T1" fmla="*/ 0 h 113"/>
                  <a:gd name="T2" fmla="*/ 0 w 127"/>
                  <a:gd name="T3" fmla="*/ 0 h 113"/>
                  <a:gd name="T4" fmla="*/ 0 w 127"/>
                  <a:gd name="T5" fmla="*/ 0 h 113"/>
                  <a:gd name="T6" fmla="*/ 0 w 127"/>
                  <a:gd name="T7" fmla="*/ 0 h 113"/>
                  <a:gd name="T8" fmla="*/ 0 w 127"/>
                  <a:gd name="T9" fmla="*/ 0 h 113"/>
                  <a:gd name="T10" fmla="*/ 0 w 127"/>
                  <a:gd name="T11" fmla="*/ 0 h 113"/>
                  <a:gd name="T12" fmla="*/ 0 w 127"/>
                  <a:gd name="T13" fmla="*/ 0 h 113"/>
                  <a:gd name="T14" fmla="*/ 0 w 127"/>
                  <a:gd name="T15" fmla="*/ 0 h 113"/>
                  <a:gd name="T16" fmla="*/ 0 w 127"/>
                  <a:gd name="T17" fmla="*/ 0 h 113"/>
                  <a:gd name="T18" fmla="*/ 0 w 127"/>
                  <a:gd name="T19" fmla="*/ 0 h 113"/>
                  <a:gd name="T20" fmla="*/ 0 w 127"/>
                  <a:gd name="T21" fmla="*/ 0 h 113"/>
                  <a:gd name="T22" fmla="*/ 0 w 127"/>
                  <a:gd name="T23" fmla="*/ 0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113">
                    <a:moveTo>
                      <a:pt x="17" y="113"/>
                    </a:moveTo>
                    <a:lnTo>
                      <a:pt x="17" y="86"/>
                    </a:lnTo>
                    <a:lnTo>
                      <a:pt x="28" y="62"/>
                    </a:lnTo>
                    <a:lnTo>
                      <a:pt x="49" y="40"/>
                    </a:lnTo>
                    <a:lnTo>
                      <a:pt x="82" y="31"/>
                    </a:lnTo>
                    <a:lnTo>
                      <a:pt x="127" y="26"/>
                    </a:lnTo>
                    <a:lnTo>
                      <a:pt x="89" y="0"/>
                    </a:lnTo>
                    <a:lnTo>
                      <a:pt x="41" y="15"/>
                    </a:lnTo>
                    <a:lnTo>
                      <a:pt x="12" y="54"/>
                    </a:lnTo>
                    <a:lnTo>
                      <a:pt x="0" y="91"/>
                    </a:lnTo>
                    <a:lnTo>
                      <a:pt x="17"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4" name="Freeform 73">
                <a:extLst>
                  <a:ext uri="{FF2B5EF4-FFF2-40B4-BE49-F238E27FC236}">
                    <a16:creationId xmlns:a16="http://schemas.microsoft.com/office/drawing/2014/main" xmlns="" id="{6092B078-8448-4E81-8BE2-1FBDB4712A4F}"/>
                  </a:ext>
                </a:extLst>
              </p:cNvPr>
              <p:cNvSpPr>
                <a:spLocks/>
              </p:cNvSpPr>
              <p:nvPr/>
            </p:nvSpPr>
            <p:spPr bwMode="auto">
              <a:xfrm>
                <a:off x="1990" y="2924"/>
                <a:ext cx="105" cy="108"/>
              </a:xfrm>
              <a:custGeom>
                <a:avLst/>
                <a:gdLst>
                  <a:gd name="T0" fmla="*/ 0 w 313"/>
                  <a:gd name="T1" fmla="*/ 0 h 324"/>
                  <a:gd name="T2" fmla="*/ 0 w 313"/>
                  <a:gd name="T3" fmla="*/ 0 h 324"/>
                  <a:gd name="T4" fmla="*/ 0 w 313"/>
                  <a:gd name="T5" fmla="*/ 0 h 324"/>
                  <a:gd name="T6" fmla="*/ 0 w 313"/>
                  <a:gd name="T7" fmla="*/ 0 h 324"/>
                  <a:gd name="T8" fmla="*/ 0 w 313"/>
                  <a:gd name="T9" fmla="*/ 0 h 324"/>
                  <a:gd name="T10" fmla="*/ 0 w 313"/>
                  <a:gd name="T11" fmla="*/ 0 h 324"/>
                  <a:gd name="T12" fmla="*/ 0 w 313"/>
                  <a:gd name="T13" fmla="*/ 0 h 324"/>
                  <a:gd name="T14" fmla="*/ 0 w 313"/>
                  <a:gd name="T15" fmla="*/ 0 h 324"/>
                  <a:gd name="T16" fmla="*/ 0 w 313"/>
                  <a:gd name="T17" fmla="*/ 0 h 324"/>
                  <a:gd name="T18" fmla="*/ 0 w 313"/>
                  <a:gd name="T19" fmla="*/ 0 h 324"/>
                  <a:gd name="T20" fmla="*/ 0 w 313"/>
                  <a:gd name="T21" fmla="*/ 0 h 324"/>
                  <a:gd name="T22" fmla="*/ 0 w 313"/>
                  <a:gd name="T23" fmla="*/ 0 h 324"/>
                  <a:gd name="T24" fmla="*/ 0 w 313"/>
                  <a:gd name="T25" fmla="*/ 0 h 324"/>
                  <a:gd name="T26" fmla="*/ 0 w 313"/>
                  <a:gd name="T27" fmla="*/ 0 h 324"/>
                  <a:gd name="T28" fmla="*/ 0 w 313"/>
                  <a:gd name="T29" fmla="*/ 0 h 324"/>
                  <a:gd name="T30" fmla="*/ 0 w 313"/>
                  <a:gd name="T31" fmla="*/ 0 h 324"/>
                  <a:gd name="T32" fmla="*/ 0 w 313"/>
                  <a:gd name="T33" fmla="*/ 0 h 324"/>
                  <a:gd name="T34" fmla="*/ 0 w 313"/>
                  <a:gd name="T35" fmla="*/ 0 h 324"/>
                  <a:gd name="T36" fmla="*/ 0 w 313"/>
                  <a:gd name="T37" fmla="*/ 0 h 324"/>
                  <a:gd name="T38" fmla="*/ 0 w 313"/>
                  <a:gd name="T39" fmla="*/ 0 h 324"/>
                  <a:gd name="T40" fmla="*/ 0 w 313"/>
                  <a:gd name="T41" fmla="*/ 0 h 324"/>
                  <a:gd name="T42" fmla="*/ 0 w 313"/>
                  <a:gd name="T43" fmla="*/ 0 h 324"/>
                  <a:gd name="T44" fmla="*/ 0 w 313"/>
                  <a:gd name="T45" fmla="*/ 0 h 324"/>
                  <a:gd name="T46" fmla="*/ 0 w 313"/>
                  <a:gd name="T47" fmla="*/ 0 h 324"/>
                  <a:gd name="T48" fmla="*/ 0 w 313"/>
                  <a:gd name="T49" fmla="*/ 0 h 324"/>
                  <a:gd name="T50" fmla="*/ 0 w 313"/>
                  <a:gd name="T51" fmla="*/ 0 h 3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13" h="324">
                    <a:moveTo>
                      <a:pt x="313" y="0"/>
                    </a:moveTo>
                    <a:lnTo>
                      <a:pt x="278" y="62"/>
                    </a:lnTo>
                    <a:lnTo>
                      <a:pt x="245" y="160"/>
                    </a:lnTo>
                    <a:lnTo>
                      <a:pt x="183" y="251"/>
                    </a:lnTo>
                    <a:lnTo>
                      <a:pt x="130" y="324"/>
                    </a:lnTo>
                    <a:lnTo>
                      <a:pt x="115" y="243"/>
                    </a:lnTo>
                    <a:lnTo>
                      <a:pt x="202" y="181"/>
                    </a:lnTo>
                    <a:lnTo>
                      <a:pt x="202" y="160"/>
                    </a:lnTo>
                    <a:lnTo>
                      <a:pt x="130" y="186"/>
                    </a:lnTo>
                    <a:lnTo>
                      <a:pt x="78" y="207"/>
                    </a:lnTo>
                    <a:lnTo>
                      <a:pt x="102" y="277"/>
                    </a:lnTo>
                    <a:lnTo>
                      <a:pt x="52" y="217"/>
                    </a:lnTo>
                    <a:lnTo>
                      <a:pt x="0" y="160"/>
                    </a:lnTo>
                    <a:lnTo>
                      <a:pt x="32" y="73"/>
                    </a:lnTo>
                    <a:lnTo>
                      <a:pt x="87" y="52"/>
                    </a:lnTo>
                    <a:lnTo>
                      <a:pt x="62" y="107"/>
                    </a:lnTo>
                    <a:lnTo>
                      <a:pt x="67" y="150"/>
                    </a:lnTo>
                    <a:lnTo>
                      <a:pt x="115" y="160"/>
                    </a:lnTo>
                    <a:lnTo>
                      <a:pt x="173" y="128"/>
                    </a:lnTo>
                    <a:lnTo>
                      <a:pt x="228" y="107"/>
                    </a:lnTo>
                    <a:lnTo>
                      <a:pt x="235" y="60"/>
                    </a:lnTo>
                    <a:lnTo>
                      <a:pt x="122" y="107"/>
                    </a:lnTo>
                    <a:lnTo>
                      <a:pt x="130" y="44"/>
                    </a:lnTo>
                    <a:lnTo>
                      <a:pt x="235" y="23"/>
                    </a:lnTo>
                    <a:lnTo>
                      <a:pt x="3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5" name="Freeform 74">
                <a:extLst>
                  <a:ext uri="{FF2B5EF4-FFF2-40B4-BE49-F238E27FC236}">
                    <a16:creationId xmlns:a16="http://schemas.microsoft.com/office/drawing/2014/main" xmlns="" id="{A6D73E20-495C-4F06-9C3A-C1E2BF9904CF}"/>
                  </a:ext>
                </a:extLst>
              </p:cNvPr>
              <p:cNvSpPr>
                <a:spLocks/>
              </p:cNvSpPr>
              <p:nvPr/>
            </p:nvSpPr>
            <p:spPr bwMode="auto">
              <a:xfrm>
                <a:off x="1990" y="2914"/>
                <a:ext cx="106" cy="34"/>
              </a:xfrm>
              <a:custGeom>
                <a:avLst/>
                <a:gdLst>
                  <a:gd name="T0" fmla="*/ 0 w 316"/>
                  <a:gd name="T1" fmla="*/ 0 h 102"/>
                  <a:gd name="T2" fmla="*/ 0 w 316"/>
                  <a:gd name="T3" fmla="*/ 0 h 102"/>
                  <a:gd name="T4" fmla="*/ 0 w 316"/>
                  <a:gd name="T5" fmla="*/ 0 h 102"/>
                  <a:gd name="T6" fmla="*/ 0 w 316"/>
                  <a:gd name="T7" fmla="*/ 0 h 102"/>
                  <a:gd name="T8" fmla="*/ 0 w 316"/>
                  <a:gd name="T9" fmla="*/ 0 h 102"/>
                  <a:gd name="T10" fmla="*/ 0 w 316"/>
                  <a:gd name="T11" fmla="*/ 0 h 102"/>
                  <a:gd name="T12" fmla="*/ 0 w 316"/>
                  <a:gd name="T13" fmla="*/ 0 h 102"/>
                  <a:gd name="T14" fmla="*/ 0 w 316"/>
                  <a:gd name="T15" fmla="*/ 0 h 102"/>
                  <a:gd name="T16" fmla="*/ 0 w 316"/>
                  <a:gd name="T17" fmla="*/ 0 h 102"/>
                  <a:gd name="T18" fmla="*/ 0 w 316"/>
                  <a:gd name="T19" fmla="*/ 0 h 102"/>
                  <a:gd name="T20" fmla="*/ 0 w 316"/>
                  <a:gd name="T21" fmla="*/ 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6" h="102">
                    <a:moveTo>
                      <a:pt x="316" y="8"/>
                    </a:moveTo>
                    <a:lnTo>
                      <a:pt x="210" y="26"/>
                    </a:lnTo>
                    <a:lnTo>
                      <a:pt x="105" y="47"/>
                    </a:lnTo>
                    <a:lnTo>
                      <a:pt x="67" y="55"/>
                    </a:lnTo>
                    <a:lnTo>
                      <a:pt x="0" y="102"/>
                    </a:lnTo>
                    <a:lnTo>
                      <a:pt x="35" y="52"/>
                    </a:lnTo>
                    <a:lnTo>
                      <a:pt x="59" y="29"/>
                    </a:lnTo>
                    <a:lnTo>
                      <a:pt x="137" y="29"/>
                    </a:lnTo>
                    <a:lnTo>
                      <a:pt x="271" y="0"/>
                    </a:lnTo>
                    <a:lnTo>
                      <a:pt x="3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6" name="Freeform 75">
                <a:extLst>
                  <a:ext uri="{FF2B5EF4-FFF2-40B4-BE49-F238E27FC236}">
                    <a16:creationId xmlns:a16="http://schemas.microsoft.com/office/drawing/2014/main" xmlns="" id="{B43F3631-3828-4D39-8E6A-CA6B4591CFB7}"/>
                  </a:ext>
                </a:extLst>
              </p:cNvPr>
              <p:cNvSpPr>
                <a:spLocks/>
              </p:cNvSpPr>
              <p:nvPr/>
            </p:nvSpPr>
            <p:spPr bwMode="auto">
              <a:xfrm>
                <a:off x="1920" y="2844"/>
                <a:ext cx="393" cy="496"/>
              </a:xfrm>
              <a:custGeom>
                <a:avLst/>
                <a:gdLst>
                  <a:gd name="T0" fmla="*/ 0 w 1178"/>
                  <a:gd name="T1" fmla="*/ 0 h 1488"/>
                  <a:gd name="T2" fmla="*/ 0 w 1178"/>
                  <a:gd name="T3" fmla="*/ 0 h 1488"/>
                  <a:gd name="T4" fmla="*/ 0 w 1178"/>
                  <a:gd name="T5" fmla="*/ 0 h 1488"/>
                  <a:gd name="T6" fmla="*/ 0 w 1178"/>
                  <a:gd name="T7" fmla="*/ 0 h 1488"/>
                  <a:gd name="T8" fmla="*/ 0 w 1178"/>
                  <a:gd name="T9" fmla="*/ 0 h 1488"/>
                  <a:gd name="T10" fmla="*/ 0 w 1178"/>
                  <a:gd name="T11" fmla="*/ 0 h 1488"/>
                  <a:gd name="T12" fmla="*/ 0 w 1178"/>
                  <a:gd name="T13" fmla="*/ 0 h 1488"/>
                  <a:gd name="T14" fmla="*/ 0 w 1178"/>
                  <a:gd name="T15" fmla="*/ 0 h 1488"/>
                  <a:gd name="T16" fmla="*/ 0 w 1178"/>
                  <a:gd name="T17" fmla="*/ 0 h 1488"/>
                  <a:gd name="T18" fmla="*/ 0 w 1178"/>
                  <a:gd name="T19" fmla="*/ 0 h 1488"/>
                  <a:gd name="T20" fmla="*/ 0 w 1178"/>
                  <a:gd name="T21" fmla="*/ 0 h 1488"/>
                  <a:gd name="T22" fmla="*/ 0 w 1178"/>
                  <a:gd name="T23" fmla="*/ 0 h 1488"/>
                  <a:gd name="T24" fmla="*/ 0 w 1178"/>
                  <a:gd name="T25" fmla="*/ 0 h 1488"/>
                  <a:gd name="T26" fmla="*/ 0 w 1178"/>
                  <a:gd name="T27" fmla="*/ 0 h 1488"/>
                  <a:gd name="T28" fmla="*/ 0 w 1178"/>
                  <a:gd name="T29" fmla="*/ 0 h 1488"/>
                  <a:gd name="T30" fmla="*/ 0 w 1178"/>
                  <a:gd name="T31" fmla="*/ 0 h 1488"/>
                  <a:gd name="T32" fmla="*/ 0 w 1178"/>
                  <a:gd name="T33" fmla="*/ 0 h 1488"/>
                  <a:gd name="T34" fmla="*/ 0 w 1178"/>
                  <a:gd name="T35" fmla="*/ 0 h 1488"/>
                  <a:gd name="T36" fmla="*/ 0 w 1178"/>
                  <a:gd name="T37" fmla="*/ 0 h 1488"/>
                  <a:gd name="T38" fmla="*/ 0 w 1178"/>
                  <a:gd name="T39" fmla="*/ 0 h 1488"/>
                  <a:gd name="T40" fmla="*/ 0 w 1178"/>
                  <a:gd name="T41" fmla="*/ 0 h 1488"/>
                  <a:gd name="T42" fmla="*/ 0 w 1178"/>
                  <a:gd name="T43" fmla="*/ 0 h 1488"/>
                  <a:gd name="T44" fmla="*/ 0 w 1178"/>
                  <a:gd name="T45" fmla="*/ 0 h 1488"/>
                  <a:gd name="T46" fmla="*/ 0 w 1178"/>
                  <a:gd name="T47" fmla="*/ 0 h 1488"/>
                  <a:gd name="T48" fmla="*/ 0 w 1178"/>
                  <a:gd name="T49" fmla="*/ 0 h 1488"/>
                  <a:gd name="T50" fmla="*/ 0 w 1178"/>
                  <a:gd name="T51" fmla="*/ 0 h 1488"/>
                  <a:gd name="T52" fmla="*/ 0 w 1178"/>
                  <a:gd name="T53" fmla="*/ 0 h 1488"/>
                  <a:gd name="T54" fmla="*/ 0 w 1178"/>
                  <a:gd name="T55" fmla="*/ 0 h 1488"/>
                  <a:gd name="T56" fmla="*/ 0 w 1178"/>
                  <a:gd name="T57" fmla="*/ 0 h 1488"/>
                  <a:gd name="T58" fmla="*/ 0 w 1178"/>
                  <a:gd name="T59" fmla="*/ 0 h 1488"/>
                  <a:gd name="T60" fmla="*/ 0 w 1178"/>
                  <a:gd name="T61" fmla="*/ 0 h 1488"/>
                  <a:gd name="T62" fmla="*/ 0 w 1178"/>
                  <a:gd name="T63" fmla="*/ 0 h 1488"/>
                  <a:gd name="T64" fmla="*/ 0 w 1178"/>
                  <a:gd name="T65" fmla="*/ 0 h 1488"/>
                  <a:gd name="T66" fmla="*/ 0 w 1178"/>
                  <a:gd name="T67" fmla="*/ 0 h 1488"/>
                  <a:gd name="T68" fmla="*/ 0 w 1178"/>
                  <a:gd name="T69" fmla="*/ 0 h 1488"/>
                  <a:gd name="T70" fmla="*/ 0 w 1178"/>
                  <a:gd name="T71" fmla="*/ 0 h 1488"/>
                  <a:gd name="T72" fmla="*/ 0 w 1178"/>
                  <a:gd name="T73" fmla="*/ 0 h 1488"/>
                  <a:gd name="T74" fmla="*/ 0 w 1178"/>
                  <a:gd name="T75" fmla="*/ 0 h 1488"/>
                  <a:gd name="T76" fmla="*/ 0 w 1178"/>
                  <a:gd name="T77" fmla="*/ 0 h 1488"/>
                  <a:gd name="T78" fmla="*/ 0 w 1178"/>
                  <a:gd name="T79" fmla="*/ 0 h 1488"/>
                  <a:gd name="T80" fmla="*/ 0 w 1178"/>
                  <a:gd name="T81" fmla="*/ 0 h 1488"/>
                  <a:gd name="T82" fmla="*/ 0 w 1178"/>
                  <a:gd name="T83" fmla="*/ 0 h 1488"/>
                  <a:gd name="T84" fmla="*/ 0 w 1178"/>
                  <a:gd name="T85" fmla="*/ 0 h 1488"/>
                  <a:gd name="T86" fmla="*/ 0 w 1178"/>
                  <a:gd name="T87" fmla="*/ 0 h 1488"/>
                  <a:gd name="T88" fmla="*/ 0 w 1178"/>
                  <a:gd name="T89" fmla="*/ 0 h 1488"/>
                  <a:gd name="T90" fmla="*/ 0 w 1178"/>
                  <a:gd name="T91" fmla="*/ 0 h 1488"/>
                  <a:gd name="T92" fmla="*/ 0 w 1178"/>
                  <a:gd name="T93" fmla="*/ 0 h 1488"/>
                  <a:gd name="T94" fmla="*/ 0 w 1178"/>
                  <a:gd name="T95" fmla="*/ 0 h 1488"/>
                  <a:gd name="T96" fmla="*/ 0 w 1178"/>
                  <a:gd name="T97" fmla="*/ 0 h 1488"/>
                  <a:gd name="T98" fmla="*/ 0 w 1178"/>
                  <a:gd name="T99" fmla="*/ 0 h 1488"/>
                  <a:gd name="T100" fmla="*/ 0 w 1178"/>
                  <a:gd name="T101" fmla="*/ 0 h 1488"/>
                  <a:gd name="T102" fmla="*/ 0 w 1178"/>
                  <a:gd name="T103" fmla="*/ 0 h 1488"/>
                  <a:gd name="T104" fmla="*/ 0 w 1178"/>
                  <a:gd name="T105" fmla="*/ 0 h 1488"/>
                  <a:gd name="T106" fmla="*/ 0 w 1178"/>
                  <a:gd name="T107" fmla="*/ 0 h 1488"/>
                  <a:gd name="T108" fmla="*/ 0 w 1178"/>
                  <a:gd name="T109" fmla="*/ 0 h 1488"/>
                  <a:gd name="T110" fmla="*/ 0 w 1178"/>
                  <a:gd name="T111" fmla="*/ 0 h 1488"/>
                  <a:gd name="T112" fmla="*/ 0 w 1178"/>
                  <a:gd name="T113" fmla="*/ 0 h 1488"/>
                  <a:gd name="T114" fmla="*/ 0 w 1178"/>
                  <a:gd name="T115" fmla="*/ 0 h 14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78" h="1488">
                    <a:moveTo>
                      <a:pt x="650" y="58"/>
                    </a:moveTo>
                    <a:lnTo>
                      <a:pt x="658" y="173"/>
                    </a:lnTo>
                    <a:lnTo>
                      <a:pt x="685" y="262"/>
                    </a:lnTo>
                    <a:lnTo>
                      <a:pt x="736" y="364"/>
                    </a:lnTo>
                    <a:lnTo>
                      <a:pt x="788" y="456"/>
                    </a:lnTo>
                    <a:lnTo>
                      <a:pt x="858" y="545"/>
                    </a:lnTo>
                    <a:lnTo>
                      <a:pt x="911" y="609"/>
                    </a:lnTo>
                    <a:lnTo>
                      <a:pt x="922" y="671"/>
                    </a:lnTo>
                    <a:lnTo>
                      <a:pt x="906" y="805"/>
                    </a:lnTo>
                    <a:lnTo>
                      <a:pt x="965" y="917"/>
                    </a:lnTo>
                    <a:lnTo>
                      <a:pt x="1030" y="1025"/>
                    </a:lnTo>
                    <a:lnTo>
                      <a:pt x="1178" y="1488"/>
                    </a:lnTo>
                    <a:lnTo>
                      <a:pt x="911" y="1478"/>
                    </a:lnTo>
                    <a:lnTo>
                      <a:pt x="718" y="1180"/>
                    </a:lnTo>
                    <a:lnTo>
                      <a:pt x="675" y="901"/>
                    </a:lnTo>
                    <a:lnTo>
                      <a:pt x="693" y="757"/>
                    </a:lnTo>
                    <a:lnTo>
                      <a:pt x="736" y="927"/>
                    </a:lnTo>
                    <a:lnTo>
                      <a:pt x="806" y="1159"/>
                    </a:lnTo>
                    <a:lnTo>
                      <a:pt x="946" y="1394"/>
                    </a:lnTo>
                    <a:lnTo>
                      <a:pt x="1062" y="1431"/>
                    </a:lnTo>
                    <a:lnTo>
                      <a:pt x="967" y="1190"/>
                    </a:lnTo>
                    <a:lnTo>
                      <a:pt x="914" y="973"/>
                    </a:lnTo>
                    <a:lnTo>
                      <a:pt x="836" y="854"/>
                    </a:lnTo>
                    <a:lnTo>
                      <a:pt x="841" y="692"/>
                    </a:lnTo>
                    <a:lnTo>
                      <a:pt x="766" y="521"/>
                    </a:lnTo>
                    <a:lnTo>
                      <a:pt x="696" y="420"/>
                    </a:lnTo>
                    <a:lnTo>
                      <a:pt x="605" y="537"/>
                    </a:lnTo>
                    <a:lnTo>
                      <a:pt x="577" y="710"/>
                    </a:lnTo>
                    <a:lnTo>
                      <a:pt x="569" y="880"/>
                    </a:lnTo>
                    <a:lnTo>
                      <a:pt x="623" y="1305"/>
                    </a:lnTo>
                    <a:lnTo>
                      <a:pt x="527" y="1198"/>
                    </a:lnTo>
                    <a:lnTo>
                      <a:pt x="499" y="862"/>
                    </a:lnTo>
                    <a:lnTo>
                      <a:pt x="491" y="575"/>
                    </a:lnTo>
                    <a:lnTo>
                      <a:pt x="413" y="671"/>
                    </a:lnTo>
                    <a:lnTo>
                      <a:pt x="333" y="943"/>
                    </a:lnTo>
                    <a:lnTo>
                      <a:pt x="341" y="1226"/>
                    </a:lnTo>
                    <a:lnTo>
                      <a:pt x="432" y="1462"/>
                    </a:lnTo>
                    <a:lnTo>
                      <a:pt x="341" y="1478"/>
                    </a:lnTo>
                    <a:lnTo>
                      <a:pt x="103" y="1124"/>
                    </a:lnTo>
                    <a:lnTo>
                      <a:pt x="0" y="836"/>
                    </a:lnTo>
                    <a:lnTo>
                      <a:pt x="0" y="775"/>
                    </a:lnTo>
                    <a:lnTo>
                      <a:pt x="352" y="540"/>
                    </a:lnTo>
                    <a:lnTo>
                      <a:pt x="96" y="753"/>
                    </a:lnTo>
                    <a:lnTo>
                      <a:pt x="235" y="692"/>
                    </a:lnTo>
                    <a:lnTo>
                      <a:pt x="273" y="762"/>
                    </a:lnTo>
                    <a:lnTo>
                      <a:pt x="203" y="952"/>
                    </a:lnTo>
                    <a:lnTo>
                      <a:pt x="192" y="1100"/>
                    </a:lnTo>
                    <a:lnTo>
                      <a:pt x="218" y="1169"/>
                    </a:lnTo>
                    <a:lnTo>
                      <a:pt x="263" y="1198"/>
                    </a:lnTo>
                    <a:lnTo>
                      <a:pt x="263" y="1035"/>
                    </a:lnTo>
                    <a:lnTo>
                      <a:pt x="306" y="865"/>
                    </a:lnTo>
                    <a:lnTo>
                      <a:pt x="367" y="648"/>
                    </a:lnTo>
                    <a:lnTo>
                      <a:pt x="464" y="456"/>
                    </a:lnTo>
                    <a:lnTo>
                      <a:pt x="553" y="218"/>
                    </a:lnTo>
                    <a:lnTo>
                      <a:pt x="631" y="37"/>
                    </a:lnTo>
                    <a:lnTo>
                      <a:pt x="650" y="0"/>
                    </a:lnTo>
                    <a:lnTo>
                      <a:pt x="650"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7" name="Freeform 76">
                <a:extLst>
                  <a:ext uri="{FF2B5EF4-FFF2-40B4-BE49-F238E27FC236}">
                    <a16:creationId xmlns:a16="http://schemas.microsoft.com/office/drawing/2014/main" xmlns="" id="{03F9A5E9-0083-419B-813B-3F5B1ECB0F1F}"/>
                  </a:ext>
                </a:extLst>
              </p:cNvPr>
              <p:cNvSpPr>
                <a:spLocks/>
              </p:cNvSpPr>
              <p:nvPr/>
            </p:nvSpPr>
            <p:spPr bwMode="auto">
              <a:xfrm>
                <a:off x="2034" y="2359"/>
                <a:ext cx="341" cy="242"/>
              </a:xfrm>
              <a:custGeom>
                <a:avLst/>
                <a:gdLst>
                  <a:gd name="T0" fmla="*/ 0 w 1022"/>
                  <a:gd name="T1" fmla="*/ 0 h 726"/>
                  <a:gd name="T2" fmla="*/ 0 w 1022"/>
                  <a:gd name="T3" fmla="*/ 0 h 726"/>
                  <a:gd name="T4" fmla="*/ 0 w 1022"/>
                  <a:gd name="T5" fmla="*/ 0 h 726"/>
                  <a:gd name="T6" fmla="*/ 0 w 1022"/>
                  <a:gd name="T7" fmla="*/ 0 h 726"/>
                  <a:gd name="T8" fmla="*/ 0 w 1022"/>
                  <a:gd name="T9" fmla="*/ 0 h 726"/>
                  <a:gd name="T10" fmla="*/ 0 w 1022"/>
                  <a:gd name="T11" fmla="*/ 0 h 726"/>
                  <a:gd name="T12" fmla="*/ 0 w 1022"/>
                  <a:gd name="T13" fmla="*/ 0 h 726"/>
                  <a:gd name="T14" fmla="*/ 0 w 1022"/>
                  <a:gd name="T15" fmla="*/ 0 h 726"/>
                  <a:gd name="T16" fmla="*/ 0 w 1022"/>
                  <a:gd name="T17" fmla="*/ 0 h 726"/>
                  <a:gd name="T18" fmla="*/ 0 w 1022"/>
                  <a:gd name="T19" fmla="*/ 0 h 726"/>
                  <a:gd name="T20" fmla="*/ 0 w 1022"/>
                  <a:gd name="T21" fmla="*/ 0 h 726"/>
                  <a:gd name="T22" fmla="*/ 0 w 1022"/>
                  <a:gd name="T23" fmla="*/ 0 h 726"/>
                  <a:gd name="T24" fmla="*/ 0 w 1022"/>
                  <a:gd name="T25" fmla="*/ 0 h 726"/>
                  <a:gd name="T26" fmla="*/ 0 w 1022"/>
                  <a:gd name="T27" fmla="*/ 0 h 726"/>
                  <a:gd name="T28" fmla="*/ 0 w 1022"/>
                  <a:gd name="T29" fmla="*/ 0 h 726"/>
                  <a:gd name="T30" fmla="*/ 0 w 1022"/>
                  <a:gd name="T31" fmla="*/ 0 h 726"/>
                  <a:gd name="T32" fmla="*/ 0 w 1022"/>
                  <a:gd name="T33" fmla="*/ 0 h 726"/>
                  <a:gd name="T34" fmla="*/ 0 w 1022"/>
                  <a:gd name="T35" fmla="*/ 0 h 726"/>
                  <a:gd name="T36" fmla="*/ 0 w 1022"/>
                  <a:gd name="T37" fmla="*/ 0 h 726"/>
                  <a:gd name="T38" fmla="*/ 0 w 1022"/>
                  <a:gd name="T39" fmla="*/ 0 h 726"/>
                  <a:gd name="T40" fmla="*/ 0 w 1022"/>
                  <a:gd name="T41" fmla="*/ 0 h 726"/>
                  <a:gd name="T42" fmla="*/ 0 w 1022"/>
                  <a:gd name="T43" fmla="*/ 0 h 726"/>
                  <a:gd name="T44" fmla="*/ 0 w 1022"/>
                  <a:gd name="T45" fmla="*/ 0 h 726"/>
                  <a:gd name="T46" fmla="*/ 0 w 1022"/>
                  <a:gd name="T47" fmla="*/ 0 h 726"/>
                  <a:gd name="T48" fmla="*/ 0 w 1022"/>
                  <a:gd name="T49" fmla="*/ 0 h 726"/>
                  <a:gd name="T50" fmla="*/ 0 w 1022"/>
                  <a:gd name="T51" fmla="*/ 0 h 726"/>
                  <a:gd name="T52" fmla="*/ 0 w 1022"/>
                  <a:gd name="T53" fmla="*/ 0 h 726"/>
                  <a:gd name="T54" fmla="*/ 0 w 1022"/>
                  <a:gd name="T55" fmla="*/ 0 h 726"/>
                  <a:gd name="T56" fmla="*/ 0 w 1022"/>
                  <a:gd name="T57" fmla="*/ 0 h 726"/>
                  <a:gd name="T58" fmla="*/ 0 w 1022"/>
                  <a:gd name="T59" fmla="*/ 0 h 726"/>
                  <a:gd name="T60" fmla="*/ 0 w 1022"/>
                  <a:gd name="T61" fmla="*/ 0 h 726"/>
                  <a:gd name="T62" fmla="*/ 0 w 1022"/>
                  <a:gd name="T63" fmla="*/ 0 h 726"/>
                  <a:gd name="T64" fmla="*/ 0 w 1022"/>
                  <a:gd name="T65" fmla="*/ 0 h 726"/>
                  <a:gd name="T66" fmla="*/ 0 w 1022"/>
                  <a:gd name="T67" fmla="*/ 0 h 726"/>
                  <a:gd name="T68" fmla="*/ 0 w 1022"/>
                  <a:gd name="T69" fmla="*/ 0 h 726"/>
                  <a:gd name="T70" fmla="*/ 0 w 1022"/>
                  <a:gd name="T71" fmla="*/ 0 h 726"/>
                  <a:gd name="T72" fmla="*/ 0 w 1022"/>
                  <a:gd name="T73" fmla="*/ 0 h 726"/>
                  <a:gd name="T74" fmla="*/ 0 w 1022"/>
                  <a:gd name="T75" fmla="*/ 0 h 726"/>
                  <a:gd name="T76" fmla="*/ 0 w 1022"/>
                  <a:gd name="T77" fmla="*/ 0 h 726"/>
                  <a:gd name="T78" fmla="*/ 0 w 1022"/>
                  <a:gd name="T79" fmla="*/ 0 h 726"/>
                  <a:gd name="T80" fmla="*/ 0 w 1022"/>
                  <a:gd name="T81" fmla="*/ 0 h 726"/>
                  <a:gd name="T82" fmla="*/ 0 w 1022"/>
                  <a:gd name="T83" fmla="*/ 0 h 726"/>
                  <a:gd name="T84" fmla="*/ 0 w 1022"/>
                  <a:gd name="T85" fmla="*/ 0 h 726"/>
                  <a:gd name="T86" fmla="*/ 0 w 1022"/>
                  <a:gd name="T87" fmla="*/ 0 h 726"/>
                  <a:gd name="T88" fmla="*/ 0 w 1022"/>
                  <a:gd name="T89" fmla="*/ 0 h 7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22" h="726">
                    <a:moveTo>
                      <a:pt x="1022" y="59"/>
                    </a:moveTo>
                    <a:lnTo>
                      <a:pt x="974" y="18"/>
                    </a:lnTo>
                    <a:lnTo>
                      <a:pt x="909" y="0"/>
                    </a:lnTo>
                    <a:lnTo>
                      <a:pt x="819" y="0"/>
                    </a:lnTo>
                    <a:lnTo>
                      <a:pt x="735" y="18"/>
                    </a:lnTo>
                    <a:lnTo>
                      <a:pt x="705" y="34"/>
                    </a:lnTo>
                    <a:lnTo>
                      <a:pt x="680" y="37"/>
                    </a:lnTo>
                    <a:lnTo>
                      <a:pt x="644" y="48"/>
                    </a:lnTo>
                    <a:lnTo>
                      <a:pt x="581" y="73"/>
                    </a:lnTo>
                    <a:lnTo>
                      <a:pt x="558" y="83"/>
                    </a:lnTo>
                    <a:lnTo>
                      <a:pt x="466" y="82"/>
                    </a:lnTo>
                    <a:lnTo>
                      <a:pt x="402" y="111"/>
                    </a:lnTo>
                    <a:lnTo>
                      <a:pt x="362" y="171"/>
                    </a:lnTo>
                    <a:lnTo>
                      <a:pt x="349" y="203"/>
                    </a:lnTo>
                    <a:lnTo>
                      <a:pt x="288" y="247"/>
                    </a:lnTo>
                    <a:lnTo>
                      <a:pt x="232" y="310"/>
                    </a:lnTo>
                    <a:lnTo>
                      <a:pt x="193" y="327"/>
                    </a:lnTo>
                    <a:lnTo>
                      <a:pt x="151" y="351"/>
                    </a:lnTo>
                    <a:lnTo>
                      <a:pt x="119" y="372"/>
                    </a:lnTo>
                    <a:lnTo>
                      <a:pt x="86" y="414"/>
                    </a:lnTo>
                    <a:lnTo>
                      <a:pt x="73" y="455"/>
                    </a:lnTo>
                    <a:lnTo>
                      <a:pt x="69" y="513"/>
                    </a:lnTo>
                    <a:lnTo>
                      <a:pt x="57" y="587"/>
                    </a:lnTo>
                    <a:lnTo>
                      <a:pt x="13" y="629"/>
                    </a:lnTo>
                    <a:lnTo>
                      <a:pt x="0" y="675"/>
                    </a:lnTo>
                    <a:lnTo>
                      <a:pt x="16" y="726"/>
                    </a:lnTo>
                    <a:lnTo>
                      <a:pt x="13" y="668"/>
                    </a:lnTo>
                    <a:lnTo>
                      <a:pt x="28" y="630"/>
                    </a:lnTo>
                    <a:lnTo>
                      <a:pt x="56" y="600"/>
                    </a:lnTo>
                    <a:lnTo>
                      <a:pt x="74" y="599"/>
                    </a:lnTo>
                    <a:lnTo>
                      <a:pt x="86" y="645"/>
                    </a:lnTo>
                    <a:lnTo>
                      <a:pt x="129" y="606"/>
                    </a:lnTo>
                    <a:lnTo>
                      <a:pt x="120" y="583"/>
                    </a:lnTo>
                    <a:lnTo>
                      <a:pt x="138" y="543"/>
                    </a:lnTo>
                    <a:lnTo>
                      <a:pt x="185" y="532"/>
                    </a:lnTo>
                    <a:lnTo>
                      <a:pt x="129" y="523"/>
                    </a:lnTo>
                    <a:lnTo>
                      <a:pt x="103" y="547"/>
                    </a:lnTo>
                    <a:lnTo>
                      <a:pt x="86" y="508"/>
                    </a:lnTo>
                    <a:lnTo>
                      <a:pt x="86" y="455"/>
                    </a:lnTo>
                    <a:lnTo>
                      <a:pt x="103" y="419"/>
                    </a:lnTo>
                    <a:lnTo>
                      <a:pt x="129" y="397"/>
                    </a:lnTo>
                    <a:lnTo>
                      <a:pt x="121" y="428"/>
                    </a:lnTo>
                    <a:lnTo>
                      <a:pt x="126" y="466"/>
                    </a:lnTo>
                    <a:lnTo>
                      <a:pt x="147" y="402"/>
                    </a:lnTo>
                    <a:lnTo>
                      <a:pt x="143" y="446"/>
                    </a:lnTo>
                    <a:lnTo>
                      <a:pt x="152" y="483"/>
                    </a:lnTo>
                    <a:lnTo>
                      <a:pt x="187" y="511"/>
                    </a:lnTo>
                    <a:lnTo>
                      <a:pt x="215" y="496"/>
                    </a:lnTo>
                    <a:lnTo>
                      <a:pt x="182" y="472"/>
                    </a:lnTo>
                    <a:lnTo>
                      <a:pt x="165" y="444"/>
                    </a:lnTo>
                    <a:lnTo>
                      <a:pt x="165" y="397"/>
                    </a:lnTo>
                    <a:lnTo>
                      <a:pt x="180" y="368"/>
                    </a:lnTo>
                    <a:lnTo>
                      <a:pt x="207" y="334"/>
                    </a:lnTo>
                    <a:lnTo>
                      <a:pt x="238" y="321"/>
                    </a:lnTo>
                    <a:lnTo>
                      <a:pt x="306" y="315"/>
                    </a:lnTo>
                    <a:lnTo>
                      <a:pt x="271" y="298"/>
                    </a:lnTo>
                    <a:lnTo>
                      <a:pt x="299" y="263"/>
                    </a:lnTo>
                    <a:lnTo>
                      <a:pt x="353" y="228"/>
                    </a:lnTo>
                    <a:lnTo>
                      <a:pt x="395" y="216"/>
                    </a:lnTo>
                    <a:lnTo>
                      <a:pt x="453" y="210"/>
                    </a:lnTo>
                    <a:lnTo>
                      <a:pt x="425" y="199"/>
                    </a:lnTo>
                    <a:lnTo>
                      <a:pt x="393" y="197"/>
                    </a:lnTo>
                    <a:lnTo>
                      <a:pt x="407" y="154"/>
                    </a:lnTo>
                    <a:lnTo>
                      <a:pt x="436" y="119"/>
                    </a:lnTo>
                    <a:lnTo>
                      <a:pt x="463" y="100"/>
                    </a:lnTo>
                    <a:lnTo>
                      <a:pt x="511" y="92"/>
                    </a:lnTo>
                    <a:lnTo>
                      <a:pt x="570" y="99"/>
                    </a:lnTo>
                    <a:lnTo>
                      <a:pt x="655" y="117"/>
                    </a:lnTo>
                    <a:lnTo>
                      <a:pt x="601" y="83"/>
                    </a:lnTo>
                    <a:lnTo>
                      <a:pt x="644" y="65"/>
                    </a:lnTo>
                    <a:lnTo>
                      <a:pt x="667" y="82"/>
                    </a:lnTo>
                    <a:lnTo>
                      <a:pt x="723" y="94"/>
                    </a:lnTo>
                    <a:lnTo>
                      <a:pt x="679" y="70"/>
                    </a:lnTo>
                    <a:lnTo>
                      <a:pt x="685" y="53"/>
                    </a:lnTo>
                    <a:lnTo>
                      <a:pt x="730" y="59"/>
                    </a:lnTo>
                    <a:lnTo>
                      <a:pt x="754" y="77"/>
                    </a:lnTo>
                    <a:lnTo>
                      <a:pt x="749" y="56"/>
                    </a:lnTo>
                    <a:lnTo>
                      <a:pt x="759" y="35"/>
                    </a:lnTo>
                    <a:lnTo>
                      <a:pt x="782" y="24"/>
                    </a:lnTo>
                    <a:lnTo>
                      <a:pt x="798" y="30"/>
                    </a:lnTo>
                    <a:lnTo>
                      <a:pt x="804" y="53"/>
                    </a:lnTo>
                    <a:lnTo>
                      <a:pt x="822" y="33"/>
                    </a:lnTo>
                    <a:lnTo>
                      <a:pt x="827" y="14"/>
                    </a:lnTo>
                    <a:lnTo>
                      <a:pt x="854" y="9"/>
                    </a:lnTo>
                    <a:lnTo>
                      <a:pt x="883" y="14"/>
                    </a:lnTo>
                    <a:lnTo>
                      <a:pt x="910" y="42"/>
                    </a:lnTo>
                    <a:lnTo>
                      <a:pt x="917" y="25"/>
                    </a:lnTo>
                    <a:lnTo>
                      <a:pt x="940" y="18"/>
                    </a:lnTo>
                    <a:lnTo>
                      <a:pt x="980" y="37"/>
                    </a:lnTo>
                    <a:lnTo>
                      <a:pt x="1022"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8" name="Freeform 77">
                <a:extLst>
                  <a:ext uri="{FF2B5EF4-FFF2-40B4-BE49-F238E27FC236}">
                    <a16:creationId xmlns:a16="http://schemas.microsoft.com/office/drawing/2014/main" xmlns="" id="{60AAAB87-99DD-4CBD-A918-A6D96C4A68D8}"/>
                  </a:ext>
                </a:extLst>
              </p:cNvPr>
              <p:cNvSpPr>
                <a:spLocks/>
              </p:cNvSpPr>
              <p:nvPr/>
            </p:nvSpPr>
            <p:spPr bwMode="auto">
              <a:xfrm>
                <a:off x="2376" y="2379"/>
                <a:ext cx="233" cy="329"/>
              </a:xfrm>
              <a:custGeom>
                <a:avLst/>
                <a:gdLst>
                  <a:gd name="T0" fmla="*/ 0 w 699"/>
                  <a:gd name="T1" fmla="*/ 0 h 986"/>
                  <a:gd name="T2" fmla="*/ 0 w 699"/>
                  <a:gd name="T3" fmla="*/ 0 h 986"/>
                  <a:gd name="T4" fmla="*/ 0 w 699"/>
                  <a:gd name="T5" fmla="*/ 0 h 986"/>
                  <a:gd name="T6" fmla="*/ 0 w 699"/>
                  <a:gd name="T7" fmla="*/ 0 h 986"/>
                  <a:gd name="T8" fmla="*/ 0 w 699"/>
                  <a:gd name="T9" fmla="*/ 0 h 986"/>
                  <a:gd name="T10" fmla="*/ 0 w 699"/>
                  <a:gd name="T11" fmla="*/ 0 h 986"/>
                  <a:gd name="T12" fmla="*/ 0 w 699"/>
                  <a:gd name="T13" fmla="*/ 0 h 986"/>
                  <a:gd name="T14" fmla="*/ 0 w 699"/>
                  <a:gd name="T15" fmla="*/ 0 h 986"/>
                  <a:gd name="T16" fmla="*/ 0 w 699"/>
                  <a:gd name="T17" fmla="*/ 0 h 986"/>
                  <a:gd name="T18" fmla="*/ 0 w 699"/>
                  <a:gd name="T19" fmla="*/ 0 h 986"/>
                  <a:gd name="T20" fmla="*/ 0 w 699"/>
                  <a:gd name="T21" fmla="*/ 0 h 986"/>
                  <a:gd name="T22" fmla="*/ 0 w 699"/>
                  <a:gd name="T23" fmla="*/ 0 h 986"/>
                  <a:gd name="T24" fmla="*/ 0 w 699"/>
                  <a:gd name="T25" fmla="*/ 0 h 986"/>
                  <a:gd name="T26" fmla="*/ 0 w 699"/>
                  <a:gd name="T27" fmla="*/ 0 h 986"/>
                  <a:gd name="T28" fmla="*/ 0 w 699"/>
                  <a:gd name="T29" fmla="*/ 0 h 986"/>
                  <a:gd name="T30" fmla="*/ 0 w 699"/>
                  <a:gd name="T31" fmla="*/ 0 h 986"/>
                  <a:gd name="T32" fmla="*/ 0 w 699"/>
                  <a:gd name="T33" fmla="*/ 0 h 986"/>
                  <a:gd name="T34" fmla="*/ 0 w 699"/>
                  <a:gd name="T35" fmla="*/ 0 h 986"/>
                  <a:gd name="T36" fmla="*/ 0 w 699"/>
                  <a:gd name="T37" fmla="*/ 0 h 986"/>
                  <a:gd name="T38" fmla="*/ 0 w 699"/>
                  <a:gd name="T39" fmla="*/ 0 h 986"/>
                  <a:gd name="T40" fmla="*/ 0 w 699"/>
                  <a:gd name="T41" fmla="*/ 0 h 986"/>
                  <a:gd name="T42" fmla="*/ 0 w 699"/>
                  <a:gd name="T43" fmla="*/ 0 h 986"/>
                  <a:gd name="T44" fmla="*/ 0 w 699"/>
                  <a:gd name="T45" fmla="*/ 0 h 986"/>
                  <a:gd name="T46" fmla="*/ 0 w 699"/>
                  <a:gd name="T47" fmla="*/ 0 h 986"/>
                  <a:gd name="T48" fmla="*/ 0 w 699"/>
                  <a:gd name="T49" fmla="*/ 0 h 986"/>
                  <a:gd name="T50" fmla="*/ 0 w 699"/>
                  <a:gd name="T51" fmla="*/ 0 h 986"/>
                  <a:gd name="T52" fmla="*/ 0 w 699"/>
                  <a:gd name="T53" fmla="*/ 0 h 986"/>
                  <a:gd name="T54" fmla="*/ 0 w 699"/>
                  <a:gd name="T55" fmla="*/ 0 h 986"/>
                  <a:gd name="T56" fmla="*/ 0 w 699"/>
                  <a:gd name="T57" fmla="*/ 0 h 986"/>
                  <a:gd name="T58" fmla="*/ 0 w 699"/>
                  <a:gd name="T59" fmla="*/ 0 h 986"/>
                  <a:gd name="T60" fmla="*/ 0 w 699"/>
                  <a:gd name="T61" fmla="*/ 0 h 986"/>
                  <a:gd name="T62" fmla="*/ 0 w 699"/>
                  <a:gd name="T63" fmla="*/ 0 h 986"/>
                  <a:gd name="T64" fmla="*/ 0 w 699"/>
                  <a:gd name="T65" fmla="*/ 0 h 986"/>
                  <a:gd name="T66" fmla="*/ 0 w 699"/>
                  <a:gd name="T67" fmla="*/ 0 h 986"/>
                  <a:gd name="T68" fmla="*/ 0 w 699"/>
                  <a:gd name="T69" fmla="*/ 0 h 986"/>
                  <a:gd name="T70" fmla="*/ 0 w 699"/>
                  <a:gd name="T71" fmla="*/ 0 h 986"/>
                  <a:gd name="T72" fmla="*/ 0 w 699"/>
                  <a:gd name="T73" fmla="*/ 0 h 986"/>
                  <a:gd name="T74" fmla="*/ 0 w 699"/>
                  <a:gd name="T75" fmla="*/ 0 h 986"/>
                  <a:gd name="T76" fmla="*/ 0 w 699"/>
                  <a:gd name="T77" fmla="*/ 0 h 986"/>
                  <a:gd name="T78" fmla="*/ 0 w 699"/>
                  <a:gd name="T79" fmla="*/ 0 h 986"/>
                  <a:gd name="T80" fmla="*/ 0 w 699"/>
                  <a:gd name="T81" fmla="*/ 0 h 986"/>
                  <a:gd name="T82" fmla="*/ 0 w 699"/>
                  <a:gd name="T83" fmla="*/ 0 h 986"/>
                  <a:gd name="T84" fmla="*/ 0 w 699"/>
                  <a:gd name="T85" fmla="*/ 0 h 986"/>
                  <a:gd name="T86" fmla="*/ 0 w 699"/>
                  <a:gd name="T87" fmla="*/ 0 h 986"/>
                  <a:gd name="T88" fmla="*/ 0 w 699"/>
                  <a:gd name="T89" fmla="*/ 0 h 986"/>
                  <a:gd name="T90" fmla="*/ 0 w 699"/>
                  <a:gd name="T91" fmla="*/ 0 h 986"/>
                  <a:gd name="T92" fmla="*/ 0 w 699"/>
                  <a:gd name="T93" fmla="*/ 0 h 986"/>
                  <a:gd name="T94" fmla="*/ 0 w 699"/>
                  <a:gd name="T95" fmla="*/ 0 h 9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99" h="986">
                    <a:moveTo>
                      <a:pt x="0" y="0"/>
                    </a:moveTo>
                    <a:lnTo>
                      <a:pt x="70" y="17"/>
                    </a:lnTo>
                    <a:lnTo>
                      <a:pt x="131" y="48"/>
                    </a:lnTo>
                    <a:lnTo>
                      <a:pt x="184" y="90"/>
                    </a:lnTo>
                    <a:lnTo>
                      <a:pt x="202" y="135"/>
                    </a:lnTo>
                    <a:lnTo>
                      <a:pt x="241" y="163"/>
                    </a:lnTo>
                    <a:lnTo>
                      <a:pt x="308" y="216"/>
                    </a:lnTo>
                    <a:lnTo>
                      <a:pt x="373" y="289"/>
                    </a:lnTo>
                    <a:lnTo>
                      <a:pt x="426" y="377"/>
                    </a:lnTo>
                    <a:lnTo>
                      <a:pt x="478" y="472"/>
                    </a:lnTo>
                    <a:lnTo>
                      <a:pt x="522" y="576"/>
                    </a:lnTo>
                    <a:lnTo>
                      <a:pt x="560" y="665"/>
                    </a:lnTo>
                    <a:lnTo>
                      <a:pt x="594" y="753"/>
                    </a:lnTo>
                    <a:lnTo>
                      <a:pt x="604" y="810"/>
                    </a:lnTo>
                    <a:lnTo>
                      <a:pt x="663" y="859"/>
                    </a:lnTo>
                    <a:lnTo>
                      <a:pt x="699" y="986"/>
                    </a:lnTo>
                    <a:lnTo>
                      <a:pt x="654" y="934"/>
                    </a:lnTo>
                    <a:lnTo>
                      <a:pt x="596" y="877"/>
                    </a:lnTo>
                    <a:lnTo>
                      <a:pt x="670" y="926"/>
                    </a:lnTo>
                    <a:lnTo>
                      <a:pt x="656" y="898"/>
                    </a:lnTo>
                    <a:lnTo>
                      <a:pt x="568" y="835"/>
                    </a:lnTo>
                    <a:lnTo>
                      <a:pt x="637" y="864"/>
                    </a:lnTo>
                    <a:lnTo>
                      <a:pt x="622" y="843"/>
                    </a:lnTo>
                    <a:lnTo>
                      <a:pt x="585" y="818"/>
                    </a:lnTo>
                    <a:lnTo>
                      <a:pt x="561" y="787"/>
                    </a:lnTo>
                    <a:lnTo>
                      <a:pt x="578" y="792"/>
                    </a:lnTo>
                    <a:lnTo>
                      <a:pt x="569" y="747"/>
                    </a:lnTo>
                    <a:lnTo>
                      <a:pt x="539" y="696"/>
                    </a:lnTo>
                    <a:lnTo>
                      <a:pt x="560" y="701"/>
                    </a:lnTo>
                    <a:lnTo>
                      <a:pt x="534" y="643"/>
                    </a:lnTo>
                    <a:lnTo>
                      <a:pt x="504" y="570"/>
                    </a:lnTo>
                    <a:lnTo>
                      <a:pt x="469" y="511"/>
                    </a:lnTo>
                    <a:lnTo>
                      <a:pt x="478" y="515"/>
                    </a:lnTo>
                    <a:lnTo>
                      <a:pt x="456" y="462"/>
                    </a:lnTo>
                    <a:lnTo>
                      <a:pt x="421" y="385"/>
                    </a:lnTo>
                    <a:lnTo>
                      <a:pt x="362" y="290"/>
                    </a:lnTo>
                    <a:lnTo>
                      <a:pt x="290" y="219"/>
                    </a:lnTo>
                    <a:lnTo>
                      <a:pt x="247" y="183"/>
                    </a:lnTo>
                    <a:lnTo>
                      <a:pt x="200" y="151"/>
                    </a:lnTo>
                    <a:lnTo>
                      <a:pt x="180" y="140"/>
                    </a:lnTo>
                    <a:lnTo>
                      <a:pt x="165" y="91"/>
                    </a:lnTo>
                    <a:lnTo>
                      <a:pt x="134" y="60"/>
                    </a:lnTo>
                    <a:lnTo>
                      <a:pt x="71" y="30"/>
                    </a:lnTo>
                    <a:lnTo>
                      <a:pt x="35" y="21"/>
                    </a:lnTo>
                    <a:lnTo>
                      <a:pt x="50" y="51"/>
                    </a:lnTo>
                    <a:lnTo>
                      <a:pt x="19"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9" name="Freeform 78">
                <a:extLst>
                  <a:ext uri="{FF2B5EF4-FFF2-40B4-BE49-F238E27FC236}">
                    <a16:creationId xmlns:a16="http://schemas.microsoft.com/office/drawing/2014/main" xmlns="" id="{B00E5A48-E6BF-4DBA-9EA7-34E53FED9C25}"/>
                  </a:ext>
                </a:extLst>
              </p:cNvPr>
              <p:cNvSpPr>
                <a:spLocks/>
              </p:cNvSpPr>
              <p:nvPr/>
            </p:nvSpPr>
            <p:spPr bwMode="auto">
              <a:xfrm>
                <a:off x="2404" y="2399"/>
                <a:ext cx="18" cy="27"/>
              </a:xfrm>
              <a:custGeom>
                <a:avLst/>
                <a:gdLst>
                  <a:gd name="T0" fmla="*/ 0 w 54"/>
                  <a:gd name="T1" fmla="*/ 0 h 80"/>
                  <a:gd name="T2" fmla="*/ 0 w 54"/>
                  <a:gd name="T3" fmla="*/ 0 h 80"/>
                  <a:gd name="T4" fmla="*/ 0 w 54"/>
                  <a:gd name="T5" fmla="*/ 0 h 80"/>
                  <a:gd name="T6" fmla="*/ 0 w 54"/>
                  <a:gd name="T7" fmla="*/ 0 h 80"/>
                  <a:gd name="T8" fmla="*/ 0 w 54"/>
                  <a:gd name="T9" fmla="*/ 0 h 80"/>
                  <a:gd name="T10" fmla="*/ 0 w 54"/>
                  <a:gd name="T11" fmla="*/ 0 h 80"/>
                  <a:gd name="T12" fmla="*/ 0 w 54"/>
                  <a:gd name="T13" fmla="*/ 0 h 80"/>
                  <a:gd name="T14" fmla="*/ 0 w 5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 h="80">
                    <a:moveTo>
                      <a:pt x="0" y="0"/>
                    </a:moveTo>
                    <a:lnTo>
                      <a:pt x="29" y="35"/>
                    </a:lnTo>
                    <a:lnTo>
                      <a:pt x="54" y="80"/>
                    </a:lnTo>
                    <a:lnTo>
                      <a:pt x="45" y="45"/>
                    </a:lnTo>
                    <a:lnTo>
                      <a:pt x="39" y="23"/>
                    </a:lnTo>
                    <a:lnTo>
                      <a:pt x="2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0" name="Freeform 79">
                <a:extLst>
                  <a:ext uri="{FF2B5EF4-FFF2-40B4-BE49-F238E27FC236}">
                    <a16:creationId xmlns:a16="http://schemas.microsoft.com/office/drawing/2014/main" xmlns="" id="{CFE075EE-F326-4D24-B4BC-8F49471CC40D}"/>
                  </a:ext>
                </a:extLst>
              </p:cNvPr>
              <p:cNvSpPr>
                <a:spLocks/>
              </p:cNvSpPr>
              <p:nvPr/>
            </p:nvSpPr>
            <p:spPr bwMode="auto">
              <a:xfrm>
                <a:off x="2128" y="2485"/>
                <a:ext cx="43" cy="60"/>
              </a:xfrm>
              <a:custGeom>
                <a:avLst/>
                <a:gdLst>
                  <a:gd name="T0" fmla="*/ 0 w 130"/>
                  <a:gd name="T1" fmla="*/ 0 h 179"/>
                  <a:gd name="T2" fmla="*/ 0 w 130"/>
                  <a:gd name="T3" fmla="*/ 0 h 179"/>
                  <a:gd name="T4" fmla="*/ 0 w 130"/>
                  <a:gd name="T5" fmla="*/ 0 h 179"/>
                  <a:gd name="T6" fmla="*/ 0 w 130"/>
                  <a:gd name="T7" fmla="*/ 0 h 179"/>
                  <a:gd name="T8" fmla="*/ 0 w 130"/>
                  <a:gd name="T9" fmla="*/ 0 h 179"/>
                  <a:gd name="T10" fmla="*/ 0 w 130"/>
                  <a:gd name="T11" fmla="*/ 0 h 179"/>
                  <a:gd name="T12" fmla="*/ 0 w 130"/>
                  <a:gd name="T13" fmla="*/ 0 h 179"/>
                  <a:gd name="T14" fmla="*/ 0 w 130"/>
                  <a:gd name="T15" fmla="*/ 0 h 179"/>
                  <a:gd name="T16" fmla="*/ 0 w 130"/>
                  <a:gd name="T17" fmla="*/ 0 h 179"/>
                  <a:gd name="T18" fmla="*/ 0 w 130"/>
                  <a:gd name="T19" fmla="*/ 0 h 179"/>
                  <a:gd name="T20" fmla="*/ 0 w 130"/>
                  <a:gd name="T21" fmla="*/ 0 h 179"/>
                  <a:gd name="T22" fmla="*/ 0 w 130"/>
                  <a:gd name="T23" fmla="*/ 0 h 179"/>
                  <a:gd name="T24" fmla="*/ 0 w 130"/>
                  <a:gd name="T25" fmla="*/ 0 h 179"/>
                  <a:gd name="T26" fmla="*/ 0 w 130"/>
                  <a:gd name="T27" fmla="*/ 0 h 179"/>
                  <a:gd name="T28" fmla="*/ 0 w 130"/>
                  <a:gd name="T29" fmla="*/ 0 h 179"/>
                  <a:gd name="T30" fmla="*/ 0 w 130"/>
                  <a:gd name="T31" fmla="*/ 0 h 179"/>
                  <a:gd name="T32" fmla="*/ 0 w 130"/>
                  <a:gd name="T33" fmla="*/ 0 h 179"/>
                  <a:gd name="T34" fmla="*/ 0 w 130"/>
                  <a:gd name="T35" fmla="*/ 0 h 179"/>
                  <a:gd name="T36" fmla="*/ 0 w 130"/>
                  <a:gd name="T37" fmla="*/ 0 h 179"/>
                  <a:gd name="T38" fmla="*/ 0 w 130"/>
                  <a:gd name="T39" fmla="*/ 0 h 179"/>
                  <a:gd name="T40" fmla="*/ 0 w 130"/>
                  <a:gd name="T41" fmla="*/ 0 h 179"/>
                  <a:gd name="T42" fmla="*/ 0 w 130"/>
                  <a:gd name="T43" fmla="*/ 0 h 179"/>
                  <a:gd name="T44" fmla="*/ 0 w 130"/>
                  <a:gd name="T45" fmla="*/ 0 h 179"/>
                  <a:gd name="T46" fmla="*/ 0 w 130"/>
                  <a:gd name="T47" fmla="*/ 0 h 179"/>
                  <a:gd name="T48" fmla="*/ 0 w 130"/>
                  <a:gd name="T49" fmla="*/ 0 h 179"/>
                  <a:gd name="T50" fmla="*/ 0 w 130"/>
                  <a:gd name="T51" fmla="*/ 0 h 17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0" h="179">
                    <a:moveTo>
                      <a:pt x="105" y="0"/>
                    </a:moveTo>
                    <a:lnTo>
                      <a:pt x="82" y="20"/>
                    </a:lnTo>
                    <a:lnTo>
                      <a:pt x="72" y="55"/>
                    </a:lnTo>
                    <a:lnTo>
                      <a:pt x="81" y="90"/>
                    </a:lnTo>
                    <a:lnTo>
                      <a:pt x="95" y="110"/>
                    </a:lnTo>
                    <a:lnTo>
                      <a:pt x="59" y="110"/>
                    </a:lnTo>
                    <a:lnTo>
                      <a:pt x="20" y="86"/>
                    </a:lnTo>
                    <a:lnTo>
                      <a:pt x="48" y="125"/>
                    </a:lnTo>
                    <a:lnTo>
                      <a:pt x="69" y="132"/>
                    </a:lnTo>
                    <a:lnTo>
                      <a:pt x="39" y="145"/>
                    </a:lnTo>
                    <a:lnTo>
                      <a:pt x="9" y="136"/>
                    </a:lnTo>
                    <a:lnTo>
                      <a:pt x="0" y="106"/>
                    </a:lnTo>
                    <a:lnTo>
                      <a:pt x="0" y="140"/>
                    </a:lnTo>
                    <a:lnTo>
                      <a:pt x="13" y="164"/>
                    </a:lnTo>
                    <a:lnTo>
                      <a:pt x="40" y="179"/>
                    </a:lnTo>
                    <a:lnTo>
                      <a:pt x="74" y="177"/>
                    </a:lnTo>
                    <a:lnTo>
                      <a:pt x="99" y="167"/>
                    </a:lnTo>
                    <a:lnTo>
                      <a:pt x="130" y="136"/>
                    </a:lnTo>
                    <a:lnTo>
                      <a:pt x="73" y="150"/>
                    </a:lnTo>
                    <a:lnTo>
                      <a:pt x="129" y="116"/>
                    </a:lnTo>
                    <a:lnTo>
                      <a:pt x="129" y="101"/>
                    </a:lnTo>
                    <a:lnTo>
                      <a:pt x="101" y="90"/>
                    </a:lnTo>
                    <a:lnTo>
                      <a:pt x="90" y="56"/>
                    </a:lnTo>
                    <a:lnTo>
                      <a:pt x="90" y="34"/>
                    </a:lnTo>
                    <a:lnTo>
                      <a:pt x="10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1" name="Freeform 80">
                <a:extLst>
                  <a:ext uri="{FF2B5EF4-FFF2-40B4-BE49-F238E27FC236}">
                    <a16:creationId xmlns:a16="http://schemas.microsoft.com/office/drawing/2014/main" xmlns="" id="{960BC0D1-3469-4814-B38F-37307AE00411}"/>
                  </a:ext>
                </a:extLst>
              </p:cNvPr>
              <p:cNvSpPr>
                <a:spLocks/>
              </p:cNvSpPr>
              <p:nvPr/>
            </p:nvSpPr>
            <p:spPr bwMode="auto">
              <a:xfrm>
                <a:off x="2056" y="2698"/>
                <a:ext cx="36" cy="25"/>
              </a:xfrm>
              <a:custGeom>
                <a:avLst/>
                <a:gdLst>
                  <a:gd name="T0" fmla="*/ 0 w 110"/>
                  <a:gd name="T1" fmla="*/ 0 h 77"/>
                  <a:gd name="T2" fmla="*/ 0 w 110"/>
                  <a:gd name="T3" fmla="*/ 0 h 77"/>
                  <a:gd name="T4" fmla="*/ 0 w 110"/>
                  <a:gd name="T5" fmla="*/ 0 h 77"/>
                  <a:gd name="T6" fmla="*/ 0 w 110"/>
                  <a:gd name="T7" fmla="*/ 0 h 77"/>
                  <a:gd name="T8" fmla="*/ 0 w 110"/>
                  <a:gd name="T9" fmla="*/ 0 h 77"/>
                  <a:gd name="T10" fmla="*/ 0 w 110"/>
                  <a:gd name="T11" fmla="*/ 0 h 77"/>
                  <a:gd name="T12" fmla="*/ 0 w 110"/>
                  <a:gd name="T13" fmla="*/ 0 h 77"/>
                  <a:gd name="T14" fmla="*/ 0 w 110"/>
                  <a:gd name="T15" fmla="*/ 0 h 77"/>
                  <a:gd name="T16" fmla="*/ 0 w 110"/>
                  <a:gd name="T17" fmla="*/ 0 h 77"/>
                  <a:gd name="T18" fmla="*/ 0 w 110"/>
                  <a:gd name="T19" fmla="*/ 0 h 77"/>
                  <a:gd name="T20" fmla="*/ 0 w 110"/>
                  <a:gd name="T21" fmla="*/ 0 h 77"/>
                  <a:gd name="T22" fmla="*/ 0 w 110"/>
                  <a:gd name="T23" fmla="*/ 0 h 77"/>
                  <a:gd name="T24" fmla="*/ 0 w 110"/>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0" h="77">
                    <a:moveTo>
                      <a:pt x="49" y="0"/>
                    </a:moveTo>
                    <a:lnTo>
                      <a:pt x="110" y="39"/>
                    </a:lnTo>
                    <a:lnTo>
                      <a:pt x="52" y="34"/>
                    </a:lnTo>
                    <a:lnTo>
                      <a:pt x="84" y="58"/>
                    </a:lnTo>
                    <a:lnTo>
                      <a:pt x="52" y="77"/>
                    </a:lnTo>
                    <a:lnTo>
                      <a:pt x="0" y="51"/>
                    </a:lnTo>
                    <a:lnTo>
                      <a:pt x="1" y="25"/>
                    </a:lnTo>
                    <a:lnTo>
                      <a:pt x="38" y="38"/>
                    </a:lnTo>
                    <a:lnTo>
                      <a:pt x="22" y="14"/>
                    </a:lnTo>
                    <a:lnTo>
                      <a:pt x="38" y="10"/>
                    </a:lnTo>
                    <a:lnTo>
                      <a:pt x="62" y="2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2" name="Freeform 81">
                <a:extLst>
                  <a:ext uri="{FF2B5EF4-FFF2-40B4-BE49-F238E27FC236}">
                    <a16:creationId xmlns:a16="http://schemas.microsoft.com/office/drawing/2014/main" xmlns="" id="{8C9FD9A7-C4BD-4D67-9826-C0EC50C4A27D}"/>
                  </a:ext>
                </a:extLst>
              </p:cNvPr>
              <p:cNvSpPr>
                <a:spLocks/>
              </p:cNvSpPr>
              <p:nvPr/>
            </p:nvSpPr>
            <p:spPr bwMode="auto">
              <a:xfrm>
                <a:off x="2366" y="2955"/>
                <a:ext cx="185" cy="377"/>
              </a:xfrm>
              <a:custGeom>
                <a:avLst/>
                <a:gdLst>
                  <a:gd name="T0" fmla="*/ 0 w 553"/>
                  <a:gd name="T1" fmla="*/ 0 h 1129"/>
                  <a:gd name="T2" fmla="*/ 0 w 553"/>
                  <a:gd name="T3" fmla="*/ 0 h 1129"/>
                  <a:gd name="T4" fmla="*/ 0 w 553"/>
                  <a:gd name="T5" fmla="*/ 0 h 1129"/>
                  <a:gd name="T6" fmla="*/ 0 w 553"/>
                  <a:gd name="T7" fmla="*/ 0 h 1129"/>
                  <a:gd name="T8" fmla="*/ 0 w 553"/>
                  <a:gd name="T9" fmla="*/ 0 h 1129"/>
                  <a:gd name="T10" fmla="*/ 0 w 553"/>
                  <a:gd name="T11" fmla="*/ 0 h 1129"/>
                  <a:gd name="T12" fmla="*/ 0 w 553"/>
                  <a:gd name="T13" fmla="*/ 0 h 1129"/>
                  <a:gd name="T14" fmla="*/ 0 w 553"/>
                  <a:gd name="T15" fmla="*/ 0 h 1129"/>
                  <a:gd name="T16" fmla="*/ 0 w 553"/>
                  <a:gd name="T17" fmla="*/ 0 h 1129"/>
                  <a:gd name="T18" fmla="*/ 0 w 553"/>
                  <a:gd name="T19" fmla="*/ 0 h 1129"/>
                  <a:gd name="T20" fmla="*/ 0 w 553"/>
                  <a:gd name="T21" fmla="*/ 0 h 1129"/>
                  <a:gd name="T22" fmla="*/ 0 w 553"/>
                  <a:gd name="T23" fmla="*/ 0 h 1129"/>
                  <a:gd name="T24" fmla="*/ 0 w 553"/>
                  <a:gd name="T25" fmla="*/ 0 h 1129"/>
                  <a:gd name="T26" fmla="*/ 0 w 553"/>
                  <a:gd name="T27" fmla="*/ 0 h 1129"/>
                  <a:gd name="T28" fmla="*/ 0 w 553"/>
                  <a:gd name="T29" fmla="*/ 0 h 1129"/>
                  <a:gd name="T30" fmla="*/ 0 w 553"/>
                  <a:gd name="T31" fmla="*/ 0 h 1129"/>
                  <a:gd name="T32" fmla="*/ 0 w 553"/>
                  <a:gd name="T33" fmla="*/ 0 h 1129"/>
                  <a:gd name="T34" fmla="*/ 0 w 553"/>
                  <a:gd name="T35" fmla="*/ 0 h 1129"/>
                  <a:gd name="T36" fmla="*/ 0 w 553"/>
                  <a:gd name="T37" fmla="*/ 0 h 1129"/>
                  <a:gd name="T38" fmla="*/ 0 w 553"/>
                  <a:gd name="T39" fmla="*/ 0 h 1129"/>
                  <a:gd name="T40" fmla="*/ 0 w 553"/>
                  <a:gd name="T41" fmla="*/ 0 h 1129"/>
                  <a:gd name="T42" fmla="*/ 0 w 553"/>
                  <a:gd name="T43" fmla="*/ 0 h 1129"/>
                  <a:gd name="T44" fmla="*/ 0 w 553"/>
                  <a:gd name="T45" fmla="*/ 0 h 1129"/>
                  <a:gd name="T46" fmla="*/ 0 w 553"/>
                  <a:gd name="T47" fmla="*/ 0 h 1129"/>
                  <a:gd name="T48" fmla="*/ 0 w 553"/>
                  <a:gd name="T49" fmla="*/ 0 h 1129"/>
                  <a:gd name="T50" fmla="*/ 0 w 553"/>
                  <a:gd name="T51" fmla="*/ 0 h 1129"/>
                  <a:gd name="T52" fmla="*/ 0 w 553"/>
                  <a:gd name="T53" fmla="*/ 0 h 1129"/>
                  <a:gd name="T54" fmla="*/ 0 w 553"/>
                  <a:gd name="T55" fmla="*/ 0 h 1129"/>
                  <a:gd name="T56" fmla="*/ 0 w 553"/>
                  <a:gd name="T57" fmla="*/ 0 h 1129"/>
                  <a:gd name="T58" fmla="*/ 0 w 553"/>
                  <a:gd name="T59" fmla="*/ 0 h 1129"/>
                  <a:gd name="T60" fmla="*/ 0 w 553"/>
                  <a:gd name="T61" fmla="*/ 0 h 1129"/>
                  <a:gd name="T62" fmla="*/ 0 w 553"/>
                  <a:gd name="T63" fmla="*/ 0 h 1129"/>
                  <a:gd name="T64" fmla="*/ 0 w 553"/>
                  <a:gd name="T65" fmla="*/ 0 h 1129"/>
                  <a:gd name="T66" fmla="*/ 0 w 553"/>
                  <a:gd name="T67" fmla="*/ 0 h 1129"/>
                  <a:gd name="T68" fmla="*/ 0 w 553"/>
                  <a:gd name="T69" fmla="*/ 0 h 1129"/>
                  <a:gd name="T70" fmla="*/ 0 w 553"/>
                  <a:gd name="T71" fmla="*/ 0 h 11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3" h="1129">
                    <a:moveTo>
                      <a:pt x="239" y="9"/>
                    </a:moveTo>
                    <a:lnTo>
                      <a:pt x="239" y="76"/>
                    </a:lnTo>
                    <a:lnTo>
                      <a:pt x="230" y="109"/>
                    </a:lnTo>
                    <a:lnTo>
                      <a:pt x="217" y="183"/>
                    </a:lnTo>
                    <a:lnTo>
                      <a:pt x="195" y="220"/>
                    </a:lnTo>
                    <a:lnTo>
                      <a:pt x="224" y="213"/>
                    </a:lnTo>
                    <a:lnTo>
                      <a:pt x="224" y="273"/>
                    </a:lnTo>
                    <a:lnTo>
                      <a:pt x="203" y="331"/>
                    </a:lnTo>
                    <a:lnTo>
                      <a:pt x="47" y="382"/>
                    </a:lnTo>
                    <a:lnTo>
                      <a:pt x="187" y="391"/>
                    </a:lnTo>
                    <a:lnTo>
                      <a:pt x="129" y="459"/>
                    </a:lnTo>
                    <a:lnTo>
                      <a:pt x="85" y="482"/>
                    </a:lnTo>
                    <a:lnTo>
                      <a:pt x="0" y="489"/>
                    </a:lnTo>
                    <a:lnTo>
                      <a:pt x="78" y="510"/>
                    </a:lnTo>
                    <a:lnTo>
                      <a:pt x="217" y="585"/>
                    </a:lnTo>
                    <a:lnTo>
                      <a:pt x="174" y="534"/>
                    </a:lnTo>
                    <a:lnTo>
                      <a:pt x="216" y="498"/>
                    </a:lnTo>
                    <a:lnTo>
                      <a:pt x="269" y="481"/>
                    </a:lnTo>
                    <a:lnTo>
                      <a:pt x="269" y="541"/>
                    </a:lnTo>
                    <a:lnTo>
                      <a:pt x="261" y="592"/>
                    </a:lnTo>
                    <a:lnTo>
                      <a:pt x="303" y="645"/>
                    </a:lnTo>
                    <a:lnTo>
                      <a:pt x="361" y="711"/>
                    </a:lnTo>
                    <a:lnTo>
                      <a:pt x="384" y="795"/>
                    </a:lnTo>
                    <a:lnTo>
                      <a:pt x="419" y="825"/>
                    </a:lnTo>
                    <a:lnTo>
                      <a:pt x="393" y="908"/>
                    </a:lnTo>
                    <a:lnTo>
                      <a:pt x="471" y="988"/>
                    </a:lnTo>
                    <a:lnTo>
                      <a:pt x="506" y="1129"/>
                    </a:lnTo>
                    <a:lnTo>
                      <a:pt x="553" y="1129"/>
                    </a:lnTo>
                    <a:lnTo>
                      <a:pt x="502" y="884"/>
                    </a:lnTo>
                    <a:lnTo>
                      <a:pt x="449" y="624"/>
                    </a:lnTo>
                    <a:lnTo>
                      <a:pt x="369" y="555"/>
                    </a:lnTo>
                    <a:lnTo>
                      <a:pt x="342" y="309"/>
                    </a:lnTo>
                    <a:lnTo>
                      <a:pt x="244" y="226"/>
                    </a:lnTo>
                    <a:lnTo>
                      <a:pt x="261" y="0"/>
                    </a:lnTo>
                    <a:lnTo>
                      <a:pt x="23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3" name="Freeform 82">
                <a:extLst>
                  <a:ext uri="{FF2B5EF4-FFF2-40B4-BE49-F238E27FC236}">
                    <a16:creationId xmlns:a16="http://schemas.microsoft.com/office/drawing/2014/main" xmlns="" id="{4325ADC0-4AB9-494C-B05A-903FC54AAF6C}"/>
                  </a:ext>
                </a:extLst>
              </p:cNvPr>
              <p:cNvSpPr>
                <a:spLocks/>
              </p:cNvSpPr>
              <p:nvPr/>
            </p:nvSpPr>
            <p:spPr bwMode="auto">
              <a:xfrm>
                <a:off x="2493" y="3072"/>
                <a:ext cx="179" cy="264"/>
              </a:xfrm>
              <a:custGeom>
                <a:avLst/>
                <a:gdLst>
                  <a:gd name="T0" fmla="*/ 0 w 538"/>
                  <a:gd name="T1" fmla="*/ 0 h 791"/>
                  <a:gd name="T2" fmla="*/ 0 w 538"/>
                  <a:gd name="T3" fmla="*/ 0 h 791"/>
                  <a:gd name="T4" fmla="*/ 0 w 538"/>
                  <a:gd name="T5" fmla="*/ 0 h 791"/>
                  <a:gd name="T6" fmla="*/ 0 w 538"/>
                  <a:gd name="T7" fmla="*/ 0 h 791"/>
                  <a:gd name="T8" fmla="*/ 0 w 538"/>
                  <a:gd name="T9" fmla="*/ 0 h 791"/>
                  <a:gd name="T10" fmla="*/ 0 w 538"/>
                  <a:gd name="T11" fmla="*/ 0 h 791"/>
                  <a:gd name="T12" fmla="*/ 0 w 538"/>
                  <a:gd name="T13" fmla="*/ 0 h 791"/>
                  <a:gd name="T14" fmla="*/ 0 w 538"/>
                  <a:gd name="T15" fmla="*/ 0 h 791"/>
                  <a:gd name="T16" fmla="*/ 0 w 538"/>
                  <a:gd name="T17" fmla="*/ 0 h 791"/>
                  <a:gd name="T18" fmla="*/ 0 w 538"/>
                  <a:gd name="T19" fmla="*/ 0 h 791"/>
                  <a:gd name="T20" fmla="*/ 0 w 538"/>
                  <a:gd name="T21" fmla="*/ 0 h 791"/>
                  <a:gd name="T22" fmla="*/ 0 w 538"/>
                  <a:gd name="T23" fmla="*/ 0 h 791"/>
                  <a:gd name="T24" fmla="*/ 0 w 538"/>
                  <a:gd name="T25" fmla="*/ 0 h 791"/>
                  <a:gd name="T26" fmla="*/ 0 w 538"/>
                  <a:gd name="T27" fmla="*/ 0 h 791"/>
                  <a:gd name="T28" fmla="*/ 0 w 538"/>
                  <a:gd name="T29" fmla="*/ 0 h 791"/>
                  <a:gd name="T30" fmla="*/ 0 w 538"/>
                  <a:gd name="T31" fmla="*/ 0 h 791"/>
                  <a:gd name="T32" fmla="*/ 0 w 538"/>
                  <a:gd name="T33" fmla="*/ 0 h 791"/>
                  <a:gd name="T34" fmla="*/ 0 w 538"/>
                  <a:gd name="T35" fmla="*/ 0 h 791"/>
                  <a:gd name="T36" fmla="*/ 0 w 538"/>
                  <a:gd name="T37" fmla="*/ 0 h 791"/>
                  <a:gd name="T38" fmla="*/ 0 w 538"/>
                  <a:gd name="T39" fmla="*/ 0 h 791"/>
                  <a:gd name="T40" fmla="*/ 0 w 538"/>
                  <a:gd name="T41" fmla="*/ 0 h 791"/>
                  <a:gd name="T42" fmla="*/ 0 w 538"/>
                  <a:gd name="T43" fmla="*/ 0 h 79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38" h="791">
                    <a:moveTo>
                      <a:pt x="0" y="0"/>
                    </a:moveTo>
                    <a:lnTo>
                      <a:pt x="17" y="186"/>
                    </a:lnTo>
                    <a:lnTo>
                      <a:pt x="89" y="269"/>
                    </a:lnTo>
                    <a:lnTo>
                      <a:pt x="219" y="791"/>
                    </a:lnTo>
                    <a:lnTo>
                      <a:pt x="270" y="791"/>
                    </a:lnTo>
                    <a:lnTo>
                      <a:pt x="465" y="485"/>
                    </a:lnTo>
                    <a:lnTo>
                      <a:pt x="538" y="365"/>
                    </a:lnTo>
                    <a:lnTo>
                      <a:pt x="496" y="389"/>
                    </a:lnTo>
                    <a:lnTo>
                      <a:pt x="417" y="344"/>
                    </a:lnTo>
                    <a:lnTo>
                      <a:pt x="278" y="225"/>
                    </a:lnTo>
                    <a:lnTo>
                      <a:pt x="371" y="356"/>
                    </a:lnTo>
                    <a:lnTo>
                      <a:pt x="444" y="468"/>
                    </a:lnTo>
                    <a:lnTo>
                      <a:pt x="374" y="598"/>
                    </a:lnTo>
                    <a:lnTo>
                      <a:pt x="271" y="649"/>
                    </a:lnTo>
                    <a:lnTo>
                      <a:pt x="205" y="554"/>
                    </a:lnTo>
                    <a:lnTo>
                      <a:pt x="170" y="404"/>
                    </a:lnTo>
                    <a:lnTo>
                      <a:pt x="126" y="299"/>
                    </a:lnTo>
                    <a:lnTo>
                      <a:pt x="75" y="225"/>
                    </a:lnTo>
                    <a:lnTo>
                      <a:pt x="28" y="171"/>
                    </a:lnTo>
                    <a:lnTo>
                      <a:pt x="23" y="6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4" name="Freeform 83">
                <a:extLst>
                  <a:ext uri="{FF2B5EF4-FFF2-40B4-BE49-F238E27FC236}">
                    <a16:creationId xmlns:a16="http://schemas.microsoft.com/office/drawing/2014/main" xmlns="" id="{195B82B4-D568-4EDC-BC55-8AF72BA42D3F}"/>
                  </a:ext>
                </a:extLst>
              </p:cNvPr>
              <p:cNvSpPr>
                <a:spLocks/>
              </p:cNvSpPr>
              <p:nvPr/>
            </p:nvSpPr>
            <p:spPr bwMode="auto">
              <a:xfrm>
                <a:off x="2386" y="3212"/>
                <a:ext cx="34" cy="123"/>
              </a:xfrm>
              <a:custGeom>
                <a:avLst/>
                <a:gdLst>
                  <a:gd name="T0" fmla="*/ 0 w 101"/>
                  <a:gd name="T1" fmla="*/ 0 h 367"/>
                  <a:gd name="T2" fmla="*/ 0 w 101"/>
                  <a:gd name="T3" fmla="*/ 0 h 367"/>
                  <a:gd name="T4" fmla="*/ 0 w 101"/>
                  <a:gd name="T5" fmla="*/ 0 h 367"/>
                  <a:gd name="T6" fmla="*/ 0 w 101"/>
                  <a:gd name="T7" fmla="*/ 0 h 367"/>
                  <a:gd name="T8" fmla="*/ 0 w 101"/>
                  <a:gd name="T9" fmla="*/ 0 h 367"/>
                  <a:gd name="T10" fmla="*/ 0 w 101"/>
                  <a:gd name="T11" fmla="*/ 0 h 367"/>
                  <a:gd name="T12" fmla="*/ 0 w 101"/>
                  <a:gd name="T13" fmla="*/ 0 h 367"/>
                  <a:gd name="T14" fmla="*/ 0 w 101"/>
                  <a:gd name="T15" fmla="*/ 0 h 367"/>
                  <a:gd name="T16" fmla="*/ 0 w 101"/>
                  <a:gd name="T17" fmla="*/ 0 h 367"/>
                  <a:gd name="T18" fmla="*/ 0 w 101"/>
                  <a:gd name="T19" fmla="*/ 0 h 367"/>
                  <a:gd name="T20" fmla="*/ 0 w 101"/>
                  <a:gd name="T21" fmla="*/ 0 h 367"/>
                  <a:gd name="T22" fmla="*/ 0 w 101"/>
                  <a:gd name="T23" fmla="*/ 0 h 367"/>
                  <a:gd name="T24" fmla="*/ 0 w 101"/>
                  <a:gd name="T25" fmla="*/ 0 h 367"/>
                  <a:gd name="T26" fmla="*/ 0 w 101"/>
                  <a:gd name="T27" fmla="*/ 0 h 367"/>
                  <a:gd name="T28" fmla="*/ 0 w 101"/>
                  <a:gd name="T29" fmla="*/ 0 h 3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1" h="367">
                    <a:moveTo>
                      <a:pt x="28" y="0"/>
                    </a:moveTo>
                    <a:lnTo>
                      <a:pt x="41" y="60"/>
                    </a:lnTo>
                    <a:lnTo>
                      <a:pt x="79" y="126"/>
                    </a:lnTo>
                    <a:lnTo>
                      <a:pt x="66" y="201"/>
                    </a:lnTo>
                    <a:lnTo>
                      <a:pt x="58" y="260"/>
                    </a:lnTo>
                    <a:lnTo>
                      <a:pt x="28" y="344"/>
                    </a:lnTo>
                    <a:lnTo>
                      <a:pt x="0" y="367"/>
                    </a:lnTo>
                    <a:lnTo>
                      <a:pt x="52" y="367"/>
                    </a:lnTo>
                    <a:lnTo>
                      <a:pt x="79" y="314"/>
                    </a:lnTo>
                    <a:lnTo>
                      <a:pt x="86" y="246"/>
                    </a:lnTo>
                    <a:lnTo>
                      <a:pt x="101" y="164"/>
                    </a:lnTo>
                    <a:lnTo>
                      <a:pt x="96" y="113"/>
                    </a:lnTo>
                    <a:lnTo>
                      <a:pt x="66" y="54"/>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5" name="Freeform 84">
                <a:extLst>
                  <a:ext uri="{FF2B5EF4-FFF2-40B4-BE49-F238E27FC236}">
                    <a16:creationId xmlns:a16="http://schemas.microsoft.com/office/drawing/2014/main" xmlns="" id="{2ADD94BD-05BD-4D69-B2CA-2235B7CC1C6F}"/>
                  </a:ext>
                </a:extLst>
              </p:cNvPr>
              <p:cNvSpPr>
                <a:spLocks/>
              </p:cNvSpPr>
              <p:nvPr/>
            </p:nvSpPr>
            <p:spPr bwMode="auto">
              <a:xfrm>
                <a:off x="2372" y="3147"/>
                <a:ext cx="135" cy="188"/>
              </a:xfrm>
              <a:custGeom>
                <a:avLst/>
                <a:gdLst>
                  <a:gd name="T0" fmla="*/ 0 w 404"/>
                  <a:gd name="T1" fmla="*/ 0 h 562"/>
                  <a:gd name="T2" fmla="*/ 0 w 404"/>
                  <a:gd name="T3" fmla="*/ 0 h 562"/>
                  <a:gd name="T4" fmla="*/ 0 w 404"/>
                  <a:gd name="T5" fmla="*/ 0 h 562"/>
                  <a:gd name="T6" fmla="*/ 0 w 404"/>
                  <a:gd name="T7" fmla="*/ 0 h 562"/>
                  <a:gd name="T8" fmla="*/ 0 w 404"/>
                  <a:gd name="T9" fmla="*/ 0 h 562"/>
                  <a:gd name="T10" fmla="*/ 0 w 404"/>
                  <a:gd name="T11" fmla="*/ 0 h 562"/>
                  <a:gd name="T12" fmla="*/ 0 w 404"/>
                  <a:gd name="T13" fmla="*/ 0 h 562"/>
                  <a:gd name="T14" fmla="*/ 0 w 404"/>
                  <a:gd name="T15" fmla="*/ 0 h 562"/>
                  <a:gd name="T16" fmla="*/ 0 w 404"/>
                  <a:gd name="T17" fmla="*/ 0 h 562"/>
                  <a:gd name="T18" fmla="*/ 0 w 404"/>
                  <a:gd name="T19" fmla="*/ 0 h 562"/>
                  <a:gd name="T20" fmla="*/ 0 w 404"/>
                  <a:gd name="T21" fmla="*/ 0 h 562"/>
                  <a:gd name="T22" fmla="*/ 0 w 404"/>
                  <a:gd name="T23" fmla="*/ 0 h 562"/>
                  <a:gd name="T24" fmla="*/ 0 w 404"/>
                  <a:gd name="T25" fmla="*/ 0 h 562"/>
                  <a:gd name="T26" fmla="*/ 0 w 404"/>
                  <a:gd name="T27" fmla="*/ 0 h 562"/>
                  <a:gd name="T28" fmla="*/ 0 w 404"/>
                  <a:gd name="T29" fmla="*/ 0 h 562"/>
                  <a:gd name="T30" fmla="*/ 0 w 404"/>
                  <a:gd name="T31" fmla="*/ 0 h 562"/>
                  <a:gd name="T32" fmla="*/ 0 w 404"/>
                  <a:gd name="T33" fmla="*/ 0 h 562"/>
                  <a:gd name="T34" fmla="*/ 0 w 404"/>
                  <a:gd name="T35" fmla="*/ 0 h 562"/>
                  <a:gd name="T36" fmla="*/ 0 w 404"/>
                  <a:gd name="T37" fmla="*/ 0 h 562"/>
                  <a:gd name="T38" fmla="*/ 0 w 404"/>
                  <a:gd name="T39" fmla="*/ 0 h 562"/>
                  <a:gd name="T40" fmla="*/ 0 w 404"/>
                  <a:gd name="T41" fmla="*/ 0 h 562"/>
                  <a:gd name="T42" fmla="*/ 0 w 404"/>
                  <a:gd name="T43" fmla="*/ 0 h 562"/>
                  <a:gd name="T44" fmla="*/ 0 w 404"/>
                  <a:gd name="T45" fmla="*/ 0 h 562"/>
                  <a:gd name="T46" fmla="*/ 0 w 404"/>
                  <a:gd name="T47" fmla="*/ 0 h 562"/>
                  <a:gd name="T48" fmla="*/ 0 w 404"/>
                  <a:gd name="T49" fmla="*/ 0 h 5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4" h="562">
                    <a:moveTo>
                      <a:pt x="0" y="0"/>
                    </a:moveTo>
                    <a:lnTo>
                      <a:pt x="95" y="66"/>
                    </a:lnTo>
                    <a:lnTo>
                      <a:pt x="122" y="156"/>
                    </a:lnTo>
                    <a:lnTo>
                      <a:pt x="238" y="285"/>
                    </a:lnTo>
                    <a:lnTo>
                      <a:pt x="282" y="366"/>
                    </a:lnTo>
                    <a:lnTo>
                      <a:pt x="325" y="389"/>
                    </a:lnTo>
                    <a:lnTo>
                      <a:pt x="334" y="442"/>
                    </a:lnTo>
                    <a:lnTo>
                      <a:pt x="304" y="471"/>
                    </a:lnTo>
                    <a:lnTo>
                      <a:pt x="311" y="509"/>
                    </a:lnTo>
                    <a:lnTo>
                      <a:pt x="299" y="562"/>
                    </a:lnTo>
                    <a:lnTo>
                      <a:pt x="346" y="562"/>
                    </a:lnTo>
                    <a:lnTo>
                      <a:pt x="348" y="494"/>
                    </a:lnTo>
                    <a:lnTo>
                      <a:pt x="363" y="435"/>
                    </a:lnTo>
                    <a:lnTo>
                      <a:pt x="404" y="353"/>
                    </a:lnTo>
                    <a:lnTo>
                      <a:pt x="386" y="329"/>
                    </a:lnTo>
                    <a:lnTo>
                      <a:pt x="356" y="405"/>
                    </a:lnTo>
                    <a:lnTo>
                      <a:pt x="328" y="353"/>
                    </a:lnTo>
                    <a:lnTo>
                      <a:pt x="299" y="345"/>
                    </a:lnTo>
                    <a:lnTo>
                      <a:pt x="268" y="269"/>
                    </a:lnTo>
                    <a:lnTo>
                      <a:pt x="200" y="209"/>
                    </a:lnTo>
                    <a:lnTo>
                      <a:pt x="139" y="143"/>
                    </a:lnTo>
                    <a:lnTo>
                      <a:pt x="116" y="69"/>
                    </a:lnTo>
                    <a:lnTo>
                      <a:pt x="81"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6" name="Freeform 85">
                <a:extLst>
                  <a:ext uri="{FF2B5EF4-FFF2-40B4-BE49-F238E27FC236}">
                    <a16:creationId xmlns:a16="http://schemas.microsoft.com/office/drawing/2014/main" xmlns="" id="{F6050D54-8F89-4C71-BC59-9D0CAB60EEC2}"/>
                  </a:ext>
                </a:extLst>
              </p:cNvPr>
              <p:cNvSpPr>
                <a:spLocks/>
              </p:cNvSpPr>
              <p:nvPr/>
            </p:nvSpPr>
            <p:spPr bwMode="auto">
              <a:xfrm>
                <a:off x="2433" y="3165"/>
                <a:ext cx="49" cy="62"/>
              </a:xfrm>
              <a:custGeom>
                <a:avLst/>
                <a:gdLst>
                  <a:gd name="T0" fmla="*/ 0 w 149"/>
                  <a:gd name="T1" fmla="*/ 0 h 186"/>
                  <a:gd name="T2" fmla="*/ 0 w 149"/>
                  <a:gd name="T3" fmla="*/ 0 h 186"/>
                  <a:gd name="T4" fmla="*/ 0 w 149"/>
                  <a:gd name="T5" fmla="*/ 0 h 186"/>
                  <a:gd name="T6" fmla="*/ 0 w 149"/>
                  <a:gd name="T7" fmla="*/ 0 h 186"/>
                  <a:gd name="T8" fmla="*/ 0 w 149"/>
                  <a:gd name="T9" fmla="*/ 0 h 186"/>
                  <a:gd name="T10" fmla="*/ 0 w 149"/>
                  <a:gd name="T11" fmla="*/ 0 h 186"/>
                  <a:gd name="T12" fmla="*/ 0 w 149"/>
                  <a:gd name="T13" fmla="*/ 0 h 186"/>
                  <a:gd name="T14" fmla="*/ 0 w 149"/>
                  <a:gd name="T15" fmla="*/ 0 h 186"/>
                  <a:gd name="T16" fmla="*/ 0 w 149"/>
                  <a:gd name="T17" fmla="*/ 0 h 1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 h="186">
                    <a:moveTo>
                      <a:pt x="0" y="0"/>
                    </a:moveTo>
                    <a:lnTo>
                      <a:pt x="56" y="22"/>
                    </a:lnTo>
                    <a:lnTo>
                      <a:pt x="105" y="67"/>
                    </a:lnTo>
                    <a:lnTo>
                      <a:pt x="143" y="120"/>
                    </a:lnTo>
                    <a:lnTo>
                      <a:pt x="149" y="186"/>
                    </a:lnTo>
                    <a:lnTo>
                      <a:pt x="108" y="106"/>
                    </a:lnTo>
                    <a:lnTo>
                      <a:pt x="49" y="5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7" name="Freeform 86">
                <a:extLst>
                  <a:ext uri="{FF2B5EF4-FFF2-40B4-BE49-F238E27FC236}">
                    <a16:creationId xmlns:a16="http://schemas.microsoft.com/office/drawing/2014/main" xmlns="" id="{9C0A19A1-B733-44C3-95A8-9E9E2F8DC09A}"/>
                  </a:ext>
                </a:extLst>
              </p:cNvPr>
              <p:cNvSpPr>
                <a:spLocks/>
              </p:cNvSpPr>
              <p:nvPr/>
            </p:nvSpPr>
            <p:spPr bwMode="auto">
              <a:xfrm>
                <a:off x="2241" y="3127"/>
                <a:ext cx="130" cy="210"/>
              </a:xfrm>
              <a:custGeom>
                <a:avLst/>
                <a:gdLst>
                  <a:gd name="T0" fmla="*/ 0 w 390"/>
                  <a:gd name="T1" fmla="*/ 0 h 629"/>
                  <a:gd name="T2" fmla="*/ 0 w 390"/>
                  <a:gd name="T3" fmla="*/ 0 h 629"/>
                  <a:gd name="T4" fmla="*/ 0 w 390"/>
                  <a:gd name="T5" fmla="*/ 0 h 629"/>
                  <a:gd name="T6" fmla="*/ 0 w 390"/>
                  <a:gd name="T7" fmla="*/ 0 h 629"/>
                  <a:gd name="T8" fmla="*/ 0 w 390"/>
                  <a:gd name="T9" fmla="*/ 0 h 629"/>
                  <a:gd name="T10" fmla="*/ 0 w 390"/>
                  <a:gd name="T11" fmla="*/ 0 h 629"/>
                  <a:gd name="T12" fmla="*/ 0 w 390"/>
                  <a:gd name="T13" fmla="*/ 0 h 629"/>
                  <a:gd name="T14" fmla="*/ 0 w 390"/>
                  <a:gd name="T15" fmla="*/ 0 h 629"/>
                  <a:gd name="T16" fmla="*/ 0 w 390"/>
                  <a:gd name="T17" fmla="*/ 0 h 629"/>
                  <a:gd name="T18" fmla="*/ 0 w 390"/>
                  <a:gd name="T19" fmla="*/ 0 h 629"/>
                  <a:gd name="T20" fmla="*/ 0 w 390"/>
                  <a:gd name="T21" fmla="*/ 0 h 629"/>
                  <a:gd name="T22" fmla="*/ 0 w 390"/>
                  <a:gd name="T23" fmla="*/ 0 h 629"/>
                  <a:gd name="T24" fmla="*/ 0 w 390"/>
                  <a:gd name="T25" fmla="*/ 0 h 629"/>
                  <a:gd name="T26" fmla="*/ 0 w 390"/>
                  <a:gd name="T27" fmla="*/ 0 h 629"/>
                  <a:gd name="T28" fmla="*/ 0 w 390"/>
                  <a:gd name="T29" fmla="*/ 0 h 629"/>
                  <a:gd name="T30" fmla="*/ 0 w 390"/>
                  <a:gd name="T31" fmla="*/ 0 h 629"/>
                  <a:gd name="T32" fmla="*/ 0 w 390"/>
                  <a:gd name="T33" fmla="*/ 0 h 629"/>
                  <a:gd name="T34" fmla="*/ 0 w 390"/>
                  <a:gd name="T35" fmla="*/ 0 h 629"/>
                  <a:gd name="T36" fmla="*/ 0 w 390"/>
                  <a:gd name="T37" fmla="*/ 0 h 629"/>
                  <a:gd name="T38" fmla="*/ 0 w 390"/>
                  <a:gd name="T39" fmla="*/ 0 h 629"/>
                  <a:gd name="T40" fmla="*/ 0 w 390"/>
                  <a:gd name="T41" fmla="*/ 0 h 629"/>
                  <a:gd name="T42" fmla="*/ 0 w 390"/>
                  <a:gd name="T43" fmla="*/ 0 h 629"/>
                  <a:gd name="T44" fmla="*/ 0 w 390"/>
                  <a:gd name="T45" fmla="*/ 0 h 629"/>
                  <a:gd name="T46" fmla="*/ 0 w 390"/>
                  <a:gd name="T47" fmla="*/ 0 h 629"/>
                  <a:gd name="T48" fmla="*/ 0 w 390"/>
                  <a:gd name="T49" fmla="*/ 0 h 629"/>
                  <a:gd name="T50" fmla="*/ 0 w 390"/>
                  <a:gd name="T51" fmla="*/ 0 h 629"/>
                  <a:gd name="T52" fmla="*/ 0 w 390"/>
                  <a:gd name="T53" fmla="*/ 0 h 629"/>
                  <a:gd name="T54" fmla="*/ 0 w 390"/>
                  <a:gd name="T55" fmla="*/ 0 h 629"/>
                  <a:gd name="T56" fmla="*/ 0 w 390"/>
                  <a:gd name="T57" fmla="*/ 0 h 629"/>
                  <a:gd name="T58" fmla="*/ 0 w 390"/>
                  <a:gd name="T59" fmla="*/ 0 h 629"/>
                  <a:gd name="T60" fmla="*/ 0 w 390"/>
                  <a:gd name="T61" fmla="*/ 0 h 629"/>
                  <a:gd name="T62" fmla="*/ 0 w 390"/>
                  <a:gd name="T63" fmla="*/ 0 h 6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629">
                    <a:moveTo>
                      <a:pt x="165" y="25"/>
                    </a:moveTo>
                    <a:lnTo>
                      <a:pt x="102" y="25"/>
                    </a:lnTo>
                    <a:lnTo>
                      <a:pt x="182" y="60"/>
                    </a:lnTo>
                    <a:lnTo>
                      <a:pt x="227" y="203"/>
                    </a:lnTo>
                    <a:lnTo>
                      <a:pt x="238" y="351"/>
                    </a:lnTo>
                    <a:lnTo>
                      <a:pt x="233" y="465"/>
                    </a:lnTo>
                    <a:lnTo>
                      <a:pt x="217" y="502"/>
                    </a:lnTo>
                    <a:lnTo>
                      <a:pt x="130" y="233"/>
                    </a:lnTo>
                    <a:lnTo>
                      <a:pt x="93" y="129"/>
                    </a:lnTo>
                    <a:lnTo>
                      <a:pt x="0" y="0"/>
                    </a:lnTo>
                    <a:lnTo>
                      <a:pt x="81" y="150"/>
                    </a:lnTo>
                    <a:lnTo>
                      <a:pt x="230" y="613"/>
                    </a:lnTo>
                    <a:lnTo>
                      <a:pt x="284" y="629"/>
                    </a:lnTo>
                    <a:lnTo>
                      <a:pt x="357" y="622"/>
                    </a:lnTo>
                    <a:lnTo>
                      <a:pt x="305" y="569"/>
                    </a:lnTo>
                    <a:lnTo>
                      <a:pt x="269" y="449"/>
                    </a:lnTo>
                    <a:lnTo>
                      <a:pt x="269" y="353"/>
                    </a:lnTo>
                    <a:lnTo>
                      <a:pt x="255" y="255"/>
                    </a:lnTo>
                    <a:lnTo>
                      <a:pt x="227" y="120"/>
                    </a:lnTo>
                    <a:lnTo>
                      <a:pt x="230" y="54"/>
                    </a:lnTo>
                    <a:lnTo>
                      <a:pt x="332" y="375"/>
                    </a:lnTo>
                    <a:lnTo>
                      <a:pt x="282" y="106"/>
                    </a:lnTo>
                    <a:lnTo>
                      <a:pt x="332" y="186"/>
                    </a:lnTo>
                    <a:lnTo>
                      <a:pt x="320" y="113"/>
                    </a:lnTo>
                    <a:lnTo>
                      <a:pt x="370" y="135"/>
                    </a:lnTo>
                    <a:lnTo>
                      <a:pt x="390" y="172"/>
                    </a:lnTo>
                    <a:lnTo>
                      <a:pt x="386" y="113"/>
                    </a:lnTo>
                    <a:lnTo>
                      <a:pt x="320" y="76"/>
                    </a:lnTo>
                    <a:lnTo>
                      <a:pt x="247" y="9"/>
                    </a:lnTo>
                    <a:lnTo>
                      <a:pt x="203" y="22"/>
                    </a:lnTo>
                    <a:lnTo>
                      <a:pt x="16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8" name="Freeform 87">
                <a:extLst>
                  <a:ext uri="{FF2B5EF4-FFF2-40B4-BE49-F238E27FC236}">
                    <a16:creationId xmlns:a16="http://schemas.microsoft.com/office/drawing/2014/main" xmlns="" id="{6D169CE1-6A0C-40A0-8E84-5090754360BE}"/>
                  </a:ext>
                </a:extLst>
              </p:cNvPr>
              <p:cNvSpPr>
                <a:spLocks/>
              </p:cNvSpPr>
              <p:nvPr/>
            </p:nvSpPr>
            <p:spPr bwMode="auto">
              <a:xfrm>
                <a:off x="2239" y="3087"/>
                <a:ext cx="106" cy="14"/>
              </a:xfrm>
              <a:custGeom>
                <a:avLst/>
                <a:gdLst>
                  <a:gd name="T0" fmla="*/ 0 w 317"/>
                  <a:gd name="T1" fmla="*/ 0 h 40"/>
                  <a:gd name="T2" fmla="*/ 0 w 317"/>
                  <a:gd name="T3" fmla="*/ 0 h 40"/>
                  <a:gd name="T4" fmla="*/ 0 w 317"/>
                  <a:gd name="T5" fmla="*/ 0 h 40"/>
                  <a:gd name="T6" fmla="*/ 0 w 317"/>
                  <a:gd name="T7" fmla="*/ 0 h 40"/>
                  <a:gd name="T8" fmla="*/ 0 w 317"/>
                  <a:gd name="T9" fmla="*/ 0 h 40"/>
                  <a:gd name="T10" fmla="*/ 0 w 317"/>
                  <a:gd name="T11" fmla="*/ 0 h 40"/>
                  <a:gd name="T12" fmla="*/ 0 w 317"/>
                  <a:gd name="T13" fmla="*/ 0 h 40"/>
                  <a:gd name="T14" fmla="*/ 0 w 317"/>
                  <a:gd name="T15" fmla="*/ 0 h 40"/>
                  <a:gd name="T16" fmla="*/ 0 w 317"/>
                  <a:gd name="T17" fmla="*/ 0 h 40"/>
                  <a:gd name="T18" fmla="*/ 0 w 317"/>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7" h="40">
                    <a:moveTo>
                      <a:pt x="0" y="7"/>
                    </a:moveTo>
                    <a:lnTo>
                      <a:pt x="93" y="16"/>
                    </a:lnTo>
                    <a:lnTo>
                      <a:pt x="201" y="16"/>
                    </a:lnTo>
                    <a:lnTo>
                      <a:pt x="317" y="0"/>
                    </a:lnTo>
                    <a:lnTo>
                      <a:pt x="218" y="25"/>
                    </a:lnTo>
                    <a:lnTo>
                      <a:pt x="122" y="40"/>
                    </a:lnTo>
                    <a:lnTo>
                      <a:pt x="49" y="37"/>
                    </a:lnTo>
                    <a:lnTo>
                      <a:pt x="0" y="3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9" name="Freeform 88">
                <a:extLst>
                  <a:ext uri="{FF2B5EF4-FFF2-40B4-BE49-F238E27FC236}">
                    <a16:creationId xmlns:a16="http://schemas.microsoft.com/office/drawing/2014/main" xmlns="" id="{D624BE74-20D7-417E-A73E-DF4A80EC4B6C}"/>
                  </a:ext>
                </a:extLst>
              </p:cNvPr>
              <p:cNvSpPr>
                <a:spLocks/>
              </p:cNvSpPr>
              <p:nvPr/>
            </p:nvSpPr>
            <p:spPr bwMode="auto">
              <a:xfrm>
                <a:off x="2313" y="3107"/>
                <a:ext cx="81" cy="10"/>
              </a:xfrm>
              <a:custGeom>
                <a:avLst/>
                <a:gdLst>
                  <a:gd name="T0" fmla="*/ 0 w 242"/>
                  <a:gd name="T1" fmla="*/ 0 h 30"/>
                  <a:gd name="T2" fmla="*/ 0 w 242"/>
                  <a:gd name="T3" fmla="*/ 0 h 30"/>
                  <a:gd name="T4" fmla="*/ 0 w 242"/>
                  <a:gd name="T5" fmla="*/ 0 h 30"/>
                  <a:gd name="T6" fmla="*/ 0 w 242"/>
                  <a:gd name="T7" fmla="*/ 0 h 30"/>
                  <a:gd name="T8" fmla="*/ 0 w 242"/>
                  <a:gd name="T9" fmla="*/ 0 h 30"/>
                  <a:gd name="T10" fmla="*/ 0 w 242"/>
                  <a:gd name="T11" fmla="*/ 0 h 30"/>
                  <a:gd name="T12" fmla="*/ 0 w 242"/>
                  <a:gd name="T13" fmla="*/ 0 h 30"/>
                  <a:gd name="T14" fmla="*/ 0 w 242"/>
                  <a:gd name="T15" fmla="*/ 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2" h="30">
                    <a:moveTo>
                      <a:pt x="0" y="30"/>
                    </a:moveTo>
                    <a:lnTo>
                      <a:pt x="73" y="0"/>
                    </a:lnTo>
                    <a:lnTo>
                      <a:pt x="155" y="0"/>
                    </a:lnTo>
                    <a:lnTo>
                      <a:pt x="242" y="16"/>
                    </a:lnTo>
                    <a:lnTo>
                      <a:pt x="176" y="22"/>
                    </a:lnTo>
                    <a:lnTo>
                      <a:pt x="108" y="25"/>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0" name="Freeform 89">
                <a:extLst>
                  <a:ext uri="{FF2B5EF4-FFF2-40B4-BE49-F238E27FC236}">
                    <a16:creationId xmlns:a16="http://schemas.microsoft.com/office/drawing/2014/main" xmlns="" id="{E10C6D40-F673-4379-A343-6092B2535698}"/>
                  </a:ext>
                </a:extLst>
              </p:cNvPr>
              <p:cNvSpPr>
                <a:spLocks/>
              </p:cNvSpPr>
              <p:nvPr/>
            </p:nvSpPr>
            <p:spPr bwMode="auto">
              <a:xfrm>
                <a:off x="1981" y="2585"/>
                <a:ext cx="63" cy="121"/>
              </a:xfrm>
              <a:custGeom>
                <a:avLst/>
                <a:gdLst>
                  <a:gd name="T0" fmla="*/ 0 w 191"/>
                  <a:gd name="T1" fmla="*/ 0 h 364"/>
                  <a:gd name="T2" fmla="*/ 0 w 191"/>
                  <a:gd name="T3" fmla="*/ 0 h 364"/>
                  <a:gd name="T4" fmla="*/ 0 w 191"/>
                  <a:gd name="T5" fmla="*/ 0 h 364"/>
                  <a:gd name="T6" fmla="*/ 0 w 191"/>
                  <a:gd name="T7" fmla="*/ 0 h 364"/>
                  <a:gd name="T8" fmla="*/ 0 w 191"/>
                  <a:gd name="T9" fmla="*/ 0 h 364"/>
                  <a:gd name="T10" fmla="*/ 0 w 191"/>
                  <a:gd name="T11" fmla="*/ 0 h 364"/>
                  <a:gd name="T12" fmla="*/ 0 w 191"/>
                  <a:gd name="T13" fmla="*/ 0 h 364"/>
                  <a:gd name="T14" fmla="*/ 0 w 191"/>
                  <a:gd name="T15" fmla="*/ 0 h 364"/>
                  <a:gd name="T16" fmla="*/ 0 w 191"/>
                  <a:gd name="T17" fmla="*/ 0 h 364"/>
                  <a:gd name="T18" fmla="*/ 0 w 191"/>
                  <a:gd name="T19" fmla="*/ 0 h 364"/>
                  <a:gd name="T20" fmla="*/ 0 w 191"/>
                  <a:gd name="T21" fmla="*/ 0 h 364"/>
                  <a:gd name="T22" fmla="*/ 0 w 191"/>
                  <a:gd name="T23" fmla="*/ 0 h 364"/>
                  <a:gd name="T24" fmla="*/ 0 w 191"/>
                  <a:gd name="T25" fmla="*/ 0 h 364"/>
                  <a:gd name="T26" fmla="*/ 0 w 191"/>
                  <a:gd name="T27" fmla="*/ 0 h 364"/>
                  <a:gd name="T28" fmla="*/ 0 w 191"/>
                  <a:gd name="T29" fmla="*/ 0 h 364"/>
                  <a:gd name="T30" fmla="*/ 0 w 191"/>
                  <a:gd name="T31" fmla="*/ 0 h 364"/>
                  <a:gd name="T32" fmla="*/ 0 w 191"/>
                  <a:gd name="T33" fmla="*/ 0 h 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1" h="364">
                    <a:moveTo>
                      <a:pt x="0" y="344"/>
                    </a:moveTo>
                    <a:lnTo>
                      <a:pt x="1" y="298"/>
                    </a:lnTo>
                    <a:lnTo>
                      <a:pt x="18" y="260"/>
                    </a:lnTo>
                    <a:lnTo>
                      <a:pt x="56" y="212"/>
                    </a:lnTo>
                    <a:lnTo>
                      <a:pt x="101" y="165"/>
                    </a:lnTo>
                    <a:lnTo>
                      <a:pt x="139" y="132"/>
                    </a:lnTo>
                    <a:lnTo>
                      <a:pt x="177" y="97"/>
                    </a:lnTo>
                    <a:lnTo>
                      <a:pt x="166" y="0"/>
                    </a:lnTo>
                    <a:lnTo>
                      <a:pt x="191" y="106"/>
                    </a:lnTo>
                    <a:lnTo>
                      <a:pt x="164" y="126"/>
                    </a:lnTo>
                    <a:lnTo>
                      <a:pt x="116" y="169"/>
                    </a:lnTo>
                    <a:lnTo>
                      <a:pt x="66" y="218"/>
                    </a:lnTo>
                    <a:lnTo>
                      <a:pt x="33" y="259"/>
                    </a:lnTo>
                    <a:lnTo>
                      <a:pt x="14" y="294"/>
                    </a:lnTo>
                    <a:lnTo>
                      <a:pt x="18" y="364"/>
                    </a:lnTo>
                    <a:lnTo>
                      <a:pt x="0" y="3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1" name="Freeform 90">
                <a:extLst>
                  <a:ext uri="{FF2B5EF4-FFF2-40B4-BE49-F238E27FC236}">
                    <a16:creationId xmlns:a16="http://schemas.microsoft.com/office/drawing/2014/main" xmlns="" id="{FAB4A2CA-AED3-438E-9587-93F618AF6082}"/>
                  </a:ext>
                </a:extLst>
              </p:cNvPr>
              <p:cNvSpPr>
                <a:spLocks/>
              </p:cNvSpPr>
              <p:nvPr/>
            </p:nvSpPr>
            <p:spPr bwMode="auto">
              <a:xfrm>
                <a:off x="1992" y="2690"/>
                <a:ext cx="26" cy="33"/>
              </a:xfrm>
              <a:custGeom>
                <a:avLst/>
                <a:gdLst>
                  <a:gd name="T0" fmla="*/ 0 w 77"/>
                  <a:gd name="T1" fmla="*/ 0 h 99"/>
                  <a:gd name="T2" fmla="*/ 0 w 77"/>
                  <a:gd name="T3" fmla="*/ 0 h 99"/>
                  <a:gd name="T4" fmla="*/ 0 w 77"/>
                  <a:gd name="T5" fmla="*/ 0 h 99"/>
                  <a:gd name="T6" fmla="*/ 0 w 77"/>
                  <a:gd name="T7" fmla="*/ 0 h 99"/>
                  <a:gd name="T8" fmla="*/ 0 w 77"/>
                  <a:gd name="T9" fmla="*/ 0 h 99"/>
                  <a:gd name="T10" fmla="*/ 0 w 77"/>
                  <a:gd name="T11" fmla="*/ 0 h 99"/>
                  <a:gd name="T12" fmla="*/ 0 w 77"/>
                  <a:gd name="T13" fmla="*/ 0 h 99"/>
                  <a:gd name="T14" fmla="*/ 0 w 77"/>
                  <a:gd name="T15" fmla="*/ 0 h 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7" h="99">
                    <a:moveTo>
                      <a:pt x="0" y="0"/>
                    </a:moveTo>
                    <a:lnTo>
                      <a:pt x="0" y="43"/>
                    </a:lnTo>
                    <a:lnTo>
                      <a:pt x="41" y="84"/>
                    </a:lnTo>
                    <a:lnTo>
                      <a:pt x="77" y="99"/>
                    </a:lnTo>
                    <a:lnTo>
                      <a:pt x="32" y="52"/>
                    </a:lnTo>
                    <a:lnTo>
                      <a:pt x="17"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2" name="Freeform 91">
                <a:extLst>
                  <a:ext uri="{FF2B5EF4-FFF2-40B4-BE49-F238E27FC236}">
                    <a16:creationId xmlns:a16="http://schemas.microsoft.com/office/drawing/2014/main" xmlns="" id="{5FABE31B-4177-4167-9E58-7CAC7C3F9C5B}"/>
                  </a:ext>
                </a:extLst>
              </p:cNvPr>
              <p:cNvSpPr>
                <a:spLocks/>
              </p:cNvSpPr>
              <p:nvPr/>
            </p:nvSpPr>
            <p:spPr bwMode="auto">
              <a:xfrm>
                <a:off x="2369" y="2737"/>
                <a:ext cx="87" cy="76"/>
              </a:xfrm>
              <a:custGeom>
                <a:avLst/>
                <a:gdLst>
                  <a:gd name="T0" fmla="*/ 0 w 260"/>
                  <a:gd name="T1" fmla="*/ 0 h 228"/>
                  <a:gd name="T2" fmla="*/ 0 w 260"/>
                  <a:gd name="T3" fmla="*/ 0 h 228"/>
                  <a:gd name="T4" fmla="*/ 0 w 260"/>
                  <a:gd name="T5" fmla="*/ 0 h 228"/>
                  <a:gd name="T6" fmla="*/ 0 w 260"/>
                  <a:gd name="T7" fmla="*/ 0 h 228"/>
                  <a:gd name="T8" fmla="*/ 0 w 260"/>
                  <a:gd name="T9" fmla="*/ 0 h 228"/>
                  <a:gd name="T10" fmla="*/ 0 w 260"/>
                  <a:gd name="T11" fmla="*/ 0 h 228"/>
                  <a:gd name="T12" fmla="*/ 0 w 260"/>
                  <a:gd name="T13" fmla="*/ 0 h 228"/>
                  <a:gd name="T14" fmla="*/ 0 w 260"/>
                  <a:gd name="T15" fmla="*/ 0 h 228"/>
                  <a:gd name="T16" fmla="*/ 0 w 260"/>
                  <a:gd name="T17" fmla="*/ 0 h 228"/>
                  <a:gd name="T18" fmla="*/ 0 w 260"/>
                  <a:gd name="T19" fmla="*/ 0 h 228"/>
                  <a:gd name="T20" fmla="*/ 0 w 260"/>
                  <a:gd name="T21" fmla="*/ 0 h 228"/>
                  <a:gd name="T22" fmla="*/ 0 w 260"/>
                  <a:gd name="T23" fmla="*/ 0 h 228"/>
                  <a:gd name="T24" fmla="*/ 0 w 260"/>
                  <a:gd name="T25" fmla="*/ 0 h 228"/>
                  <a:gd name="T26" fmla="*/ 0 w 260"/>
                  <a:gd name="T27" fmla="*/ 0 h 228"/>
                  <a:gd name="T28" fmla="*/ 0 w 260"/>
                  <a:gd name="T29" fmla="*/ 0 h 228"/>
                  <a:gd name="T30" fmla="*/ 0 w 260"/>
                  <a:gd name="T31" fmla="*/ 0 h 228"/>
                  <a:gd name="T32" fmla="*/ 0 w 260"/>
                  <a:gd name="T33" fmla="*/ 0 h 228"/>
                  <a:gd name="T34" fmla="*/ 0 w 260"/>
                  <a:gd name="T35" fmla="*/ 0 h 228"/>
                  <a:gd name="T36" fmla="*/ 0 w 260"/>
                  <a:gd name="T37" fmla="*/ 0 h 228"/>
                  <a:gd name="T38" fmla="*/ 0 w 260"/>
                  <a:gd name="T39" fmla="*/ 0 h 228"/>
                  <a:gd name="T40" fmla="*/ 0 w 260"/>
                  <a:gd name="T41" fmla="*/ 0 h 228"/>
                  <a:gd name="T42" fmla="*/ 0 w 260"/>
                  <a:gd name="T43" fmla="*/ 0 h 228"/>
                  <a:gd name="T44" fmla="*/ 0 w 260"/>
                  <a:gd name="T45" fmla="*/ 0 h 228"/>
                  <a:gd name="T46" fmla="*/ 0 w 260"/>
                  <a:gd name="T47" fmla="*/ 0 h 228"/>
                  <a:gd name="T48" fmla="*/ 0 w 260"/>
                  <a:gd name="T49" fmla="*/ 0 h 228"/>
                  <a:gd name="T50" fmla="*/ 0 w 260"/>
                  <a:gd name="T51" fmla="*/ 0 h 228"/>
                  <a:gd name="T52" fmla="*/ 0 w 260"/>
                  <a:gd name="T53" fmla="*/ 0 h 228"/>
                  <a:gd name="T54" fmla="*/ 0 w 260"/>
                  <a:gd name="T55" fmla="*/ 0 h 228"/>
                  <a:gd name="T56" fmla="*/ 0 w 260"/>
                  <a:gd name="T57" fmla="*/ 0 h 228"/>
                  <a:gd name="T58" fmla="*/ 0 w 260"/>
                  <a:gd name="T59" fmla="*/ 0 h 228"/>
                  <a:gd name="T60" fmla="*/ 0 w 260"/>
                  <a:gd name="T61" fmla="*/ 0 h 228"/>
                  <a:gd name="T62" fmla="*/ 0 w 260"/>
                  <a:gd name="T63" fmla="*/ 0 h 228"/>
                  <a:gd name="T64" fmla="*/ 0 w 260"/>
                  <a:gd name="T65" fmla="*/ 0 h 228"/>
                  <a:gd name="T66" fmla="*/ 0 w 260"/>
                  <a:gd name="T67" fmla="*/ 0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0" h="228">
                    <a:moveTo>
                      <a:pt x="112" y="0"/>
                    </a:moveTo>
                    <a:lnTo>
                      <a:pt x="95" y="22"/>
                    </a:lnTo>
                    <a:lnTo>
                      <a:pt x="62" y="33"/>
                    </a:lnTo>
                    <a:lnTo>
                      <a:pt x="39" y="55"/>
                    </a:lnTo>
                    <a:lnTo>
                      <a:pt x="10" y="92"/>
                    </a:lnTo>
                    <a:lnTo>
                      <a:pt x="0" y="144"/>
                    </a:lnTo>
                    <a:lnTo>
                      <a:pt x="4" y="183"/>
                    </a:lnTo>
                    <a:lnTo>
                      <a:pt x="22" y="190"/>
                    </a:lnTo>
                    <a:lnTo>
                      <a:pt x="67" y="193"/>
                    </a:lnTo>
                    <a:lnTo>
                      <a:pt x="105" y="204"/>
                    </a:lnTo>
                    <a:lnTo>
                      <a:pt x="165" y="213"/>
                    </a:lnTo>
                    <a:lnTo>
                      <a:pt x="183" y="228"/>
                    </a:lnTo>
                    <a:lnTo>
                      <a:pt x="203" y="221"/>
                    </a:lnTo>
                    <a:lnTo>
                      <a:pt x="233" y="199"/>
                    </a:lnTo>
                    <a:lnTo>
                      <a:pt x="260" y="178"/>
                    </a:lnTo>
                    <a:lnTo>
                      <a:pt x="190" y="189"/>
                    </a:lnTo>
                    <a:lnTo>
                      <a:pt x="147" y="183"/>
                    </a:lnTo>
                    <a:lnTo>
                      <a:pt x="116" y="165"/>
                    </a:lnTo>
                    <a:lnTo>
                      <a:pt x="92" y="150"/>
                    </a:lnTo>
                    <a:lnTo>
                      <a:pt x="71" y="137"/>
                    </a:lnTo>
                    <a:lnTo>
                      <a:pt x="49" y="139"/>
                    </a:lnTo>
                    <a:lnTo>
                      <a:pt x="52" y="151"/>
                    </a:lnTo>
                    <a:lnTo>
                      <a:pt x="86" y="167"/>
                    </a:lnTo>
                    <a:lnTo>
                      <a:pt x="79" y="172"/>
                    </a:lnTo>
                    <a:lnTo>
                      <a:pt x="48" y="163"/>
                    </a:lnTo>
                    <a:lnTo>
                      <a:pt x="26" y="154"/>
                    </a:lnTo>
                    <a:lnTo>
                      <a:pt x="26" y="116"/>
                    </a:lnTo>
                    <a:lnTo>
                      <a:pt x="44" y="70"/>
                    </a:lnTo>
                    <a:lnTo>
                      <a:pt x="71" y="48"/>
                    </a:lnTo>
                    <a:lnTo>
                      <a:pt x="96" y="35"/>
                    </a:lnTo>
                    <a:lnTo>
                      <a:pt x="119" y="48"/>
                    </a:lnTo>
                    <a:lnTo>
                      <a:pt x="122" y="25"/>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3" name="Freeform 92">
                <a:extLst>
                  <a:ext uri="{FF2B5EF4-FFF2-40B4-BE49-F238E27FC236}">
                    <a16:creationId xmlns:a16="http://schemas.microsoft.com/office/drawing/2014/main" xmlns="" id="{C55B0273-0EC4-4EB4-A29E-6C552FEC1240}"/>
                  </a:ext>
                </a:extLst>
              </p:cNvPr>
              <p:cNvSpPr>
                <a:spLocks/>
              </p:cNvSpPr>
              <p:nvPr/>
            </p:nvSpPr>
            <p:spPr bwMode="auto">
              <a:xfrm>
                <a:off x="2440" y="2676"/>
                <a:ext cx="35" cy="123"/>
              </a:xfrm>
              <a:custGeom>
                <a:avLst/>
                <a:gdLst>
                  <a:gd name="T0" fmla="*/ 0 w 104"/>
                  <a:gd name="T1" fmla="*/ 0 h 368"/>
                  <a:gd name="T2" fmla="*/ 0 w 104"/>
                  <a:gd name="T3" fmla="*/ 0 h 368"/>
                  <a:gd name="T4" fmla="*/ 0 w 104"/>
                  <a:gd name="T5" fmla="*/ 0 h 368"/>
                  <a:gd name="T6" fmla="*/ 0 w 104"/>
                  <a:gd name="T7" fmla="*/ 0 h 368"/>
                  <a:gd name="T8" fmla="*/ 0 w 104"/>
                  <a:gd name="T9" fmla="*/ 0 h 368"/>
                  <a:gd name="T10" fmla="*/ 0 w 104"/>
                  <a:gd name="T11" fmla="*/ 0 h 368"/>
                  <a:gd name="T12" fmla="*/ 0 w 104"/>
                  <a:gd name="T13" fmla="*/ 0 h 368"/>
                  <a:gd name="T14" fmla="*/ 0 w 104"/>
                  <a:gd name="T15" fmla="*/ 0 h 368"/>
                  <a:gd name="T16" fmla="*/ 0 w 104"/>
                  <a:gd name="T17" fmla="*/ 0 h 368"/>
                  <a:gd name="T18" fmla="*/ 0 w 104"/>
                  <a:gd name="T19" fmla="*/ 0 h 368"/>
                  <a:gd name="T20" fmla="*/ 0 w 104"/>
                  <a:gd name="T21" fmla="*/ 0 h 368"/>
                  <a:gd name="T22" fmla="*/ 0 w 104"/>
                  <a:gd name="T23" fmla="*/ 0 h 368"/>
                  <a:gd name="T24" fmla="*/ 0 w 104"/>
                  <a:gd name="T25" fmla="*/ 0 h 368"/>
                  <a:gd name="T26" fmla="*/ 0 w 104"/>
                  <a:gd name="T27" fmla="*/ 0 h 368"/>
                  <a:gd name="T28" fmla="*/ 0 w 104"/>
                  <a:gd name="T29" fmla="*/ 0 h 368"/>
                  <a:gd name="T30" fmla="*/ 0 w 104"/>
                  <a:gd name="T31" fmla="*/ 0 h 368"/>
                  <a:gd name="T32" fmla="*/ 0 w 104"/>
                  <a:gd name="T33" fmla="*/ 0 h 368"/>
                  <a:gd name="T34" fmla="*/ 0 w 104"/>
                  <a:gd name="T35" fmla="*/ 0 h 368"/>
                  <a:gd name="T36" fmla="*/ 0 w 104"/>
                  <a:gd name="T37" fmla="*/ 0 h 368"/>
                  <a:gd name="T38" fmla="*/ 0 w 104"/>
                  <a:gd name="T39" fmla="*/ 0 h 368"/>
                  <a:gd name="T40" fmla="*/ 0 w 104"/>
                  <a:gd name="T41" fmla="*/ 0 h 368"/>
                  <a:gd name="T42" fmla="*/ 0 w 104"/>
                  <a:gd name="T43" fmla="*/ 0 h 368"/>
                  <a:gd name="T44" fmla="*/ 0 w 104"/>
                  <a:gd name="T45" fmla="*/ 0 h 368"/>
                  <a:gd name="T46" fmla="*/ 0 w 104"/>
                  <a:gd name="T47" fmla="*/ 0 h 368"/>
                  <a:gd name="T48" fmla="*/ 0 w 104"/>
                  <a:gd name="T49" fmla="*/ 0 h 368"/>
                  <a:gd name="T50" fmla="*/ 0 w 104"/>
                  <a:gd name="T51" fmla="*/ 0 h 368"/>
                  <a:gd name="T52" fmla="*/ 0 w 104"/>
                  <a:gd name="T53" fmla="*/ 0 h 3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4" h="368">
                    <a:moveTo>
                      <a:pt x="21" y="366"/>
                    </a:moveTo>
                    <a:lnTo>
                      <a:pt x="38" y="344"/>
                    </a:lnTo>
                    <a:lnTo>
                      <a:pt x="60" y="332"/>
                    </a:lnTo>
                    <a:lnTo>
                      <a:pt x="80" y="329"/>
                    </a:lnTo>
                    <a:lnTo>
                      <a:pt x="89" y="312"/>
                    </a:lnTo>
                    <a:lnTo>
                      <a:pt x="87" y="294"/>
                    </a:lnTo>
                    <a:lnTo>
                      <a:pt x="76" y="280"/>
                    </a:lnTo>
                    <a:lnTo>
                      <a:pt x="61" y="242"/>
                    </a:lnTo>
                    <a:lnTo>
                      <a:pt x="58" y="215"/>
                    </a:lnTo>
                    <a:lnTo>
                      <a:pt x="51" y="182"/>
                    </a:lnTo>
                    <a:lnTo>
                      <a:pt x="39" y="135"/>
                    </a:lnTo>
                    <a:lnTo>
                      <a:pt x="30" y="106"/>
                    </a:lnTo>
                    <a:lnTo>
                      <a:pt x="15" y="59"/>
                    </a:lnTo>
                    <a:lnTo>
                      <a:pt x="2" y="26"/>
                    </a:lnTo>
                    <a:lnTo>
                      <a:pt x="0" y="0"/>
                    </a:lnTo>
                    <a:lnTo>
                      <a:pt x="12" y="27"/>
                    </a:lnTo>
                    <a:lnTo>
                      <a:pt x="42" y="103"/>
                    </a:lnTo>
                    <a:lnTo>
                      <a:pt x="60" y="165"/>
                    </a:lnTo>
                    <a:lnTo>
                      <a:pt x="78" y="251"/>
                    </a:lnTo>
                    <a:lnTo>
                      <a:pt x="93" y="273"/>
                    </a:lnTo>
                    <a:lnTo>
                      <a:pt x="104" y="301"/>
                    </a:lnTo>
                    <a:lnTo>
                      <a:pt x="97" y="336"/>
                    </a:lnTo>
                    <a:lnTo>
                      <a:pt x="80" y="351"/>
                    </a:lnTo>
                    <a:lnTo>
                      <a:pt x="60" y="350"/>
                    </a:lnTo>
                    <a:lnTo>
                      <a:pt x="29" y="368"/>
                    </a:lnTo>
                    <a:lnTo>
                      <a:pt x="21" y="3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4" name="Freeform 93">
                <a:extLst>
                  <a:ext uri="{FF2B5EF4-FFF2-40B4-BE49-F238E27FC236}">
                    <a16:creationId xmlns:a16="http://schemas.microsoft.com/office/drawing/2014/main" xmlns="" id="{EC9750C8-6E21-440E-A894-2A92D826168D}"/>
                  </a:ext>
                </a:extLst>
              </p:cNvPr>
              <p:cNvSpPr>
                <a:spLocks/>
              </p:cNvSpPr>
              <p:nvPr/>
            </p:nvSpPr>
            <p:spPr bwMode="auto">
              <a:xfrm>
                <a:off x="2404" y="2782"/>
                <a:ext cx="40" cy="15"/>
              </a:xfrm>
              <a:custGeom>
                <a:avLst/>
                <a:gdLst>
                  <a:gd name="T0" fmla="*/ 0 w 122"/>
                  <a:gd name="T1" fmla="*/ 0 h 43"/>
                  <a:gd name="T2" fmla="*/ 0 w 122"/>
                  <a:gd name="T3" fmla="*/ 0 h 43"/>
                  <a:gd name="T4" fmla="*/ 0 w 122"/>
                  <a:gd name="T5" fmla="*/ 0 h 43"/>
                  <a:gd name="T6" fmla="*/ 0 w 122"/>
                  <a:gd name="T7" fmla="*/ 0 h 43"/>
                  <a:gd name="T8" fmla="*/ 0 w 122"/>
                  <a:gd name="T9" fmla="*/ 0 h 43"/>
                  <a:gd name="T10" fmla="*/ 0 w 122"/>
                  <a:gd name="T11" fmla="*/ 0 h 43"/>
                  <a:gd name="T12" fmla="*/ 0 w 122"/>
                  <a:gd name="T13" fmla="*/ 0 h 43"/>
                  <a:gd name="T14" fmla="*/ 0 w 122"/>
                  <a:gd name="T15" fmla="*/ 0 h 43"/>
                  <a:gd name="T16" fmla="*/ 0 w 122"/>
                  <a:gd name="T17" fmla="*/ 0 h 43"/>
                  <a:gd name="T18" fmla="*/ 0 w 122"/>
                  <a:gd name="T19" fmla="*/ 0 h 43"/>
                  <a:gd name="T20" fmla="*/ 0 w 122"/>
                  <a:gd name="T21" fmla="*/ 0 h 43"/>
                  <a:gd name="T22" fmla="*/ 0 w 122"/>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2" h="43">
                    <a:moveTo>
                      <a:pt x="0" y="0"/>
                    </a:moveTo>
                    <a:lnTo>
                      <a:pt x="25" y="24"/>
                    </a:lnTo>
                    <a:lnTo>
                      <a:pt x="47" y="35"/>
                    </a:lnTo>
                    <a:lnTo>
                      <a:pt x="71" y="43"/>
                    </a:lnTo>
                    <a:lnTo>
                      <a:pt x="103" y="36"/>
                    </a:lnTo>
                    <a:lnTo>
                      <a:pt x="122" y="28"/>
                    </a:lnTo>
                    <a:lnTo>
                      <a:pt x="86" y="24"/>
                    </a:lnTo>
                    <a:lnTo>
                      <a:pt x="64" y="15"/>
                    </a:lnTo>
                    <a:lnTo>
                      <a:pt x="40" y="3"/>
                    </a:lnTo>
                    <a:lnTo>
                      <a:pt x="12"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5" name="Freeform 94">
                <a:extLst>
                  <a:ext uri="{FF2B5EF4-FFF2-40B4-BE49-F238E27FC236}">
                    <a16:creationId xmlns:a16="http://schemas.microsoft.com/office/drawing/2014/main" xmlns="" id="{D645E6FB-F45C-41B6-BE31-29D0D4828411}"/>
                  </a:ext>
                </a:extLst>
              </p:cNvPr>
              <p:cNvSpPr>
                <a:spLocks/>
              </p:cNvSpPr>
              <p:nvPr/>
            </p:nvSpPr>
            <p:spPr bwMode="auto">
              <a:xfrm>
                <a:off x="2247" y="2447"/>
                <a:ext cx="228" cy="128"/>
              </a:xfrm>
              <a:custGeom>
                <a:avLst/>
                <a:gdLst>
                  <a:gd name="T0" fmla="*/ 0 w 685"/>
                  <a:gd name="T1" fmla="*/ 0 h 385"/>
                  <a:gd name="T2" fmla="*/ 0 w 685"/>
                  <a:gd name="T3" fmla="*/ 0 h 385"/>
                  <a:gd name="T4" fmla="*/ 0 w 685"/>
                  <a:gd name="T5" fmla="*/ 0 h 385"/>
                  <a:gd name="T6" fmla="*/ 0 w 685"/>
                  <a:gd name="T7" fmla="*/ 0 h 385"/>
                  <a:gd name="T8" fmla="*/ 0 w 685"/>
                  <a:gd name="T9" fmla="*/ 0 h 385"/>
                  <a:gd name="T10" fmla="*/ 0 w 685"/>
                  <a:gd name="T11" fmla="*/ 0 h 385"/>
                  <a:gd name="T12" fmla="*/ 0 w 685"/>
                  <a:gd name="T13" fmla="*/ 0 h 385"/>
                  <a:gd name="T14" fmla="*/ 0 w 685"/>
                  <a:gd name="T15" fmla="*/ 0 h 385"/>
                  <a:gd name="T16" fmla="*/ 0 w 685"/>
                  <a:gd name="T17" fmla="*/ 0 h 385"/>
                  <a:gd name="T18" fmla="*/ 0 w 685"/>
                  <a:gd name="T19" fmla="*/ 0 h 385"/>
                  <a:gd name="T20" fmla="*/ 0 w 685"/>
                  <a:gd name="T21" fmla="*/ 0 h 385"/>
                  <a:gd name="T22" fmla="*/ 0 w 685"/>
                  <a:gd name="T23" fmla="*/ 0 h 385"/>
                  <a:gd name="T24" fmla="*/ 0 w 685"/>
                  <a:gd name="T25" fmla="*/ 0 h 385"/>
                  <a:gd name="T26" fmla="*/ 0 w 685"/>
                  <a:gd name="T27" fmla="*/ 0 h 385"/>
                  <a:gd name="T28" fmla="*/ 0 w 685"/>
                  <a:gd name="T29" fmla="*/ 0 h 385"/>
                  <a:gd name="T30" fmla="*/ 0 w 685"/>
                  <a:gd name="T31" fmla="*/ 0 h 385"/>
                  <a:gd name="T32" fmla="*/ 0 w 685"/>
                  <a:gd name="T33" fmla="*/ 0 h 385"/>
                  <a:gd name="T34" fmla="*/ 0 w 685"/>
                  <a:gd name="T35" fmla="*/ 0 h 385"/>
                  <a:gd name="T36" fmla="*/ 0 w 685"/>
                  <a:gd name="T37" fmla="*/ 0 h 385"/>
                  <a:gd name="T38" fmla="*/ 0 w 685"/>
                  <a:gd name="T39" fmla="*/ 0 h 385"/>
                  <a:gd name="T40" fmla="*/ 0 w 685"/>
                  <a:gd name="T41" fmla="*/ 0 h 385"/>
                  <a:gd name="T42" fmla="*/ 0 w 685"/>
                  <a:gd name="T43" fmla="*/ 0 h 385"/>
                  <a:gd name="T44" fmla="*/ 0 w 685"/>
                  <a:gd name="T45" fmla="*/ 0 h 385"/>
                  <a:gd name="T46" fmla="*/ 0 w 685"/>
                  <a:gd name="T47" fmla="*/ 0 h 385"/>
                  <a:gd name="T48" fmla="*/ 0 w 685"/>
                  <a:gd name="T49" fmla="*/ 0 h 385"/>
                  <a:gd name="T50" fmla="*/ 0 w 685"/>
                  <a:gd name="T51" fmla="*/ 0 h 385"/>
                  <a:gd name="T52" fmla="*/ 0 w 685"/>
                  <a:gd name="T53" fmla="*/ 0 h 385"/>
                  <a:gd name="T54" fmla="*/ 0 w 685"/>
                  <a:gd name="T55" fmla="*/ 0 h 385"/>
                  <a:gd name="T56" fmla="*/ 0 w 685"/>
                  <a:gd name="T57" fmla="*/ 0 h 385"/>
                  <a:gd name="T58" fmla="*/ 0 w 685"/>
                  <a:gd name="T59" fmla="*/ 0 h 385"/>
                  <a:gd name="T60" fmla="*/ 0 w 685"/>
                  <a:gd name="T61" fmla="*/ 0 h 385"/>
                  <a:gd name="T62" fmla="*/ 0 w 685"/>
                  <a:gd name="T63" fmla="*/ 0 h 385"/>
                  <a:gd name="T64" fmla="*/ 0 w 685"/>
                  <a:gd name="T65" fmla="*/ 0 h 385"/>
                  <a:gd name="T66" fmla="*/ 0 w 685"/>
                  <a:gd name="T67" fmla="*/ 0 h 385"/>
                  <a:gd name="T68" fmla="*/ 0 w 685"/>
                  <a:gd name="T69" fmla="*/ 0 h 385"/>
                  <a:gd name="T70" fmla="*/ 0 w 685"/>
                  <a:gd name="T71" fmla="*/ 0 h 385"/>
                  <a:gd name="T72" fmla="*/ 0 w 685"/>
                  <a:gd name="T73" fmla="*/ 0 h 385"/>
                  <a:gd name="T74" fmla="*/ 0 w 685"/>
                  <a:gd name="T75" fmla="*/ 0 h 385"/>
                  <a:gd name="T76" fmla="*/ 0 w 685"/>
                  <a:gd name="T77" fmla="*/ 0 h 385"/>
                  <a:gd name="T78" fmla="*/ 0 w 685"/>
                  <a:gd name="T79" fmla="*/ 0 h 385"/>
                  <a:gd name="T80" fmla="*/ 0 w 685"/>
                  <a:gd name="T81" fmla="*/ 0 h 3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85" h="385">
                    <a:moveTo>
                      <a:pt x="24" y="343"/>
                    </a:moveTo>
                    <a:lnTo>
                      <a:pt x="7" y="275"/>
                    </a:lnTo>
                    <a:lnTo>
                      <a:pt x="0" y="222"/>
                    </a:lnTo>
                    <a:lnTo>
                      <a:pt x="7" y="161"/>
                    </a:lnTo>
                    <a:lnTo>
                      <a:pt x="18" y="104"/>
                    </a:lnTo>
                    <a:lnTo>
                      <a:pt x="50" y="56"/>
                    </a:lnTo>
                    <a:lnTo>
                      <a:pt x="95" y="24"/>
                    </a:lnTo>
                    <a:lnTo>
                      <a:pt x="156" y="4"/>
                    </a:lnTo>
                    <a:lnTo>
                      <a:pt x="223" y="0"/>
                    </a:lnTo>
                    <a:lnTo>
                      <a:pt x="304" y="7"/>
                    </a:lnTo>
                    <a:lnTo>
                      <a:pt x="375" y="26"/>
                    </a:lnTo>
                    <a:lnTo>
                      <a:pt x="453" y="39"/>
                    </a:lnTo>
                    <a:lnTo>
                      <a:pt x="477" y="36"/>
                    </a:lnTo>
                    <a:lnTo>
                      <a:pt x="503" y="20"/>
                    </a:lnTo>
                    <a:lnTo>
                      <a:pt x="533" y="10"/>
                    </a:lnTo>
                    <a:lnTo>
                      <a:pt x="576" y="30"/>
                    </a:lnTo>
                    <a:lnTo>
                      <a:pt x="626" y="56"/>
                    </a:lnTo>
                    <a:lnTo>
                      <a:pt x="685" y="110"/>
                    </a:lnTo>
                    <a:lnTo>
                      <a:pt x="649" y="88"/>
                    </a:lnTo>
                    <a:lnTo>
                      <a:pt x="603" y="59"/>
                    </a:lnTo>
                    <a:lnTo>
                      <a:pt x="544" y="27"/>
                    </a:lnTo>
                    <a:lnTo>
                      <a:pt x="523" y="20"/>
                    </a:lnTo>
                    <a:lnTo>
                      <a:pt x="501" y="32"/>
                    </a:lnTo>
                    <a:lnTo>
                      <a:pt x="481" y="44"/>
                    </a:lnTo>
                    <a:lnTo>
                      <a:pt x="441" y="44"/>
                    </a:lnTo>
                    <a:lnTo>
                      <a:pt x="379" y="36"/>
                    </a:lnTo>
                    <a:lnTo>
                      <a:pt x="293" y="18"/>
                    </a:lnTo>
                    <a:lnTo>
                      <a:pt x="230" y="13"/>
                    </a:lnTo>
                    <a:lnTo>
                      <a:pt x="160" y="18"/>
                    </a:lnTo>
                    <a:lnTo>
                      <a:pt x="102" y="43"/>
                    </a:lnTo>
                    <a:lnTo>
                      <a:pt x="73" y="63"/>
                    </a:lnTo>
                    <a:lnTo>
                      <a:pt x="46" y="97"/>
                    </a:lnTo>
                    <a:lnTo>
                      <a:pt x="28" y="138"/>
                    </a:lnTo>
                    <a:lnTo>
                      <a:pt x="21" y="171"/>
                    </a:lnTo>
                    <a:lnTo>
                      <a:pt x="13" y="222"/>
                    </a:lnTo>
                    <a:lnTo>
                      <a:pt x="24" y="287"/>
                    </a:lnTo>
                    <a:lnTo>
                      <a:pt x="39" y="339"/>
                    </a:lnTo>
                    <a:lnTo>
                      <a:pt x="39" y="385"/>
                    </a:lnTo>
                    <a:lnTo>
                      <a:pt x="12" y="385"/>
                    </a:lnTo>
                    <a:lnTo>
                      <a:pt x="24" y="3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6" name="Freeform 95">
                <a:extLst>
                  <a:ext uri="{FF2B5EF4-FFF2-40B4-BE49-F238E27FC236}">
                    <a16:creationId xmlns:a16="http://schemas.microsoft.com/office/drawing/2014/main" xmlns="" id="{C41545F1-3FB8-4FA3-8715-DA54E0856458}"/>
                  </a:ext>
                </a:extLst>
              </p:cNvPr>
              <p:cNvSpPr>
                <a:spLocks/>
              </p:cNvSpPr>
              <p:nvPr/>
            </p:nvSpPr>
            <p:spPr bwMode="auto">
              <a:xfrm>
                <a:off x="2444" y="3018"/>
                <a:ext cx="234" cy="185"/>
              </a:xfrm>
              <a:custGeom>
                <a:avLst/>
                <a:gdLst>
                  <a:gd name="T0" fmla="*/ 0 w 702"/>
                  <a:gd name="T1" fmla="*/ 0 h 555"/>
                  <a:gd name="T2" fmla="*/ 0 w 702"/>
                  <a:gd name="T3" fmla="*/ 0 h 555"/>
                  <a:gd name="T4" fmla="*/ 0 w 702"/>
                  <a:gd name="T5" fmla="*/ 0 h 555"/>
                  <a:gd name="T6" fmla="*/ 0 w 702"/>
                  <a:gd name="T7" fmla="*/ 0 h 555"/>
                  <a:gd name="T8" fmla="*/ 0 w 702"/>
                  <a:gd name="T9" fmla="*/ 0 h 555"/>
                  <a:gd name="T10" fmla="*/ 0 w 702"/>
                  <a:gd name="T11" fmla="*/ 0 h 555"/>
                  <a:gd name="T12" fmla="*/ 0 w 702"/>
                  <a:gd name="T13" fmla="*/ 0 h 555"/>
                  <a:gd name="T14" fmla="*/ 0 w 702"/>
                  <a:gd name="T15" fmla="*/ 0 h 555"/>
                  <a:gd name="T16" fmla="*/ 0 w 702"/>
                  <a:gd name="T17" fmla="*/ 0 h 555"/>
                  <a:gd name="T18" fmla="*/ 0 w 702"/>
                  <a:gd name="T19" fmla="*/ 0 h 555"/>
                  <a:gd name="T20" fmla="*/ 0 w 702"/>
                  <a:gd name="T21" fmla="*/ 0 h 555"/>
                  <a:gd name="T22" fmla="*/ 0 w 702"/>
                  <a:gd name="T23" fmla="*/ 0 h 555"/>
                  <a:gd name="T24" fmla="*/ 0 w 702"/>
                  <a:gd name="T25" fmla="*/ 0 h 555"/>
                  <a:gd name="T26" fmla="*/ 0 w 702"/>
                  <a:gd name="T27" fmla="*/ 0 h 555"/>
                  <a:gd name="T28" fmla="*/ 0 w 702"/>
                  <a:gd name="T29" fmla="*/ 0 h 555"/>
                  <a:gd name="T30" fmla="*/ 0 w 702"/>
                  <a:gd name="T31" fmla="*/ 0 h 555"/>
                  <a:gd name="T32" fmla="*/ 0 w 702"/>
                  <a:gd name="T33" fmla="*/ 0 h 555"/>
                  <a:gd name="T34" fmla="*/ 0 w 702"/>
                  <a:gd name="T35" fmla="*/ 0 h 555"/>
                  <a:gd name="T36" fmla="*/ 0 w 702"/>
                  <a:gd name="T37" fmla="*/ 0 h 555"/>
                  <a:gd name="T38" fmla="*/ 0 w 702"/>
                  <a:gd name="T39" fmla="*/ 0 h 5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2" h="555">
                    <a:moveTo>
                      <a:pt x="0" y="0"/>
                    </a:moveTo>
                    <a:lnTo>
                      <a:pt x="133" y="107"/>
                    </a:lnTo>
                    <a:lnTo>
                      <a:pt x="150" y="194"/>
                    </a:lnTo>
                    <a:lnTo>
                      <a:pt x="165" y="241"/>
                    </a:lnTo>
                    <a:lnTo>
                      <a:pt x="420" y="336"/>
                    </a:lnTo>
                    <a:lnTo>
                      <a:pt x="589" y="414"/>
                    </a:lnTo>
                    <a:lnTo>
                      <a:pt x="673" y="469"/>
                    </a:lnTo>
                    <a:lnTo>
                      <a:pt x="677" y="504"/>
                    </a:lnTo>
                    <a:lnTo>
                      <a:pt x="653" y="555"/>
                    </a:lnTo>
                    <a:lnTo>
                      <a:pt x="670" y="553"/>
                    </a:lnTo>
                    <a:lnTo>
                      <a:pt x="702" y="480"/>
                    </a:lnTo>
                    <a:lnTo>
                      <a:pt x="645" y="437"/>
                    </a:lnTo>
                    <a:lnTo>
                      <a:pt x="556" y="389"/>
                    </a:lnTo>
                    <a:lnTo>
                      <a:pt x="436" y="336"/>
                    </a:lnTo>
                    <a:lnTo>
                      <a:pt x="234" y="258"/>
                    </a:lnTo>
                    <a:lnTo>
                      <a:pt x="179" y="229"/>
                    </a:lnTo>
                    <a:lnTo>
                      <a:pt x="160" y="175"/>
                    </a:lnTo>
                    <a:lnTo>
                      <a:pt x="138" y="9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7" name="Freeform 96">
                <a:extLst>
                  <a:ext uri="{FF2B5EF4-FFF2-40B4-BE49-F238E27FC236}">
                    <a16:creationId xmlns:a16="http://schemas.microsoft.com/office/drawing/2014/main" xmlns="" id="{C3F0EFBD-ECBD-490A-8B53-07712C9D09E5}"/>
                  </a:ext>
                </a:extLst>
              </p:cNvPr>
              <p:cNvSpPr>
                <a:spLocks/>
              </p:cNvSpPr>
              <p:nvPr/>
            </p:nvSpPr>
            <p:spPr bwMode="auto">
              <a:xfrm>
                <a:off x="2083" y="2842"/>
                <a:ext cx="47" cy="85"/>
              </a:xfrm>
              <a:custGeom>
                <a:avLst/>
                <a:gdLst>
                  <a:gd name="T0" fmla="*/ 0 w 141"/>
                  <a:gd name="T1" fmla="*/ 0 h 255"/>
                  <a:gd name="T2" fmla="*/ 0 w 141"/>
                  <a:gd name="T3" fmla="*/ 0 h 255"/>
                  <a:gd name="T4" fmla="*/ 0 w 141"/>
                  <a:gd name="T5" fmla="*/ 0 h 255"/>
                  <a:gd name="T6" fmla="*/ 0 w 141"/>
                  <a:gd name="T7" fmla="*/ 0 h 255"/>
                  <a:gd name="T8" fmla="*/ 0 w 141"/>
                  <a:gd name="T9" fmla="*/ 0 h 255"/>
                  <a:gd name="T10" fmla="*/ 0 w 141"/>
                  <a:gd name="T11" fmla="*/ 0 h 255"/>
                  <a:gd name="T12" fmla="*/ 0 w 141"/>
                  <a:gd name="T13" fmla="*/ 0 h 255"/>
                  <a:gd name="T14" fmla="*/ 0 w 141"/>
                  <a:gd name="T15" fmla="*/ 0 h 2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1" h="255">
                    <a:moveTo>
                      <a:pt x="112" y="14"/>
                    </a:moveTo>
                    <a:lnTo>
                      <a:pt x="87" y="75"/>
                    </a:lnTo>
                    <a:lnTo>
                      <a:pt x="0" y="224"/>
                    </a:lnTo>
                    <a:lnTo>
                      <a:pt x="27" y="255"/>
                    </a:lnTo>
                    <a:lnTo>
                      <a:pt x="56" y="170"/>
                    </a:lnTo>
                    <a:lnTo>
                      <a:pt x="141" y="0"/>
                    </a:lnTo>
                    <a:lnTo>
                      <a:pt x="11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8" name="Freeform 97">
                <a:extLst>
                  <a:ext uri="{FF2B5EF4-FFF2-40B4-BE49-F238E27FC236}">
                    <a16:creationId xmlns:a16="http://schemas.microsoft.com/office/drawing/2014/main" xmlns="" id="{DAA7056B-4747-44CC-8BBD-0982CCA3FE6B}"/>
                  </a:ext>
                </a:extLst>
              </p:cNvPr>
              <p:cNvSpPr>
                <a:spLocks/>
              </p:cNvSpPr>
              <p:nvPr/>
            </p:nvSpPr>
            <p:spPr bwMode="auto">
              <a:xfrm>
                <a:off x="2295" y="2971"/>
                <a:ext cx="146" cy="112"/>
              </a:xfrm>
              <a:custGeom>
                <a:avLst/>
                <a:gdLst>
                  <a:gd name="T0" fmla="*/ 0 w 439"/>
                  <a:gd name="T1" fmla="*/ 0 h 334"/>
                  <a:gd name="T2" fmla="*/ 0 w 439"/>
                  <a:gd name="T3" fmla="*/ 0 h 334"/>
                  <a:gd name="T4" fmla="*/ 0 w 439"/>
                  <a:gd name="T5" fmla="*/ 0 h 334"/>
                  <a:gd name="T6" fmla="*/ 0 w 439"/>
                  <a:gd name="T7" fmla="*/ 0 h 334"/>
                  <a:gd name="T8" fmla="*/ 0 w 439"/>
                  <a:gd name="T9" fmla="*/ 0 h 334"/>
                  <a:gd name="T10" fmla="*/ 0 w 439"/>
                  <a:gd name="T11" fmla="*/ 0 h 334"/>
                  <a:gd name="T12" fmla="*/ 0 w 439"/>
                  <a:gd name="T13" fmla="*/ 0 h 334"/>
                  <a:gd name="T14" fmla="*/ 0 w 439"/>
                  <a:gd name="T15" fmla="*/ 0 h 334"/>
                  <a:gd name="T16" fmla="*/ 0 w 439"/>
                  <a:gd name="T17" fmla="*/ 0 h 334"/>
                  <a:gd name="T18" fmla="*/ 0 w 439"/>
                  <a:gd name="T19" fmla="*/ 0 h 334"/>
                  <a:gd name="T20" fmla="*/ 0 w 439"/>
                  <a:gd name="T21" fmla="*/ 0 h 334"/>
                  <a:gd name="T22" fmla="*/ 0 w 439"/>
                  <a:gd name="T23" fmla="*/ 0 h 334"/>
                  <a:gd name="T24" fmla="*/ 0 w 439"/>
                  <a:gd name="T25" fmla="*/ 0 h 334"/>
                  <a:gd name="T26" fmla="*/ 0 w 439"/>
                  <a:gd name="T27" fmla="*/ 0 h 334"/>
                  <a:gd name="T28" fmla="*/ 0 w 439"/>
                  <a:gd name="T29" fmla="*/ 0 h 334"/>
                  <a:gd name="T30" fmla="*/ 0 w 439"/>
                  <a:gd name="T31" fmla="*/ 0 h 334"/>
                  <a:gd name="T32" fmla="*/ 0 w 439"/>
                  <a:gd name="T33" fmla="*/ 0 h 334"/>
                  <a:gd name="T34" fmla="*/ 0 w 439"/>
                  <a:gd name="T35" fmla="*/ 0 h 334"/>
                  <a:gd name="T36" fmla="*/ 0 w 439"/>
                  <a:gd name="T37" fmla="*/ 0 h 334"/>
                  <a:gd name="T38" fmla="*/ 0 w 439"/>
                  <a:gd name="T39" fmla="*/ 0 h 334"/>
                  <a:gd name="T40" fmla="*/ 0 w 439"/>
                  <a:gd name="T41" fmla="*/ 0 h 334"/>
                  <a:gd name="T42" fmla="*/ 0 w 439"/>
                  <a:gd name="T43" fmla="*/ 0 h 334"/>
                  <a:gd name="T44" fmla="*/ 0 w 439"/>
                  <a:gd name="T45" fmla="*/ 0 h 334"/>
                  <a:gd name="T46" fmla="*/ 0 w 439"/>
                  <a:gd name="T47" fmla="*/ 0 h 334"/>
                  <a:gd name="T48" fmla="*/ 0 w 439"/>
                  <a:gd name="T49" fmla="*/ 0 h 334"/>
                  <a:gd name="T50" fmla="*/ 0 w 439"/>
                  <a:gd name="T51" fmla="*/ 0 h 334"/>
                  <a:gd name="T52" fmla="*/ 0 w 439"/>
                  <a:gd name="T53" fmla="*/ 0 h 334"/>
                  <a:gd name="T54" fmla="*/ 0 w 439"/>
                  <a:gd name="T55" fmla="*/ 0 h 334"/>
                  <a:gd name="T56" fmla="*/ 0 w 439"/>
                  <a:gd name="T57" fmla="*/ 0 h 334"/>
                  <a:gd name="T58" fmla="*/ 0 w 439"/>
                  <a:gd name="T59" fmla="*/ 0 h 3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9" h="334">
                    <a:moveTo>
                      <a:pt x="439" y="0"/>
                    </a:moveTo>
                    <a:lnTo>
                      <a:pt x="408" y="49"/>
                    </a:lnTo>
                    <a:lnTo>
                      <a:pt x="378" y="77"/>
                    </a:lnTo>
                    <a:lnTo>
                      <a:pt x="340" y="88"/>
                    </a:lnTo>
                    <a:lnTo>
                      <a:pt x="288" y="114"/>
                    </a:lnTo>
                    <a:lnTo>
                      <a:pt x="237" y="165"/>
                    </a:lnTo>
                    <a:lnTo>
                      <a:pt x="189" y="173"/>
                    </a:lnTo>
                    <a:lnTo>
                      <a:pt x="230" y="187"/>
                    </a:lnTo>
                    <a:lnTo>
                      <a:pt x="157" y="238"/>
                    </a:lnTo>
                    <a:lnTo>
                      <a:pt x="87" y="239"/>
                    </a:lnTo>
                    <a:lnTo>
                      <a:pt x="24" y="243"/>
                    </a:lnTo>
                    <a:lnTo>
                      <a:pt x="150" y="257"/>
                    </a:lnTo>
                    <a:lnTo>
                      <a:pt x="74" y="291"/>
                    </a:lnTo>
                    <a:lnTo>
                      <a:pt x="26" y="283"/>
                    </a:lnTo>
                    <a:lnTo>
                      <a:pt x="68" y="315"/>
                    </a:lnTo>
                    <a:lnTo>
                      <a:pt x="0" y="321"/>
                    </a:lnTo>
                    <a:lnTo>
                      <a:pt x="49" y="334"/>
                    </a:lnTo>
                    <a:lnTo>
                      <a:pt x="126" y="334"/>
                    </a:lnTo>
                    <a:lnTo>
                      <a:pt x="224" y="315"/>
                    </a:lnTo>
                    <a:lnTo>
                      <a:pt x="252" y="321"/>
                    </a:lnTo>
                    <a:lnTo>
                      <a:pt x="326" y="308"/>
                    </a:lnTo>
                    <a:lnTo>
                      <a:pt x="378" y="290"/>
                    </a:lnTo>
                    <a:lnTo>
                      <a:pt x="408" y="244"/>
                    </a:lnTo>
                    <a:lnTo>
                      <a:pt x="418" y="194"/>
                    </a:lnTo>
                    <a:lnTo>
                      <a:pt x="383" y="207"/>
                    </a:lnTo>
                    <a:lnTo>
                      <a:pt x="380" y="168"/>
                    </a:lnTo>
                    <a:lnTo>
                      <a:pt x="418" y="110"/>
                    </a:lnTo>
                    <a:lnTo>
                      <a:pt x="431" y="51"/>
                    </a:lnTo>
                    <a:lnTo>
                      <a:pt x="4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9" name="Freeform 98">
                <a:extLst>
                  <a:ext uri="{FF2B5EF4-FFF2-40B4-BE49-F238E27FC236}">
                    <a16:creationId xmlns:a16="http://schemas.microsoft.com/office/drawing/2014/main" xmlns="" id="{1D173E21-D91C-43A1-80E0-1C6B07BDF4EF}"/>
                  </a:ext>
                </a:extLst>
              </p:cNvPr>
              <p:cNvSpPr>
                <a:spLocks/>
              </p:cNvSpPr>
              <p:nvPr/>
            </p:nvSpPr>
            <p:spPr bwMode="auto">
              <a:xfrm>
                <a:off x="2379" y="3192"/>
                <a:ext cx="29" cy="136"/>
              </a:xfrm>
              <a:custGeom>
                <a:avLst/>
                <a:gdLst>
                  <a:gd name="T0" fmla="*/ 0 w 88"/>
                  <a:gd name="T1" fmla="*/ 0 h 408"/>
                  <a:gd name="T2" fmla="*/ 0 w 88"/>
                  <a:gd name="T3" fmla="*/ 0 h 408"/>
                  <a:gd name="T4" fmla="*/ 0 w 88"/>
                  <a:gd name="T5" fmla="*/ 0 h 408"/>
                  <a:gd name="T6" fmla="*/ 0 w 88"/>
                  <a:gd name="T7" fmla="*/ 0 h 408"/>
                  <a:gd name="T8" fmla="*/ 0 w 88"/>
                  <a:gd name="T9" fmla="*/ 0 h 408"/>
                  <a:gd name="T10" fmla="*/ 0 w 88"/>
                  <a:gd name="T11" fmla="*/ 0 h 408"/>
                  <a:gd name="T12" fmla="*/ 0 w 88"/>
                  <a:gd name="T13" fmla="*/ 0 h 408"/>
                  <a:gd name="T14" fmla="*/ 0 w 88"/>
                  <a:gd name="T15" fmla="*/ 0 h 408"/>
                  <a:gd name="T16" fmla="*/ 0 w 88"/>
                  <a:gd name="T17" fmla="*/ 0 h 408"/>
                  <a:gd name="T18" fmla="*/ 0 w 88"/>
                  <a:gd name="T19" fmla="*/ 0 h 408"/>
                  <a:gd name="T20" fmla="*/ 0 w 88"/>
                  <a:gd name="T21" fmla="*/ 0 h 408"/>
                  <a:gd name="T22" fmla="*/ 0 w 88"/>
                  <a:gd name="T23" fmla="*/ 0 h 408"/>
                  <a:gd name="T24" fmla="*/ 0 w 88"/>
                  <a:gd name="T25" fmla="*/ 0 h 408"/>
                  <a:gd name="T26" fmla="*/ 0 w 88"/>
                  <a:gd name="T27" fmla="*/ 0 h 408"/>
                  <a:gd name="T28" fmla="*/ 0 w 88"/>
                  <a:gd name="T29" fmla="*/ 0 h 408"/>
                  <a:gd name="T30" fmla="*/ 0 w 88"/>
                  <a:gd name="T31" fmla="*/ 0 h 408"/>
                  <a:gd name="T32" fmla="*/ 0 w 88"/>
                  <a:gd name="T33" fmla="*/ 0 h 408"/>
                  <a:gd name="T34" fmla="*/ 0 w 88"/>
                  <a:gd name="T35" fmla="*/ 0 h 4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 h="408">
                    <a:moveTo>
                      <a:pt x="0" y="0"/>
                    </a:moveTo>
                    <a:lnTo>
                      <a:pt x="0" y="80"/>
                    </a:lnTo>
                    <a:lnTo>
                      <a:pt x="18" y="129"/>
                    </a:lnTo>
                    <a:lnTo>
                      <a:pt x="53" y="166"/>
                    </a:lnTo>
                    <a:lnTo>
                      <a:pt x="74" y="199"/>
                    </a:lnTo>
                    <a:lnTo>
                      <a:pt x="53" y="309"/>
                    </a:lnTo>
                    <a:lnTo>
                      <a:pt x="43" y="367"/>
                    </a:lnTo>
                    <a:lnTo>
                      <a:pt x="13" y="406"/>
                    </a:lnTo>
                    <a:lnTo>
                      <a:pt x="32" y="408"/>
                    </a:lnTo>
                    <a:lnTo>
                      <a:pt x="44" y="397"/>
                    </a:lnTo>
                    <a:lnTo>
                      <a:pt x="62" y="326"/>
                    </a:lnTo>
                    <a:lnTo>
                      <a:pt x="83" y="242"/>
                    </a:lnTo>
                    <a:lnTo>
                      <a:pt x="88" y="188"/>
                    </a:lnTo>
                    <a:lnTo>
                      <a:pt x="62" y="145"/>
                    </a:lnTo>
                    <a:lnTo>
                      <a:pt x="37" y="106"/>
                    </a:lnTo>
                    <a:lnTo>
                      <a:pt x="24" y="4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0" name="Freeform 99">
                <a:extLst>
                  <a:ext uri="{FF2B5EF4-FFF2-40B4-BE49-F238E27FC236}">
                    <a16:creationId xmlns:a16="http://schemas.microsoft.com/office/drawing/2014/main" xmlns="" id="{2640DA51-F533-488B-97B7-E90A8BCD9822}"/>
                  </a:ext>
                </a:extLst>
              </p:cNvPr>
              <p:cNvSpPr>
                <a:spLocks/>
              </p:cNvSpPr>
              <p:nvPr/>
            </p:nvSpPr>
            <p:spPr bwMode="auto">
              <a:xfrm>
                <a:off x="2432" y="3227"/>
                <a:ext cx="47" cy="69"/>
              </a:xfrm>
              <a:custGeom>
                <a:avLst/>
                <a:gdLst>
                  <a:gd name="T0" fmla="*/ 0 w 143"/>
                  <a:gd name="T1" fmla="*/ 0 h 207"/>
                  <a:gd name="T2" fmla="*/ 0 w 143"/>
                  <a:gd name="T3" fmla="*/ 0 h 207"/>
                  <a:gd name="T4" fmla="*/ 0 w 143"/>
                  <a:gd name="T5" fmla="*/ 0 h 207"/>
                  <a:gd name="T6" fmla="*/ 0 w 143"/>
                  <a:gd name="T7" fmla="*/ 0 h 207"/>
                  <a:gd name="T8" fmla="*/ 0 w 143"/>
                  <a:gd name="T9" fmla="*/ 0 h 207"/>
                  <a:gd name="T10" fmla="*/ 0 w 143"/>
                  <a:gd name="T11" fmla="*/ 0 h 207"/>
                  <a:gd name="T12" fmla="*/ 0 w 143"/>
                  <a:gd name="T13" fmla="*/ 0 h 207"/>
                  <a:gd name="T14" fmla="*/ 0 w 143"/>
                  <a:gd name="T15" fmla="*/ 0 h 207"/>
                  <a:gd name="T16" fmla="*/ 0 w 143"/>
                  <a:gd name="T17" fmla="*/ 0 h 207"/>
                  <a:gd name="T18" fmla="*/ 0 w 143"/>
                  <a:gd name="T19" fmla="*/ 0 h 207"/>
                  <a:gd name="T20" fmla="*/ 0 w 143"/>
                  <a:gd name="T21" fmla="*/ 0 h 207"/>
                  <a:gd name="T22" fmla="*/ 0 w 143"/>
                  <a:gd name="T23" fmla="*/ 0 h 207"/>
                  <a:gd name="T24" fmla="*/ 0 w 143"/>
                  <a:gd name="T25" fmla="*/ 0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207">
                    <a:moveTo>
                      <a:pt x="0" y="0"/>
                    </a:moveTo>
                    <a:lnTo>
                      <a:pt x="50" y="51"/>
                    </a:lnTo>
                    <a:lnTo>
                      <a:pt x="68" y="91"/>
                    </a:lnTo>
                    <a:lnTo>
                      <a:pt x="98" y="131"/>
                    </a:lnTo>
                    <a:lnTo>
                      <a:pt x="136" y="154"/>
                    </a:lnTo>
                    <a:lnTo>
                      <a:pt x="143" y="201"/>
                    </a:lnTo>
                    <a:lnTo>
                      <a:pt x="130" y="207"/>
                    </a:lnTo>
                    <a:lnTo>
                      <a:pt x="125" y="168"/>
                    </a:lnTo>
                    <a:lnTo>
                      <a:pt x="93" y="144"/>
                    </a:lnTo>
                    <a:lnTo>
                      <a:pt x="63" y="118"/>
                    </a:lnTo>
                    <a:lnTo>
                      <a:pt x="38" y="6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1" name="Freeform 100">
                <a:extLst>
                  <a:ext uri="{FF2B5EF4-FFF2-40B4-BE49-F238E27FC236}">
                    <a16:creationId xmlns:a16="http://schemas.microsoft.com/office/drawing/2014/main" xmlns="" id="{70B6DA74-EB04-4133-8494-3A3C5C534075}"/>
                  </a:ext>
                </a:extLst>
              </p:cNvPr>
              <p:cNvSpPr>
                <a:spLocks/>
              </p:cNvSpPr>
              <p:nvPr/>
            </p:nvSpPr>
            <p:spPr bwMode="auto">
              <a:xfrm>
                <a:off x="2437" y="3183"/>
                <a:ext cx="63" cy="91"/>
              </a:xfrm>
              <a:custGeom>
                <a:avLst/>
                <a:gdLst>
                  <a:gd name="T0" fmla="*/ 0 w 187"/>
                  <a:gd name="T1" fmla="*/ 0 h 271"/>
                  <a:gd name="T2" fmla="*/ 0 w 187"/>
                  <a:gd name="T3" fmla="*/ 0 h 271"/>
                  <a:gd name="T4" fmla="*/ 0 w 187"/>
                  <a:gd name="T5" fmla="*/ 0 h 271"/>
                  <a:gd name="T6" fmla="*/ 0 w 187"/>
                  <a:gd name="T7" fmla="*/ 0 h 271"/>
                  <a:gd name="T8" fmla="*/ 0 w 187"/>
                  <a:gd name="T9" fmla="*/ 0 h 271"/>
                  <a:gd name="T10" fmla="*/ 0 w 187"/>
                  <a:gd name="T11" fmla="*/ 0 h 271"/>
                  <a:gd name="T12" fmla="*/ 0 w 187"/>
                  <a:gd name="T13" fmla="*/ 0 h 271"/>
                  <a:gd name="T14" fmla="*/ 0 w 187"/>
                  <a:gd name="T15" fmla="*/ 0 h 271"/>
                  <a:gd name="T16" fmla="*/ 0 w 187"/>
                  <a:gd name="T17" fmla="*/ 0 h 271"/>
                  <a:gd name="T18" fmla="*/ 0 w 187"/>
                  <a:gd name="T19" fmla="*/ 0 h 271"/>
                  <a:gd name="T20" fmla="*/ 0 w 187"/>
                  <a:gd name="T21" fmla="*/ 0 h 271"/>
                  <a:gd name="T22" fmla="*/ 0 w 187"/>
                  <a:gd name="T23" fmla="*/ 0 h 271"/>
                  <a:gd name="T24" fmla="*/ 0 w 187"/>
                  <a:gd name="T25" fmla="*/ 0 h 271"/>
                  <a:gd name="T26" fmla="*/ 0 w 187"/>
                  <a:gd name="T27" fmla="*/ 0 h 271"/>
                  <a:gd name="T28" fmla="*/ 0 w 187"/>
                  <a:gd name="T29" fmla="*/ 0 h 271"/>
                  <a:gd name="T30" fmla="*/ 0 w 187"/>
                  <a:gd name="T31" fmla="*/ 0 h 271"/>
                  <a:gd name="T32" fmla="*/ 0 w 187"/>
                  <a:gd name="T33" fmla="*/ 0 h 271"/>
                  <a:gd name="T34" fmla="*/ 0 w 187"/>
                  <a:gd name="T35" fmla="*/ 0 h 271"/>
                  <a:gd name="T36" fmla="*/ 0 w 187"/>
                  <a:gd name="T37" fmla="*/ 0 h 271"/>
                  <a:gd name="T38" fmla="*/ 0 w 187"/>
                  <a:gd name="T39" fmla="*/ 0 h 27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87" h="271">
                    <a:moveTo>
                      <a:pt x="0" y="0"/>
                    </a:moveTo>
                    <a:lnTo>
                      <a:pt x="67" y="43"/>
                    </a:lnTo>
                    <a:lnTo>
                      <a:pt x="99" y="77"/>
                    </a:lnTo>
                    <a:lnTo>
                      <a:pt x="130" y="141"/>
                    </a:lnTo>
                    <a:lnTo>
                      <a:pt x="145" y="156"/>
                    </a:lnTo>
                    <a:lnTo>
                      <a:pt x="145" y="65"/>
                    </a:lnTo>
                    <a:lnTo>
                      <a:pt x="168" y="141"/>
                    </a:lnTo>
                    <a:lnTo>
                      <a:pt x="187" y="135"/>
                    </a:lnTo>
                    <a:lnTo>
                      <a:pt x="177" y="180"/>
                    </a:lnTo>
                    <a:lnTo>
                      <a:pt x="163" y="226"/>
                    </a:lnTo>
                    <a:lnTo>
                      <a:pt x="168" y="239"/>
                    </a:lnTo>
                    <a:lnTo>
                      <a:pt x="158" y="271"/>
                    </a:lnTo>
                    <a:lnTo>
                      <a:pt x="139" y="232"/>
                    </a:lnTo>
                    <a:lnTo>
                      <a:pt x="104" y="211"/>
                    </a:lnTo>
                    <a:lnTo>
                      <a:pt x="64" y="117"/>
                    </a:lnTo>
                    <a:lnTo>
                      <a:pt x="119" y="195"/>
                    </a:lnTo>
                    <a:lnTo>
                      <a:pt x="113" y="167"/>
                    </a:lnTo>
                    <a:lnTo>
                      <a:pt x="81" y="9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2" name="Freeform 101">
                <a:extLst>
                  <a:ext uri="{FF2B5EF4-FFF2-40B4-BE49-F238E27FC236}">
                    <a16:creationId xmlns:a16="http://schemas.microsoft.com/office/drawing/2014/main" xmlns="" id="{DD8AA889-E0EA-4639-A0C6-0C6F9976FDCB}"/>
                  </a:ext>
                </a:extLst>
              </p:cNvPr>
              <p:cNvSpPr>
                <a:spLocks/>
              </p:cNvSpPr>
              <p:nvPr/>
            </p:nvSpPr>
            <p:spPr bwMode="auto">
              <a:xfrm>
                <a:off x="2511" y="3287"/>
                <a:ext cx="16" cy="41"/>
              </a:xfrm>
              <a:custGeom>
                <a:avLst/>
                <a:gdLst>
                  <a:gd name="T0" fmla="*/ 0 w 48"/>
                  <a:gd name="T1" fmla="*/ 0 h 123"/>
                  <a:gd name="T2" fmla="*/ 0 w 48"/>
                  <a:gd name="T3" fmla="*/ 0 h 123"/>
                  <a:gd name="T4" fmla="*/ 0 w 48"/>
                  <a:gd name="T5" fmla="*/ 0 h 123"/>
                  <a:gd name="T6" fmla="*/ 0 w 48"/>
                  <a:gd name="T7" fmla="*/ 0 h 123"/>
                  <a:gd name="T8" fmla="*/ 0 w 48"/>
                  <a:gd name="T9" fmla="*/ 0 h 123"/>
                  <a:gd name="T10" fmla="*/ 0 w 48"/>
                  <a:gd name="T11" fmla="*/ 0 h 123"/>
                  <a:gd name="T12" fmla="*/ 0 w 48"/>
                  <a:gd name="T13" fmla="*/ 0 h 123"/>
                  <a:gd name="T14" fmla="*/ 0 w 48"/>
                  <a:gd name="T15" fmla="*/ 0 h 123"/>
                  <a:gd name="T16" fmla="*/ 0 w 48"/>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123">
                    <a:moveTo>
                      <a:pt x="0" y="0"/>
                    </a:moveTo>
                    <a:lnTo>
                      <a:pt x="36" y="31"/>
                    </a:lnTo>
                    <a:lnTo>
                      <a:pt x="48" y="89"/>
                    </a:lnTo>
                    <a:lnTo>
                      <a:pt x="38" y="123"/>
                    </a:lnTo>
                    <a:lnTo>
                      <a:pt x="0" y="117"/>
                    </a:lnTo>
                    <a:lnTo>
                      <a:pt x="13" y="84"/>
                    </a:lnTo>
                    <a:lnTo>
                      <a:pt x="13" y="5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3" name="Freeform 102">
                <a:extLst>
                  <a:ext uri="{FF2B5EF4-FFF2-40B4-BE49-F238E27FC236}">
                    <a16:creationId xmlns:a16="http://schemas.microsoft.com/office/drawing/2014/main" xmlns="" id="{8A803C10-4E56-4FC4-8D44-4877929E06BA}"/>
                  </a:ext>
                </a:extLst>
              </p:cNvPr>
              <p:cNvSpPr>
                <a:spLocks/>
              </p:cNvSpPr>
              <p:nvPr/>
            </p:nvSpPr>
            <p:spPr bwMode="auto">
              <a:xfrm>
                <a:off x="2241" y="3092"/>
                <a:ext cx="139" cy="140"/>
              </a:xfrm>
              <a:custGeom>
                <a:avLst/>
                <a:gdLst>
                  <a:gd name="T0" fmla="*/ 0 w 419"/>
                  <a:gd name="T1" fmla="*/ 0 h 420"/>
                  <a:gd name="T2" fmla="*/ 0 w 419"/>
                  <a:gd name="T3" fmla="*/ 0 h 420"/>
                  <a:gd name="T4" fmla="*/ 0 w 419"/>
                  <a:gd name="T5" fmla="*/ 0 h 420"/>
                  <a:gd name="T6" fmla="*/ 0 w 419"/>
                  <a:gd name="T7" fmla="*/ 0 h 420"/>
                  <a:gd name="T8" fmla="*/ 0 w 419"/>
                  <a:gd name="T9" fmla="*/ 0 h 420"/>
                  <a:gd name="T10" fmla="*/ 0 w 419"/>
                  <a:gd name="T11" fmla="*/ 0 h 420"/>
                  <a:gd name="T12" fmla="*/ 0 w 419"/>
                  <a:gd name="T13" fmla="*/ 0 h 420"/>
                  <a:gd name="T14" fmla="*/ 0 w 419"/>
                  <a:gd name="T15" fmla="*/ 0 h 420"/>
                  <a:gd name="T16" fmla="*/ 0 w 419"/>
                  <a:gd name="T17" fmla="*/ 0 h 420"/>
                  <a:gd name="T18" fmla="*/ 0 w 419"/>
                  <a:gd name="T19" fmla="*/ 0 h 420"/>
                  <a:gd name="T20" fmla="*/ 0 w 419"/>
                  <a:gd name="T21" fmla="*/ 0 h 420"/>
                  <a:gd name="T22" fmla="*/ 0 w 419"/>
                  <a:gd name="T23" fmla="*/ 0 h 420"/>
                  <a:gd name="T24" fmla="*/ 0 w 419"/>
                  <a:gd name="T25" fmla="*/ 0 h 420"/>
                  <a:gd name="T26" fmla="*/ 0 w 419"/>
                  <a:gd name="T27" fmla="*/ 0 h 420"/>
                  <a:gd name="T28" fmla="*/ 0 w 419"/>
                  <a:gd name="T29" fmla="*/ 0 h 420"/>
                  <a:gd name="T30" fmla="*/ 0 w 419"/>
                  <a:gd name="T31" fmla="*/ 0 h 420"/>
                  <a:gd name="T32" fmla="*/ 0 w 419"/>
                  <a:gd name="T33" fmla="*/ 0 h 420"/>
                  <a:gd name="T34" fmla="*/ 0 w 419"/>
                  <a:gd name="T35" fmla="*/ 0 h 420"/>
                  <a:gd name="T36" fmla="*/ 0 w 419"/>
                  <a:gd name="T37" fmla="*/ 0 h 4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19" h="420">
                    <a:moveTo>
                      <a:pt x="5" y="41"/>
                    </a:moveTo>
                    <a:lnTo>
                      <a:pt x="105" y="47"/>
                    </a:lnTo>
                    <a:lnTo>
                      <a:pt x="226" y="26"/>
                    </a:lnTo>
                    <a:lnTo>
                      <a:pt x="307" y="2"/>
                    </a:lnTo>
                    <a:lnTo>
                      <a:pt x="419" y="0"/>
                    </a:lnTo>
                    <a:lnTo>
                      <a:pt x="289" y="31"/>
                    </a:lnTo>
                    <a:lnTo>
                      <a:pt x="189" y="83"/>
                    </a:lnTo>
                    <a:lnTo>
                      <a:pt x="256" y="96"/>
                    </a:lnTo>
                    <a:lnTo>
                      <a:pt x="166" y="123"/>
                    </a:lnTo>
                    <a:lnTo>
                      <a:pt x="81" y="112"/>
                    </a:lnTo>
                    <a:lnTo>
                      <a:pt x="94" y="144"/>
                    </a:lnTo>
                    <a:lnTo>
                      <a:pt x="143" y="174"/>
                    </a:lnTo>
                    <a:lnTo>
                      <a:pt x="161" y="251"/>
                    </a:lnTo>
                    <a:lnTo>
                      <a:pt x="163" y="420"/>
                    </a:lnTo>
                    <a:lnTo>
                      <a:pt x="87" y="200"/>
                    </a:lnTo>
                    <a:lnTo>
                      <a:pt x="38" y="136"/>
                    </a:lnTo>
                    <a:lnTo>
                      <a:pt x="0" y="79"/>
                    </a:lnTo>
                    <a:lnTo>
                      <a:pt x="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4" name="Freeform 103">
                <a:extLst>
                  <a:ext uri="{FF2B5EF4-FFF2-40B4-BE49-F238E27FC236}">
                    <a16:creationId xmlns:a16="http://schemas.microsoft.com/office/drawing/2014/main" xmlns="" id="{61C5A875-DFEA-4668-B7AA-48E093A25F22}"/>
                  </a:ext>
                </a:extLst>
              </p:cNvPr>
              <p:cNvSpPr>
                <a:spLocks/>
              </p:cNvSpPr>
              <p:nvPr/>
            </p:nvSpPr>
            <p:spPr bwMode="auto">
              <a:xfrm>
                <a:off x="2176" y="2442"/>
                <a:ext cx="48" cy="76"/>
              </a:xfrm>
              <a:custGeom>
                <a:avLst/>
                <a:gdLst>
                  <a:gd name="T0" fmla="*/ 0 w 144"/>
                  <a:gd name="T1" fmla="*/ 0 h 228"/>
                  <a:gd name="T2" fmla="*/ 0 w 144"/>
                  <a:gd name="T3" fmla="*/ 0 h 228"/>
                  <a:gd name="T4" fmla="*/ 0 w 144"/>
                  <a:gd name="T5" fmla="*/ 0 h 228"/>
                  <a:gd name="T6" fmla="*/ 0 w 144"/>
                  <a:gd name="T7" fmla="*/ 0 h 228"/>
                  <a:gd name="T8" fmla="*/ 0 w 144"/>
                  <a:gd name="T9" fmla="*/ 0 h 228"/>
                  <a:gd name="T10" fmla="*/ 0 w 144"/>
                  <a:gd name="T11" fmla="*/ 0 h 228"/>
                  <a:gd name="T12" fmla="*/ 0 w 144"/>
                  <a:gd name="T13" fmla="*/ 0 h 228"/>
                  <a:gd name="T14" fmla="*/ 0 w 144"/>
                  <a:gd name="T15" fmla="*/ 0 h 228"/>
                  <a:gd name="T16" fmla="*/ 0 w 144"/>
                  <a:gd name="T17" fmla="*/ 0 h 228"/>
                  <a:gd name="T18" fmla="*/ 0 w 144"/>
                  <a:gd name="T19" fmla="*/ 0 h 228"/>
                  <a:gd name="T20" fmla="*/ 0 w 144"/>
                  <a:gd name="T21" fmla="*/ 0 h 228"/>
                  <a:gd name="T22" fmla="*/ 0 w 144"/>
                  <a:gd name="T23" fmla="*/ 0 h 228"/>
                  <a:gd name="T24" fmla="*/ 0 w 144"/>
                  <a:gd name="T25" fmla="*/ 0 h 228"/>
                  <a:gd name="T26" fmla="*/ 0 w 144"/>
                  <a:gd name="T27" fmla="*/ 0 h 228"/>
                  <a:gd name="T28" fmla="*/ 0 w 144"/>
                  <a:gd name="T29" fmla="*/ 0 h 228"/>
                  <a:gd name="T30" fmla="*/ 0 w 144"/>
                  <a:gd name="T31" fmla="*/ 0 h 228"/>
                  <a:gd name="T32" fmla="*/ 0 w 144"/>
                  <a:gd name="T33" fmla="*/ 0 h 228"/>
                  <a:gd name="T34" fmla="*/ 0 w 144"/>
                  <a:gd name="T35" fmla="*/ 0 h 228"/>
                  <a:gd name="T36" fmla="*/ 0 w 144"/>
                  <a:gd name="T37" fmla="*/ 0 h 228"/>
                  <a:gd name="T38" fmla="*/ 0 w 144"/>
                  <a:gd name="T39" fmla="*/ 0 h 2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228">
                    <a:moveTo>
                      <a:pt x="40" y="0"/>
                    </a:moveTo>
                    <a:lnTo>
                      <a:pt x="21" y="29"/>
                    </a:lnTo>
                    <a:lnTo>
                      <a:pt x="21" y="73"/>
                    </a:lnTo>
                    <a:lnTo>
                      <a:pt x="36" y="107"/>
                    </a:lnTo>
                    <a:lnTo>
                      <a:pt x="16" y="128"/>
                    </a:lnTo>
                    <a:lnTo>
                      <a:pt x="0" y="164"/>
                    </a:lnTo>
                    <a:lnTo>
                      <a:pt x="9" y="216"/>
                    </a:lnTo>
                    <a:lnTo>
                      <a:pt x="42" y="212"/>
                    </a:lnTo>
                    <a:lnTo>
                      <a:pt x="88" y="228"/>
                    </a:lnTo>
                    <a:lnTo>
                      <a:pt x="68" y="181"/>
                    </a:lnTo>
                    <a:lnTo>
                      <a:pt x="72" y="140"/>
                    </a:lnTo>
                    <a:lnTo>
                      <a:pt x="92" y="119"/>
                    </a:lnTo>
                    <a:lnTo>
                      <a:pt x="120" y="113"/>
                    </a:lnTo>
                    <a:lnTo>
                      <a:pt x="144" y="108"/>
                    </a:lnTo>
                    <a:lnTo>
                      <a:pt x="125" y="94"/>
                    </a:lnTo>
                    <a:lnTo>
                      <a:pt x="73" y="97"/>
                    </a:lnTo>
                    <a:lnTo>
                      <a:pt x="52" y="87"/>
                    </a:lnTo>
                    <a:lnTo>
                      <a:pt x="38" y="4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5" name="Freeform 104">
                <a:extLst>
                  <a:ext uri="{FF2B5EF4-FFF2-40B4-BE49-F238E27FC236}">
                    <a16:creationId xmlns:a16="http://schemas.microsoft.com/office/drawing/2014/main" xmlns="" id="{C6E58533-04C6-4C15-AD14-7623EF763CE8}"/>
                  </a:ext>
                </a:extLst>
              </p:cNvPr>
              <p:cNvSpPr>
                <a:spLocks/>
              </p:cNvSpPr>
              <p:nvPr/>
            </p:nvSpPr>
            <p:spPr bwMode="auto">
              <a:xfrm>
                <a:off x="2206" y="2487"/>
                <a:ext cx="41" cy="61"/>
              </a:xfrm>
              <a:custGeom>
                <a:avLst/>
                <a:gdLst>
                  <a:gd name="T0" fmla="*/ 0 w 123"/>
                  <a:gd name="T1" fmla="*/ 0 h 184"/>
                  <a:gd name="T2" fmla="*/ 0 w 123"/>
                  <a:gd name="T3" fmla="*/ 0 h 184"/>
                  <a:gd name="T4" fmla="*/ 0 w 123"/>
                  <a:gd name="T5" fmla="*/ 0 h 184"/>
                  <a:gd name="T6" fmla="*/ 0 w 123"/>
                  <a:gd name="T7" fmla="*/ 0 h 184"/>
                  <a:gd name="T8" fmla="*/ 0 w 123"/>
                  <a:gd name="T9" fmla="*/ 0 h 184"/>
                  <a:gd name="T10" fmla="*/ 0 w 123"/>
                  <a:gd name="T11" fmla="*/ 0 h 184"/>
                  <a:gd name="T12" fmla="*/ 0 w 123"/>
                  <a:gd name="T13" fmla="*/ 0 h 184"/>
                  <a:gd name="T14" fmla="*/ 0 w 123"/>
                  <a:gd name="T15" fmla="*/ 0 h 184"/>
                  <a:gd name="T16" fmla="*/ 0 w 123"/>
                  <a:gd name="T17" fmla="*/ 0 h 184"/>
                  <a:gd name="T18" fmla="*/ 0 w 123"/>
                  <a:gd name="T19" fmla="*/ 0 h 184"/>
                  <a:gd name="T20" fmla="*/ 0 w 123"/>
                  <a:gd name="T21" fmla="*/ 0 h 184"/>
                  <a:gd name="T22" fmla="*/ 0 w 123"/>
                  <a:gd name="T23" fmla="*/ 0 h 184"/>
                  <a:gd name="T24" fmla="*/ 0 w 123"/>
                  <a:gd name="T25" fmla="*/ 0 h 184"/>
                  <a:gd name="T26" fmla="*/ 0 w 123"/>
                  <a:gd name="T27" fmla="*/ 0 h 184"/>
                  <a:gd name="T28" fmla="*/ 0 w 123"/>
                  <a:gd name="T29" fmla="*/ 0 h 184"/>
                  <a:gd name="T30" fmla="*/ 0 w 123"/>
                  <a:gd name="T31" fmla="*/ 0 h 184"/>
                  <a:gd name="T32" fmla="*/ 0 w 123"/>
                  <a:gd name="T33" fmla="*/ 0 h 184"/>
                  <a:gd name="T34" fmla="*/ 0 w 123"/>
                  <a:gd name="T35" fmla="*/ 0 h 184"/>
                  <a:gd name="T36" fmla="*/ 0 w 123"/>
                  <a:gd name="T37" fmla="*/ 0 h 184"/>
                  <a:gd name="T38" fmla="*/ 0 w 123"/>
                  <a:gd name="T39" fmla="*/ 0 h 184"/>
                  <a:gd name="T40" fmla="*/ 0 w 123"/>
                  <a:gd name="T41" fmla="*/ 0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3" h="184">
                    <a:moveTo>
                      <a:pt x="10" y="41"/>
                    </a:moveTo>
                    <a:lnTo>
                      <a:pt x="23" y="75"/>
                    </a:lnTo>
                    <a:lnTo>
                      <a:pt x="60" y="106"/>
                    </a:lnTo>
                    <a:lnTo>
                      <a:pt x="96" y="111"/>
                    </a:lnTo>
                    <a:lnTo>
                      <a:pt x="60" y="138"/>
                    </a:lnTo>
                    <a:lnTo>
                      <a:pt x="24" y="134"/>
                    </a:lnTo>
                    <a:lnTo>
                      <a:pt x="0" y="123"/>
                    </a:lnTo>
                    <a:lnTo>
                      <a:pt x="2" y="143"/>
                    </a:lnTo>
                    <a:lnTo>
                      <a:pt x="30" y="174"/>
                    </a:lnTo>
                    <a:lnTo>
                      <a:pt x="70" y="184"/>
                    </a:lnTo>
                    <a:lnTo>
                      <a:pt x="117" y="184"/>
                    </a:lnTo>
                    <a:lnTo>
                      <a:pt x="123" y="154"/>
                    </a:lnTo>
                    <a:lnTo>
                      <a:pt x="83" y="149"/>
                    </a:lnTo>
                    <a:lnTo>
                      <a:pt x="112" y="123"/>
                    </a:lnTo>
                    <a:lnTo>
                      <a:pt x="112" y="87"/>
                    </a:lnTo>
                    <a:lnTo>
                      <a:pt x="83" y="82"/>
                    </a:lnTo>
                    <a:lnTo>
                      <a:pt x="44" y="56"/>
                    </a:lnTo>
                    <a:lnTo>
                      <a:pt x="24" y="24"/>
                    </a:lnTo>
                    <a:lnTo>
                      <a:pt x="10" y="0"/>
                    </a:lnTo>
                    <a:lnTo>
                      <a:pt x="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6" name="Freeform 105">
                <a:extLst>
                  <a:ext uri="{FF2B5EF4-FFF2-40B4-BE49-F238E27FC236}">
                    <a16:creationId xmlns:a16="http://schemas.microsoft.com/office/drawing/2014/main" xmlns="" id="{A616E074-0EBC-4AED-85DE-840D051D525E}"/>
                  </a:ext>
                </a:extLst>
              </p:cNvPr>
              <p:cNvSpPr>
                <a:spLocks/>
              </p:cNvSpPr>
              <p:nvPr/>
            </p:nvSpPr>
            <p:spPr bwMode="auto">
              <a:xfrm>
                <a:off x="2213" y="2445"/>
                <a:ext cx="58" cy="64"/>
              </a:xfrm>
              <a:custGeom>
                <a:avLst/>
                <a:gdLst>
                  <a:gd name="T0" fmla="*/ 0 w 172"/>
                  <a:gd name="T1" fmla="*/ 0 h 190"/>
                  <a:gd name="T2" fmla="*/ 0 w 172"/>
                  <a:gd name="T3" fmla="*/ 0 h 190"/>
                  <a:gd name="T4" fmla="*/ 0 w 172"/>
                  <a:gd name="T5" fmla="*/ 0 h 190"/>
                  <a:gd name="T6" fmla="*/ 0 w 172"/>
                  <a:gd name="T7" fmla="*/ 0 h 190"/>
                  <a:gd name="T8" fmla="*/ 0 w 172"/>
                  <a:gd name="T9" fmla="*/ 0 h 190"/>
                  <a:gd name="T10" fmla="*/ 0 w 172"/>
                  <a:gd name="T11" fmla="*/ 0 h 190"/>
                  <a:gd name="T12" fmla="*/ 0 w 172"/>
                  <a:gd name="T13" fmla="*/ 0 h 190"/>
                  <a:gd name="T14" fmla="*/ 0 w 172"/>
                  <a:gd name="T15" fmla="*/ 0 h 190"/>
                  <a:gd name="T16" fmla="*/ 0 w 172"/>
                  <a:gd name="T17" fmla="*/ 0 h 190"/>
                  <a:gd name="T18" fmla="*/ 0 w 172"/>
                  <a:gd name="T19" fmla="*/ 0 h 190"/>
                  <a:gd name="T20" fmla="*/ 0 w 172"/>
                  <a:gd name="T21" fmla="*/ 0 h 190"/>
                  <a:gd name="T22" fmla="*/ 0 w 172"/>
                  <a:gd name="T23" fmla="*/ 0 h 190"/>
                  <a:gd name="T24" fmla="*/ 0 w 172"/>
                  <a:gd name="T25" fmla="*/ 0 h 190"/>
                  <a:gd name="T26" fmla="*/ 0 w 172"/>
                  <a:gd name="T27" fmla="*/ 0 h 190"/>
                  <a:gd name="T28" fmla="*/ 0 w 172"/>
                  <a:gd name="T29" fmla="*/ 0 h 190"/>
                  <a:gd name="T30" fmla="*/ 0 w 172"/>
                  <a:gd name="T31" fmla="*/ 0 h 190"/>
                  <a:gd name="T32" fmla="*/ 0 w 172"/>
                  <a:gd name="T33" fmla="*/ 0 h 190"/>
                  <a:gd name="T34" fmla="*/ 0 w 172"/>
                  <a:gd name="T35" fmla="*/ 0 h 190"/>
                  <a:gd name="T36" fmla="*/ 0 w 172"/>
                  <a:gd name="T37" fmla="*/ 0 h 190"/>
                  <a:gd name="T38" fmla="*/ 0 w 172"/>
                  <a:gd name="T39" fmla="*/ 0 h 190"/>
                  <a:gd name="T40" fmla="*/ 0 w 172"/>
                  <a:gd name="T41" fmla="*/ 0 h 190"/>
                  <a:gd name="T42" fmla="*/ 0 w 172"/>
                  <a:gd name="T43" fmla="*/ 0 h 190"/>
                  <a:gd name="T44" fmla="*/ 0 w 172"/>
                  <a:gd name="T45" fmla="*/ 0 h 190"/>
                  <a:gd name="T46" fmla="*/ 0 w 172"/>
                  <a:gd name="T47" fmla="*/ 0 h 190"/>
                  <a:gd name="T48" fmla="*/ 0 w 172"/>
                  <a:gd name="T49" fmla="*/ 0 h 190"/>
                  <a:gd name="T50" fmla="*/ 0 w 172"/>
                  <a:gd name="T51" fmla="*/ 0 h 190"/>
                  <a:gd name="T52" fmla="*/ 0 w 172"/>
                  <a:gd name="T53" fmla="*/ 0 h 190"/>
                  <a:gd name="T54" fmla="*/ 0 w 172"/>
                  <a:gd name="T55" fmla="*/ 0 h 190"/>
                  <a:gd name="T56" fmla="*/ 0 w 172"/>
                  <a:gd name="T57" fmla="*/ 0 h 190"/>
                  <a:gd name="T58" fmla="*/ 0 w 172"/>
                  <a:gd name="T59" fmla="*/ 0 h 190"/>
                  <a:gd name="T60" fmla="*/ 0 w 172"/>
                  <a:gd name="T61" fmla="*/ 0 h 190"/>
                  <a:gd name="T62" fmla="*/ 0 w 172"/>
                  <a:gd name="T63" fmla="*/ 0 h 190"/>
                  <a:gd name="T64" fmla="*/ 0 w 172"/>
                  <a:gd name="T65" fmla="*/ 0 h 1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2" h="190">
                    <a:moveTo>
                      <a:pt x="43" y="164"/>
                    </a:moveTo>
                    <a:lnTo>
                      <a:pt x="18" y="129"/>
                    </a:lnTo>
                    <a:lnTo>
                      <a:pt x="42" y="129"/>
                    </a:lnTo>
                    <a:lnTo>
                      <a:pt x="57" y="108"/>
                    </a:lnTo>
                    <a:lnTo>
                      <a:pt x="29" y="76"/>
                    </a:lnTo>
                    <a:lnTo>
                      <a:pt x="1" y="56"/>
                    </a:lnTo>
                    <a:lnTo>
                      <a:pt x="37" y="60"/>
                    </a:lnTo>
                    <a:lnTo>
                      <a:pt x="21" y="40"/>
                    </a:lnTo>
                    <a:lnTo>
                      <a:pt x="0" y="31"/>
                    </a:lnTo>
                    <a:lnTo>
                      <a:pt x="37" y="30"/>
                    </a:lnTo>
                    <a:lnTo>
                      <a:pt x="69" y="44"/>
                    </a:lnTo>
                    <a:lnTo>
                      <a:pt x="57" y="30"/>
                    </a:lnTo>
                    <a:lnTo>
                      <a:pt x="39" y="14"/>
                    </a:lnTo>
                    <a:lnTo>
                      <a:pt x="8" y="0"/>
                    </a:lnTo>
                    <a:lnTo>
                      <a:pt x="42" y="0"/>
                    </a:lnTo>
                    <a:lnTo>
                      <a:pt x="68" y="9"/>
                    </a:lnTo>
                    <a:lnTo>
                      <a:pt x="99" y="34"/>
                    </a:lnTo>
                    <a:lnTo>
                      <a:pt x="126" y="41"/>
                    </a:lnTo>
                    <a:lnTo>
                      <a:pt x="172" y="31"/>
                    </a:lnTo>
                    <a:lnTo>
                      <a:pt x="147" y="60"/>
                    </a:lnTo>
                    <a:lnTo>
                      <a:pt x="131" y="80"/>
                    </a:lnTo>
                    <a:lnTo>
                      <a:pt x="95" y="56"/>
                    </a:lnTo>
                    <a:lnTo>
                      <a:pt x="121" y="96"/>
                    </a:lnTo>
                    <a:lnTo>
                      <a:pt x="105" y="122"/>
                    </a:lnTo>
                    <a:lnTo>
                      <a:pt x="69" y="87"/>
                    </a:lnTo>
                    <a:lnTo>
                      <a:pt x="83" y="132"/>
                    </a:lnTo>
                    <a:lnTo>
                      <a:pt x="60" y="153"/>
                    </a:lnTo>
                    <a:lnTo>
                      <a:pt x="79" y="174"/>
                    </a:lnTo>
                    <a:lnTo>
                      <a:pt x="95" y="181"/>
                    </a:lnTo>
                    <a:lnTo>
                      <a:pt x="79" y="190"/>
                    </a:lnTo>
                    <a:lnTo>
                      <a:pt x="63" y="184"/>
                    </a:lnTo>
                    <a:lnTo>
                      <a:pt x="43" y="1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7" name="Freeform 106">
                <a:extLst>
                  <a:ext uri="{FF2B5EF4-FFF2-40B4-BE49-F238E27FC236}">
                    <a16:creationId xmlns:a16="http://schemas.microsoft.com/office/drawing/2014/main" xmlns="" id="{69E7BC64-7E02-40A0-A9D7-0C66223172E5}"/>
                  </a:ext>
                </a:extLst>
              </p:cNvPr>
              <p:cNvSpPr>
                <a:spLocks/>
              </p:cNvSpPr>
              <p:nvPr/>
            </p:nvSpPr>
            <p:spPr bwMode="auto">
              <a:xfrm>
                <a:off x="2206" y="2394"/>
                <a:ext cx="39" cy="17"/>
              </a:xfrm>
              <a:custGeom>
                <a:avLst/>
                <a:gdLst>
                  <a:gd name="T0" fmla="*/ 0 w 117"/>
                  <a:gd name="T1" fmla="*/ 0 h 49"/>
                  <a:gd name="T2" fmla="*/ 0 w 117"/>
                  <a:gd name="T3" fmla="*/ 0 h 49"/>
                  <a:gd name="T4" fmla="*/ 0 w 117"/>
                  <a:gd name="T5" fmla="*/ 0 h 49"/>
                  <a:gd name="T6" fmla="*/ 0 w 117"/>
                  <a:gd name="T7" fmla="*/ 0 h 49"/>
                  <a:gd name="T8" fmla="*/ 0 w 117"/>
                  <a:gd name="T9" fmla="*/ 0 h 49"/>
                  <a:gd name="T10" fmla="*/ 0 w 117"/>
                  <a:gd name="T11" fmla="*/ 0 h 49"/>
                  <a:gd name="T12" fmla="*/ 0 w 117"/>
                  <a:gd name="T13" fmla="*/ 0 h 49"/>
                  <a:gd name="T14" fmla="*/ 0 w 117"/>
                  <a:gd name="T15" fmla="*/ 0 h 49"/>
                  <a:gd name="T16" fmla="*/ 0 w 117"/>
                  <a:gd name="T17" fmla="*/ 0 h 49"/>
                  <a:gd name="T18" fmla="*/ 0 w 117"/>
                  <a:gd name="T19" fmla="*/ 0 h 49"/>
                  <a:gd name="T20" fmla="*/ 0 w 117"/>
                  <a:gd name="T21" fmla="*/ 0 h 49"/>
                  <a:gd name="T22" fmla="*/ 0 w 117"/>
                  <a:gd name="T23" fmla="*/ 0 h 49"/>
                  <a:gd name="T24" fmla="*/ 0 w 117"/>
                  <a:gd name="T25" fmla="*/ 0 h 49"/>
                  <a:gd name="T26" fmla="*/ 0 w 117"/>
                  <a:gd name="T27" fmla="*/ 0 h 49"/>
                  <a:gd name="T28" fmla="*/ 0 w 117"/>
                  <a:gd name="T29" fmla="*/ 0 h 49"/>
                  <a:gd name="T30" fmla="*/ 0 w 117"/>
                  <a:gd name="T31" fmla="*/ 0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7" h="49">
                    <a:moveTo>
                      <a:pt x="0" y="49"/>
                    </a:moveTo>
                    <a:lnTo>
                      <a:pt x="14" y="32"/>
                    </a:lnTo>
                    <a:lnTo>
                      <a:pt x="37" y="16"/>
                    </a:lnTo>
                    <a:lnTo>
                      <a:pt x="54" y="11"/>
                    </a:lnTo>
                    <a:lnTo>
                      <a:pt x="35" y="6"/>
                    </a:lnTo>
                    <a:lnTo>
                      <a:pt x="11" y="10"/>
                    </a:lnTo>
                    <a:lnTo>
                      <a:pt x="28" y="0"/>
                    </a:lnTo>
                    <a:lnTo>
                      <a:pt x="58" y="0"/>
                    </a:lnTo>
                    <a:lnTo>
                      <a:pt x="83" y="4"/>
                    </a:lnTo>
                    <a:lnTo>
                      <a:pt x="117" y="12"/>
                    </a:lnTo>
                    <a:lnTo>
                      <a:pt x="75" y="15"/>
                    </a:lnTo>
                    <a:lnTo>
                      <a:pt x="54" y="20"/>
                    </a:lnTo>
                    <a:lnTo>
                      <a:pt x="39" y="27"/>
                    </a:lnTo>
                    <a:lnTo>
                      <a:pt x="21" y="33"/>
                    </a:lnTo>
                    <a:lnTo>
                      <a:pt x="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8" name="Freeform 107">
                <a:extLst>
                  <a:ext uri="{FF2B5EF4-FFF2-40B4-BE49-F238E27FC236}">
                    <a16:creationId xmlns:a16="http://schemas.microsoft.com/office/drawing/2014/main" xmlns="" id="{B7C6077D-474C-417E-8B91-E40BAB6A3CBA}"/>
                  </a:ext>
                </a:extLst>
              </p:cNvPr>
              <p:cNvSpPr>
                <a:spLocks/>
              </p:cNvSpPr>
              <p:nvPr/>
            </p:nvSpPr>
            <p:spPr bwMode="auto">
              <a:xfrm>
                <a:off x="2209" y="2410"/>
                <a:ext cx="43" cy="28"/>
              </a:xfrm>
              <a:custGeom>
                <a:avLst/>
                <a:gdLst>
                  <a:gd name="T0" fmla="*/ 0 w 127"/>
                  <a:gd name="T1" fmla="*/ 0 h 85"/>
                  <a:gd name="T2" fmla="*/ 0 w 127"/>
                  <a:gd name="T3" fmla="*/ 0 h 85"/>
                  <a:gd name="T4" fmla="*/ 0 w 127"/>
                  <a:gd name="T5" fmla="*/ 0 h 85"/>
                  <a:gd name="T6" fmla="*/ 0 w 127"/>
                  <a:gd name="T7" fmla="*/ 0 h 85"/>
                  <a:gd name="T8" fmla="*/ 0 w 127"/>
                  <a:gd name="T9" fmla="*/ 0 h 85"/>
                  <a:gd name="T10" fmla="*/ 0 w 127"/>
                  <a:gd name="T11" fmla="*/ 0 h 85"/>
                  <a:gd name="T12" fmla="*/ 0 w 127"/>
                  <a:gd name="T13" fmla="*/ 0 h 85"/>
                  <a:gd name="T14" fmla="*/ 0 w 127"/>
                  <a:gd name="T15" fmla="*/ 0 h 85"/>
                  <a:gd name="T16" fmla="*/ 0 w 127"/>
                  <a:gd name="T17" fmla="*/ 0 h 85"/>
                  <a:gd name="T18" fmla="*/ 0 w 127"/>
                  <a:gd name="T19" fmla="*/ 0 h 85"/>
                  <a:gd name="T20" fmla="*/ 0 w 127"/>
                  <a:gd name="T21" fmla="*/ 0 h 85"/>
                  <a:gd name="T22" fmla="*/ 0 w 127"/>
                  <a:gd name="T23" fmla="*/ 0 h 85"/>
                  <a:gd name="T24" fmla="*/ 0 w 127"/>
                  <a:gd name="T25" fmla="*/ 0 h 85"/>
                  <a:gd name="T26" fmla="*/ 0 w 127"/>
                  <a:gd name="T27" fmla="*/ 0 h 85"/>
                  <a:gd name="T28" fmla="*/ 0 w 127"/>
                  <a:gd name="T29" fmla="*/ 0 h 85"/>
                  <a:gd name="T30" fmla="*/ 0 w 127"/>
                  <a:gd name="T31" fmla="*/ 0 h 85"/>
                  <a:gd name="T32" fmla="*/ 0 w 127"/>
                  <a:gd name="T33" fmla="*/ 0 h 85"/>
                  <a:gd name="T34" fmla="*/ 0 w 127"/>
                  <a:gd name="T35" fmla="*/ 0 h 85"/>
                  <a:gd name="T36" fmla="*/ 0 w 127"/>
                  <a:gd name="T37" fmla="*/ 0 h 85"/>
                  <a:gd name="T38" fmla="*/ 0 w 127"/>
                  <a:gd name="T39" fmla="*/ 0 h 85"/>
                  <a:gd name="T40" fmla="*/ 0 w 127"/>
                  <a:gd name="T41" fmla="*/ 0 h 85"/>
                  <a:gd name="T42" fmla="*/ 0 w 127"/>
                  <a:gd name="T43" fmla="*/ 0 h 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7" h="85">
                    <a:moveTo>
                      <a:pt x="121" y="38"/>
                    </a:moveTo>
                    <a:lnTo>
                      <a:pt x="110" y="12"/>
                    </a:lnTo>
                    <a:lnTo>
                      <a:pt x="82" y="0"/>
                    </a:lnTo>
                    <a:lnTo>
                      <a:pt x="58" y="4"/>
                    </a:lnTo>
                    <a:lnTo>
                      <a:pt x="24" y="25"/>
                    </a:lnTo>
                    <a:lnTo>
                      <a:pt x="51" y="22"/>
                    </a:lnTo>
                    <a:lnTo>
                      <a:pt x="32" y="47"/>
                    </a:lnTo>
                    <a:lnTo>
                      <a:pt x="8" y="56"/>
                    </a:lnTo>
                    <a:lnTo>
                      <a:pt x="32" y="61"/>
                    </a:lnTo>
                    <a:lnTo>
                      <a:pt x="0" y="82"/>
                    </a:lnTo>
                    <a:lnTo>
                      <a:pt x="30" y="85"/>
                    </a:lnTo>
                    <a:lnTo>
                      <a:pt x="26" y="74"/>
                    </a:lnTo>
                    <a:lnTo>
                      <a:pt x="54" y="59"/>
                    </a:lnTo>
                    <a:lnTo>
                      <a:pt x="98" y="67"/>
                    </a:lnTo>
                    <a:lnTo>
                      <a:pt x="127" y="80"/>
                    </a:lnTo>
                    <a:lnTo>
                      <a:pt x="101" y="58"/>
                    </a:lnTo>
                    <a:lnTo>
                      <a:pt x="78" y="38"/>
                    </a:lnTo>
                    <a:lnTo>
                      <a:pt x="64" y="35"/>
                    </a:lnTo>
                    <a:lnTo>
                      <a:pt x="85" y="28"/>
                    </a:lnTo>
                    <a:lnTo>
                      <a:pt x="101" y="28"/>
                    </a:lnTo>
                    <a:lnTo>
                      <a:pt x="121"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9" name="Freeform 108">
                <a:extLst>
                  <a:ext uri="{FF2B5EF4-FFF2-40B4-BE49-F238E27FC236}">
                    <a16:creationId xmlns:a16="http://schemas.microsoft.com/office/drawing/2014/main" xmlns="" id="{929FA459-855C-488C-A84E-C642655AE004}"/>
                  </a:ext>
                </a:extLst>
              </p:cNvPr>
              <p:cNvSpPr>
                <a:spLocks/>
              </p:cNvSpPr>
              <p:nvPr/>
            </p:nvSpPr>
            <p:spPr bwMode="auto">
              <a:xfrm>
                <a:off x="2246" y="2390"/>
                <a:ext cx="32" cy="30"/>
              </a:xfrm>
              <a:custGeom>
                <a:avLst/>
                <a:gdLst>
                  <a:gd name="T0" fmla="*/ 0 w 95"/>
                  <a:gd name="T1" fmla="*/ 0 h 91"/>
                  <a:gd name="T2" fmla="*/ 0 w 95"/>
                  <a:gd name="T3" fmla="*/ 0 h 91"/>
                  <a:gd name="T4" fmla="*/ 0 w 95"/>
                  <a:gd name="T5" fmla="*/ 0 h 91"/>
                  <a:gd name="T6" fmla="*/ 0 w 95"/>
                  <a:gd name="T7" fmla="*/ 0 h 91"/>
                  <a:gd name="T8" fmla="*/ 0 w 95"/>
                  <a:gd name="T9" fmla="*/ 0 h 91"/>
                  <a:gd name="T10" fmla="*/ 0 w 95"/>
                  <a:gd name="T11" fmla="*/ 0 h 91"/>
                  <a:gd name="T12" fmla="*/ 0 w 95"/>
                  <a:gd name="T13" fmla="*/ 0 h 91"/>
                  <a:gd name="T14" fmla="*/ 0 w 95"/>
                  <a:gd name="T15" fmla="*/ 0 h 91"/>
                  <a:gd name="T16" fmla="*/ 0 w 95"/>
                  <a:gd name="T17" fmla="*/ 0 h 91"/>
                  <a:gd name="T18" fmla="*/ 0 w 95"/>
                  <a:gd name="T19" fmla="*/ 0 h 91"/>
                  <a:gd name="T20" fmla="*/ 0 w 95"/>
                  <a:gd name="T21" fmla="*/ 0 h 91"/>
                  <a:gd name="T22" fmla="*/ 0 w 95"/>
                  <a:gd name="T23" fmla="*/ 0 h 91"/>
                  <a:gd name="T24" fmla="*/ 0 w 95"/>
                  <a:gd name="T25" fmla="*/ 0 h 91"/>
                  <a:gd name="T26" fmla="*/ 0 w 95"/>
                  <a:gd name="T27" fmla="*/ 0 h 91"/>
                  <a:gd name="T28" fmla="*/ 0 w 95"/>
                  <a:gd name="T29" fmla="*/ 0 h 91"/>
                  <a:gd name="T30" fmla="*/ 0 w 95"/>
                  <a:gd name="T31" fmla="*/ 0 h 91"/>
                  <a:gd name="T32" fmla="*/ 0 w 95"/>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5" h="91">
                    <a:moveTo>
                      <a:pt x="1" y="41"/>
                    </a:moveTo>
                    <a:lnTo>
                      <a:pt x="0" y="56"/>
                    </a:lnTo>
                    <a:lnTo>
                      <a:pt x="37" y="91"/>
                    </a:lnTo>
                    <a:lnTo>
                      <a:pt x="27" y="63"/>
                    </a:lnTo>
                    <a:lnTo>
                      <a:pt x="56" y="78"/>
                    </a:lnTo>
                    <a:lnTo>
                      <a:pt x="48" y="57"/>
                    </a:lnTo>
                    <a:lnTo>
                      <a:pt x="71" y="65"/>
                    </a:lnTo>
                    <a:lnTo>
                      <a:pt x="95" y="70"/>
                    </a:lnTo>
                    <a:lnTo>
                      <a:pt x="79" y="46"/>
                    </a:lnTo>
                    <a:lnTo>
                      <a:pt x="57" y="25"/>
                    </a:lnTo>
                    <a:lnTo>
                      <a:pt x="27" y="5"/>
                    </a:lnTo>
                    <a:lnTo>
                      <a:pt x="1" y="0"/>
                    </a:lnTo>
                    <a:lnTo>
                      <a:pt x="27" y="21"/>
                    </a:lnTo>
                    <a:lnTo>
                      <a:pt x="48" y="42"/>
                    </a:lnTo>
                    <a:lnTo>
                      <a:pt x="19" y="31"/>
                    </a:lnTo>
                    <a:lnTo>
                      <a:pt x="1"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0" name="Freeform 109">
                <a:extLst>
                  <a:ext uri="{FF2B5EF4-FFF2-40B4-BE49-F238E27FC236}">
                    <a16:creationId xmlns:a16="http://schemas.microsoft.com/office/drawing/2014/main" xmlns="" id="{86C683DA-7DE4-4523-AD7D-163AD1BB9843}"/>
                  </a:ext>
                </a:extLst>
              </p:cNvPr>
              <p:cNvSpPr>
                <a:spLocks/>
              </p:cNvSpPr>
              <p:nvPr/>
            </p:nvSpPr>
            <p:spPr bwMode="auto">
              <a:xfrm>
                <a:off x="2293" y="2391"/>
                <a:ext cx="87" cy="63"/>
              </a:xfrm>
              <a:custGeom>
                <a:avLst/>
                <a:gdLst>
                  <a:gd name="T0" fmla="*/ 0 w 261"/>
                  <a:gd name="T1" fmla="*/ 0 h 189"/>
                  <a:gd name="T2" fmla="*/ 0 w 261"/>
                  <a:gd name="T3" fmla="*/ 0 h 189"/>
                  <a:gd name="T4" fmla="*/ 0 w 261"/>
                  <a:gd name="T5" fmla="*/ 0 h 189"/>
                  <a:gd name="T6" fmla="*/ 0 w 261"/>
                  <a:gd name="T7" fmla="*/ 0 h 189"/>
                  <a:gd name="T8" fmla="*/ 0 w 261"/>
                  <a:gd name="T9" fmla="*/ 0 h 189"/>
                  <a:gd name="T10" fmla="*/ 0 w 261"/>
                  <a:gd name="T11" fmla="*/ 0 h 189"/>
                  <a:gd name="T12" fmla="*/ 0 w 261"/>
                  <a:gd name="T13" fmla="*/ 0 h 189"/>
                  <a:gd name="T14" fmla="*/ 0 w 261"/>
                  <a:gd name="T15" fmla="*/ 0 h 189"/>
                  <a:gd name="T16" fmla="*/ 0 w 261"/>
                  <a:gd name="T17" fmla="*/ 0 h 189"/>
                  <a:gd name="T18" fmla="*/ 0 w 261"/>
                  <a:gd name="T19" fmla="*/ 0 h 189"/>
                  <a:gd name="T20" fmla="*/ 0 w 261"/>
                  <a:gd name="T21" fmla="*/ 0 h 189"/>
                  <a:gd name="T22" fmla="*/ 0 w 261"/>
                  <a:gd name="T23" fmla="*/ 0 h 189"/>
                  <a:gd name="T24" fmla="*/ 0 w 261"/>
                  <a:gd name="T25" fmla="*/ 0 h 189"/>
                  <a:gd name="T26" fmla="*/ 0 w 261"/>
                  <a:gd name="T27" fmla="*/ 0 h 189"/>
                  <a:gd name="T28" fmla="*/ 0 w 261"/>
                  <a:gd name="T29" fmla="*/ 0 h 189"/>
                  <a:gd name="T30" fmla="*/ 0 w 261"/>
                  <a:gd name="T31" fmla="*/ 0 h 189"/>
                  <a:gd name="T32" fmla="*/ 0 w 261"/>
                  <a:gd name="T33" fmla="*/ 0 h 189"/>
                  <a:gd name="T34" fmla="*/ 0 w 261"/>
                  <a:gd name="T35" fmla="*/ 0 h 189"/>
                  <a:gd name="T36" fmla="*/ 0 w 261"/>
                  <a:gd name="T37" fmla="*/ 0 h 189"/>
                  <a:gd name="T38" fmla="*/ 0 w 261"/>
                  <a:gd name="T39" fmla="*/ 0 h 189"/>
                  <a:gd name="T40" fmla="*/ 0 w 261"/>
                  <a:gd name="T41" fmla="*/ 0 h 189"/>
                  <a:gd name="T42" fmla="*/ 0 w 261"/>
                  <a:gd name="T43" fmla="*/ 0 h 189"/>
                  <a:gd name="T44" fmla="*/ 0 w 261"/>
                  <a:gd name="T45" fmla="*/ 0 h 189"/>
                  <a:gd name="T46" fmla="*/ 0 w 261"/>
                  <a:gd name="T47" fmla="*/ 0 h 189"/>
                  <a:gd name="T48" fmla="*/ 0 w 261"/>
                  <a:gd name="T49" fmla="*/ 0 h 189"/>
                  <a:gd name="T50" fmla="*/ 0 w 261"/>
                  <a:gd name="T51" fmla="*/ 0 h 189"/>
                  <a:gd name="T52" fmla="*/ 0 w 261"/>
                  <a:gd name="T53" fmla="*/ 0 h 189"/>
                  <a:gd name="T54" fmla="*/ 0 w 261"/>
                  <a:gd name="T55" fmla="*/ 0 h 189"/>
                  <a:gd name="T56" fmla="*/ 0 w 261"/>
                  <a:gd name="T57" fmla="*/ 0 h 189"/>
                  <a:gd name="T58" fmla="*/ 0 w 261"/>
                  <a:gd name="T59" fmla="*/ 0 h 18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61" h="189">
                    <a:moveTo>
                      <a:pt x="8" y="109"/>
                    </a:moveTo>
                    <a:lnTo>
                      <a:pt x="23" y="161"/>
                    </a:lnTo>
                    <a:lnTo>
                      <a:pt x="0" y="154"/>
                    </a:lnTo>
                    <a:lnTo>
                      <a:pt x="4" y="172"/>
                    </a:lnTo>
                    <a:lnTo>
                      <a:pt x="62" y="169"/>
                    </a:lnTo>
                    <a:lnTo>
                      <a:pt x="114" y="167"/>
                    </a:lnTo>
                    <a:lnTo>
                      <a:pt x="194" y="177"/>
                    </a:lnTo>
                    <a:lnTo>
                      <a:pt x="261" y="189"/>
                    </a:lnTo>
                    <a:lnTo>
                      <a:pt x="233" y="174"/>
                    </a:lnTo>
                    <a:lnTo>
                      <a:pt x="212" y="161"/>
                    </a:lnTo>
                    <a:lnTo>
                      <a:pt x="199" y="83"/>
                    </a:lnTo>
                    <a:lnTo>
                      <a:pt x="182" y="24"/>
                    </a:lnTo>
                    <a:lnTo>
                      <a:pt x="163" y="0"/>
                    </a:lnTo>
                    <a:lnTo>
                      <a:pt x="170" y="53"/>
                    </a:lnTo>
                    <a:lnTo>
                      <a:pt x="137" y="13"/>
                    </a:lnTo>
                    <a:lnTo>
                      <a:pt x="157" y="63"/>
                    </a:lnTo>
                    <a:lnTo>
                      <a:pt x="170" y="137"/>
                    </a:lnTo>
                    <a:lnTo>
                      <a:pt x="152" y="112"/>
                    </a:lnTo>
                    <a:lnTo>
                      <a:pt x="155" y="147"/>
                    </a:lnTo>
                    <a:lnTo>
                      <a:pt x="126" y="145"/>
                    </a:lnTo>
                    <a:lnTo>
                      <a:pt x="104" y="112"/>
                    </a:lnTo>
                    <a:lnTo>
                      <a:pt x="104" y="139"/>
                    </a:lnTo>
                    <a:lnTo>
                      <a:pt x="83" y="104"/>
                    </a:lnTo>
                    <a:lnTo>
                      <a:pt x="49" y="73"/>
                    </a:lnTo>
                    <a:lnTo>
                      <a:pt x="73" y="111"/>
                    </a:lnTo>
                    <a:lnTo>
                      <a:pt x="87" y="151"/>
                    </a:lnTo>
                    <a:lnTo>
                      <a:pt x="56" y="147"/>
                    </a:lnTo>
                    <a:lnTo>
                      <a:pt x="26" y="133"/>
                    </a:lnTo>
                    <a:lnTo>
                      <a:pt x="8"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1" name="Freeform 110">
                <a:extLst>
                  <a:ext uri="{FF2B5EF4-FFF2-40B4-BE49-F238E27FC236}">
                    <a16:creationId xmlns:a16="http://schemas.microsoft.com/office/drawing/2014/main" xmlns="" id="{3C5BB100-21C4-412C-99A8-0E14E141BF07}"/>
                  </a:ext>
                </a:extLst>
              </p:cNvPr>
              <p:cNvSpPr>
                <a:spLocks/>
              </p:cNvSpPr>
              <p:nvPr/>
            </p:nvSpPr>
            <p:spPr bwMode="auto">
              <a:xfrm>
                <a:off x="2375" y="2420"/>
                <a:ext cx="50" cy="36"/>
              </a:xfrm>
              <a:custGeom>
                <a:avLst/>
                <a:gdLst>
                  <a:gd name="T0" fmla="*/ 0 w 151"/>
                  <a:gd name="T1" fmla="*/ 0 h 108"/>
                  <a:gd name="T2" fmla="*/ 0 w 151"/>
                  <a:gd name="T3" fmla="*/ 0 h 108"/>
                  <a:gd name="T4" fmla="*/ 0 w 151"/>
                  <a:gd name="T5" fmla="*/ 0 h 108"/>
                  <a:gd name="T6" fmla="*/ 0 w 151"/>
                  <a:gd name="T7" fmla="*/ 0 h 108"/>
                  <a:gd name="T8" fmla="*/ 0 w 151"/>
                  <a:gd name="T9" fmla="*/ 0 h 108"/>
                  <a:gd name="T10" fmla="*/ 0 w 151"/>
                  <a:gd name="T11" fmla="*/ 0 h 108"/>
                  <a:gd name="T12" fmla="*/ 0 w 151"/>
                  <a:gd name="T13" fmla="*/ 0 h 108"/>
                  <a:gd name="T14" fmla="*/ 0 w 151"/>
                  <a:gd name="T15" fmla="*/ 0 h 108"/>
                  <a:gd name="T16" fmla="*/ 0 w 151"/>
                  <a:gd name="T17" fmla="*/ 0 h 108"/>
                  <a:gd name="T18" fmla="*/ 0 w 151"/>
                  <a:gd name="T19" fmla="*/ 0 h 108"/>
                  <a:gd name="T20" fmla="*/ 0 w 151"/>
                  <a:gd name="T21" fmla="*/ 0 h 108"/>
                  <a:gd name="T22" fmla="*/ 0 w 151"/>
                  <a:gd name="T23" fmla="*/ 0 h 108"/>
                  <a:gd name="T24" fmla="*/ 0 w 151"/>
                  <a:gd name="T25" fmla="*/ 0 h 108"/>
                  <a:gd name="T26" fmla="*/ 0 w 151"/>
                  <a:gd name="T27" fmla="*/ 0 h 108"/>
                  <a:gd name="T28" fmla="*/ 0 w 151"/>
                  <a:gd name="T29" fmla="*/ 0 h 108"/>
                  <a:gd name="T30" fmla="*/ 0 w 151"/>
                  <a:gd name="T31" fmla="*/ 0 h 108"/>
                  <a:gd name="T32" fmla="*/ 0 w 151"/>
                  <a:gd name="T33" fmla="*/ 0 h 108"/>
                  <a:gd name="T34" fmla="*/ 0 w 151"/>
                  <a:gd name="T35" fmla="*/ 0 h 108"/>
                  <a:gd name="T36" fmla="*/ 0 w 151"/>
                  <a:gd name="T37" fmla="*/ 0 h 108"/>
                  <a:gd name="T38" fmla="*/ 0 w 151"/>
                  <a:gd name="T39" fmla="*/ 0 h 108"/>
                  <a:gd name="T40" fmla="*/ 0 w 151"/>
                  <a:gd name="T41" fmla="*/ 0 h 108"/>
                  <a:gd name="T42" fmla="*/ 0 w 151"/>
                  <a:gd name="T43" fmla="*/ 0 h 1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1" h="108">
                    <a:moveTo>
                      <a:pt x="0" y="4"/>
                    </a:moveTo>
                    <a:lnTo>
                      <a:pt x="14" y="63"/>
                    </a:lnTo>
                    <a:lnTo>
                      <a:pt x="29" y="95"/>
                    </a:lnTo>
                    <a:lnTo>
                      <a:pt x="49" y="108"/>
                    </a:lnTo>
                    <a:lnTo>
                      <a:pt x="75" y="107"/>
                    </a:lnTo>
                    <a:lnTo>
                      <a:pt x="104" y="94"/>
                    </a:lnTo>
                    <a:lnTo>
                      <a:pt x="151" y="72"/>
                    </a:lnTo>
                    <a:lnTo>
                      <a:pt x="150" y="52"/>
                    </a:lnTo>
                    <a:lnTo>
                      <a:pt x="117" y="0"/>
                    </a:lnTo>
                    <a:lnTo>
                      <a:pt x="131" y="59"/>
                    </a:lnTo>
                    <a:lnTo>
                      <a:pt x="118" y="60"/>
                    </a:lnTo>
                    <a:lnTo>
                      <a:pt x="98" y="37"/>
                    </a:lnTo>
                    <a:lnTo>
                      <a:pt x="109" y="77"/>
                    </a:lnTo>
                    <a:lnTo>
                      <a:pt x="100" y="85"/>
                    </a:lnTo>
                    <a:lnTo>
                      <a:pt x="69" y="52"/>
                    </a:lnTo>
                    <a:lnTo>
                      <a:pt x="75" y="90"/>
                    </a:lnTo>
                    <a:lnTo>
                      <a:pt x="56" y="68"/>
                    </a:lnTo>
                    <a:lnTo>
                      <a:pt x="56" y="95"/>
                    </a:lnTo>
                    <a:lnTo>
                      <a:pt x="38" y="86"/>
                    </a:lnTo>
                    <a:lnTo>
                      <a:pt x="25" y="44"/>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2" name="Freeform 111">
                <a:extLst>
                  <a:ext uri="{FF2B5EF4-FFF2-40B4-BE49-F238E27FC236}">
                    <a16:creationId xmlns:a16="http://schemas.microsoft.com/office/drawing/2014/main" xmlns="" id="{0D508D1E-E13E-4066-AB92-3783F000CF48}"/>
                  </a:ext>
                </a:extLst>
              </p:cNvPr>
              <p:cNvSpPr>
                <a:spLocks/>
              </p:cNvSpPr>
              <p:nvPr/>
            </p:nvSpPr>
            <p:spPr bwMode="auto">
              <a:xfrm>
                <a:off x="2370" y="2387"/>
                <a:ext cx="13" cy="24"/>
              </a:xfrm>
              <a:custGeom>
                <a:avLst/>
                <a:gdLst>
                  <a:gd name="T0" fmla="*/ 0 w 39"/>
                  <a:gd name="T1" fmla="*/ 0 h 72"/>
                  <a:gd name="T2" fmla="*/ 0 w 39"/>
                  <a:gd name="T3" fmla="*/ 0 h 72"/>
                  <a:gd name="T4" fmla="*/ 0 w 39"/>
                  <a:gd name="T5" fmla="*/ 0 h 72"/>
                  <a:gd name="T6" fmla="*/ 0 w 39"/>
                  <a:gd name="T7" fmla="*/ 0 h 72"/>
                  <a:gd name="T8" fmla="*/ 0 w 39"/>
                  <a:gd name="T9" fmla="*/ 0 h 72"/>
                  <a:gd name="T10" fmla="*/ 0 w 39"/>
                  <a:gd name="T11" fmla="*/ 0 h 72"/>
                  <a:gd name="T12" fmla="*/ 0 w 39"/>
                  <a:gd name="T13" fmla="*/ 0 h 72"/>
                  <a:gd name="T14" fmla="*/ 0 w 39"/>
                  <a:gd name="T15" fmla="*/ 0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72">
                    <a:moveTo>
                      <a:pt x="0" y="0"/>
                    </a:moveTo>
                    <a:lnTo>
                      <a:pt x="9" y="30"/>
                    </a:lnTo>
                    <a:lnTo>
                      <a:pt x="23" y="58"/>
                    </a:lnTo>
                    <a:lnTo>
                      <a:pt x="39" y="72"/>
                    </a:lnTo>
                    <a:lnTo>
                      <a:pt x="36" y="58"/>
                    </a:lnTo>
                    <a:lnTo>
                      <a:pt x="28" y="3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3" name="Freeform 112">
                <a:extLst>
                  <a:ext uri="{FF2B5EF4-FFF2-40B4-BE49-F238E27FC236}">
                    <a16:creationId xmlns:a16="http://schemas.microsoft.com/office/drawing/2014/main" xmlns="" id="{4530D9D7-6BC3-4890-8C5A-B0FCCE4E7B8B}"/>
                  </a:ext>
                </a:extLst>
              </p:cNvPr>
              <p:cNvSpPr>
                <a:spLocks/>
              </p:cNvSpPr>
              <p:nvPr/>
            </p:nvSpPr>
            <p:spPr bwMode="auto">
              <a:xfrm>
                <a:off x="2390" y="2402"/>
                <a:ext cx="23" cy="22"/>
              </a:xfrm>
              <a:custGeom>
                <a:avLst/>
                <a:gdLst>
                  <a:gd name="T0" fmla="*/ 0 w 68"/>
                  <a:gd name="T1" fmla="*/ 0 h 66"/>
                  <a:gd name="T2" fmla="*/ 0 w 68"/>
                  <a:gd name="T3" fmla="*/ 0 h 66"/>
                  <a:gd name="T4" fmla="*/ 0 w 68"/>
                  <a:gd name="T5" fmla="*/ 0 h 66"/>
                  <a:gd name="T6" fmla="*/ 0 w 68"/>
                  <a:gd name="T7" fmla="*/ 0 h 66"/>
                  <a:gd name="T8" fmla="*/ 0 w 68"/>
                  <a:gd name="T9" fmla="*/ 0 h 66"/>
                  <a:gd name="T10" fmla="*/ 0 w 68"/>
                  <a:gd name="T11" fmla="*/ 0 h 66"/>
                  <a:gd name="T12" fmla="*/ 0 w 68"/>
                  <a:gd name="T13" fmla="*/ 0 h 66"/>
                  <a:gd name="T14" fmla="*/ 0 w 68"/>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66">
                    <a:moveTo>
                      <a:pt x="0" y="0"/>
                    </a:moveTo>
                    <a:lnTo>
                      <a:pt x="27" y="40"/>
                    </a:lnTo>
                    <a:lnTo>
                      <a:pt x="32" y="24"/>
                    </a:lnTo>
                    <a:lnTo>
                      <a:pt x="68" y="66"/>
                    </a:lnTo>
                    <a:lnTo>
                      <a:pt x="57" y="26"/>
                    </a:lnTo>
                    <a:lnTo>
                      <a:pt x="33"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4" name="Freeform 113">
                <a:extLst>
                  <a:ext uri="{FF2B5EF4-FFF2-40B4-BE49-F238E27FC236}">
                    <a16:creationId xmlns:a16="http://schemas.microsoft.com/office/drawing/2014/main" xmlns="" id="{70B12578-69EC-4BEF-8E9A-49399ED78FBA}"/>
                  </a:ext>
                </a:extLst>
              </p:cNvPr>
              <p:cNvSpPr>
                <a:spLocks/>
              </p:cNvSpPr>
              <p:nvPr/>
            </p:nvSpPr>
            <p:spPr bwMode="auto">
              <a:xfrm>
                <a:off x="2429" y="2438"/>
                <a:ext cx="110" cy="140"/>
              </a:xfrm>
              <a:custGeom>
                <a:avLst/>
                <a:gdLst>
                  <a:gd name="T0" fmla="*/ 0 w 330"/>
                  <a:gd name="T1" fmla="*/ 0 h 421"/>
                  <a:gd name="T2" fmla="*/ 0 w 330"/>
                  <a:gd name="T3" fmla="*/ 0 h 421"/>
                  <a:gd name="T4" fmla="*/ 0 w 330"/>
                  <a:gd name="T5" fmla="*/ 0 h 421"/>
                  <a:gd name="T6" fmla="*/ 0 w 330"/>
                  <a:gd name="T7" fmla="*/ 0 h 421"/>
                  <a:gd name="T8" fmla="*/ 0 w 330"/>
                  <a:gd name="T9" fmla="*/ 0 h 421"/>
                  <a:gd name="T10" fmla="*/ 0 w 330"/>
                  <a:gd name="T11" fmla="*/ 0 h 421"/>
                  <a:gd name="T12" fmla="*/ 0 w 330"/>
                  <a:gd name="T13" fmla="*/ 0 h 421"/>
                  <a:gd name="T14" fmla="*/ 0 w 330"/>
                  <a:gd name="T15" fmla="*/ 0 h 421"/>
                  <a:gd name="T16" fmla="*/ 0 w 330"/>
                  <a:gd name="T17" fmla="*/ 0 h 421"/>
                  <a:gd name="T18" fmla="*/ 0 w 330"/>
                  <a:gd name="T19" fmla="*/ 0 h 421"/>
                  <a:gd name="T20" fmla="*/ 0 w 330"/>
                  <a:gd name="T21" fmla="*/ 0 h 421"/>
                  <a:gd name="T22" fmla="*/ 0 w 330"/>
                  <a:gd name="T23" fmla="*/ 0 h 421"/>
                  <a:gd name="T24" fmla="*/ 0 w 330"/>
                  <a:gd name="T25" fmla="*/ 0 h 421"/>
                  <a:gd name="T26" fmla="*/ 0 w 330"/>
                  <a:gd name="T27" fmla="*/ 0 h 421"/>
                  <a:gd name="T28" fmla="*/ 0 w 330"/>
                  <a:gd name="T29" fmla="*/ 0 h 421"/>
                  <a:gd name="T30" fmla="*/ 0 w 330"/>
                  <a:gd name="T31" fmla="*/ 0 h 421"/>
                  <a:gd name="T32" fmla="*/ 0 w 330"/>
                  <a:gd name="T33" fmla="*/ 0 h 421"/>
                  <a:gd name="T34" fmla="*/ 0 w 330"/>
                  <a:gd name="T35" fmla="*/ 0 h 421"/>
                  <a:gd name="T36" fmla="*/ 0 w 330"/>
                  <a:gd name="T37" fmla="*/ 0 h 421"/>
                  <a:gd name="T38" fmla="*/ 0 w 330"/>
                  <a:gd name="T39" fmla="*/ 0 h 421"/>
                  <a:gd name="T40" fmla="*/ 0 w 330"/>
                  <a:gd name="T41" fmla="*/ 0 h 421"/>
                  <a:gd name="T42" fmla="*/ 0 w 330"/>
                  <a:gd name="T43" fmla="*/ 0 h 421"/>
                  <a:gd name="T44" fmla="*/ 0 w 330"/>
                  <a:gd name="T45" fmla="*/ 0 h 421"/>
                  <a:gd name="T46" fmla="*/ 0 w 330"/>
                  <a:gd name="T47" fmla="*/ 0 h 421"/>
                  <a:gd name="T48" fmla="*/ 0 w 330"/>
                  <a:gd name="T49" fmla="*/ 0 h 4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30" h="421">
                    <a:moveTo>
                      <a:pt x="11" y="0"/>
                    </a:moveTo>
                    <a:lnTo>
                      <a:pt x="10" y="26"/>
                    </a:lnTo>
                    <a:lnTo>
                      <a:pt x="0" y="33"/>
                    </a:lnTo>
                    <a:lnTo>
                      <a:pt x="48" y="54"/>
                    </a:lnTo>
                    <a:lnTo>
                      <a:pt x="98" y="88"/>
                    </a:lnTo>
                    <a:lnTo>
                      <a:pt x="145" y="127"/>
                    </a:lnTo>
                    <a:lnTo>
                      <a:pt x="187" y="170"/>
                    </a:lnTo>
                    <a:lnTo>
                      <a:pt x="228" y="217"/>
                    </a:lnTo>
                    <a:lnTo>
                      <a:pt x="249" y="253"/>
                    </a:lnTo>
                    <a:lnTo>
                      <a:pt x="267" y="305"/>
                    </a:lnTo>
                    <a:lnTo>
                      <a:pt x="275" y="347"/>
                    </a:lnTo>
                    <a:lnTo>
                      <a:pt x="286" y="390"/>
                    </a:lnTo>
                    <a:lnTo>
                      <a:pt x="325" y="421"/>
                    </a:lnTo>
                    <a:lnTo>
                      <a:pt x="293" y="376"/>
                    </a:lnTo>
                    <a:lnTo>
                      <a:pt x="330" y="395"/>
                    </a:lnTo>
                    <a:lnTo>
                      <a:pt x="291" y="334"/>
                    </a:lnTo>
                    <a:lnTo>
                      <a:pt x="267" y="266"/>
                    </a:lnTo>
                    <a:lnTo>
                      <a:pt x="234" y="208"/>
                    </a:lnTo>
                    <a:lnTo>
                      <a:pt x="208" y="175"/>
                    </a:lnTo>
                    <a:lnTo>
                      <a:pt x="171" y="136"/>
                    </a:lnTo>
                    <a:lnTo>
                      <a:pt x="140" y="105"/>
                    </a:lnTo>
                    <a:lnTo>
                      <a:pt x="109" y="74"/>
                    </a:lnTo>
                    <a:lnTo>
                      <a:pt x="74" y="43"/>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5" name="Freeform 114">
                <a:extLst>
                  <a:ext uri="{FF2B5EF4-FFF2-40B4-BE49-F238E27FC236}">
                    <a16:creationId xmlns:a16="http://schemas.microsoft.com/office/drawing/2014/main" xmlns="" id="{A273E6EC-F91F-45EB-8BE0-38A3235A8BFD}"/>
                  </a:ext>
                </a:extLst>
              </p:cNvPr>
              <p:cNvSpPr>
                <a:spLocks/>
              </p:cNvSpPr>
              <p:nvPr/>
            </p:nvSpPr>
            <p:spPr bwMode="auto">
              <a:xfrm>
                <a:off x="2532" y="2612"/>
                <a:ext cx="22" cy="103"/>
              </a:xfrm>
              <a:custGeom>
                <a:avLst/>
                <a:gdLst>
                  <a:gd name="T0" fmla="*/ 0 w 66"/>
                  <a:gd name="T1" fmla="*/ 0 h 310"/>
                  <a:gd name="T2" fmla="*/ 0 w 66"/>
                  <a:gd name="T3" fmla="*/ 0 h 310"/>
                  <a:gd name="T4" fmla="*/ 0 w 66"/>
                  <a:gd name="T5" fmla="*/ 0 h 310"/>
                  <a:gd name="T6" fmla="*/ 0 w 66"/>
                  <a:gd name="T7" fmla="*/ 0 h 310"/>
                  <a:gd name="T8" fmla="*/ 0 w 66"/>
                  <a:gd name="T9" fmla="*/ 0 h 310"/>
                  <a:gd name="T10" fmla="*/ 0 w 66"/>
                  <a:gd name="T11" fmla="*/ 0 h 310"/>
                  <a:gd name="T12" fmla="*/ 0 w 66"/>
                  <a:gd name="T13" fmla="*/ 0 h 310"/>
                  <a:gd name="T14" fmla="*/ 0 w 66"/>
                  <a:gd name="T15" fmla="*/ 0 h 310"/>
                  <a:gd name="T16" fmla="*/ 0 w 66"/>
                  <a:gd name="T17" fmla="*/ 0 h 310"/>
                  <a:gd name="T18" fmla="*/ 0 w 66"/>
                  <a:gd name="T19" fmla="*/ 0 h 310"/>
                  <a:gd name="T20" fmla="*/ 0 w 66"/>
                  <a:gd name="T21" fmla="*/ 0 h 310"/>
                  <a:gd name="T22" fmla="*/ 0 w 66"/>
                  <a:gd name="T23" fmla="*/ 0 h 310"/>
                  <a:gd name="T24" fmla="*/ 0 w 66"/>
                  <a:gd name="T25" fmla="*/ 0 h 310"/>
                  <a:gd name="T26" fmla="*/ 0 w 66"/>
                  <a:gd name="T27" fmla="*/ 0 h 310"/>
                  <a:gd name="T28" fmla="*/ 0 w 66"/>
                  <a:gd name="T29" fmla="*/ 0 h 310"/>
                  <a:gd name="T30" fmla="*/ 0 w 66"/>
                  <a:gd name="T31" fmla="*/ 0 h 310"/>
                  <a:gd name="T32" fmla="*/ 0 w 66"/>
                  <a:gd name="T33" fmla="*/ 0 h 310"/>
                  <a:gd name="T34" fmla="*/ 0 w 66"/>
                  <a:gd name="T35" fmla="*/ 0 h 310"/>
                  <a:gd name="T36" fmla="*/ 0 w 66"/>
                  <a:gd name="T37" fmla="*/ 0 h 310"/>
                  <a:gd name="T38" fmla="*/ 0 w 66"/>
                  <a:gd name="T39" fmla="*/ 0 h 310"/>
                  <a:gd name="T40" fmla="*/ 0 w 66"/>
                  <a:gd name="T41" fmla="*/ 0 h 3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6" h="310">
                    <a:moveTo>
                      <a:pt x="7" y="0"/>
                    </a:moveTo>
                    <a:lnTo>
                      <a:pt x="15" y="65"/>
                    </a:lnTo>
                    <a:lnTo>
                      <a:pt x="10" y="104"/>
                    </a:lnTo>
                    <a:lnTo>
                      <a:pt x="2" y="162"/>
                    </a:lnTo>
                    <a:lnTo>
                      <a:pt x="0" y="193"/>
                    </a:lnTo>
                    <a:lnTo>
                      <a:pt x="5" y="234"/>
                    </a:lnTo>
                    <a:lnTo>
                      <a:pt x="26" y="310"/>
                    </a:lnTo>
                    <a:lnTo>
                      <a:pt x="15" y="237"/>
                    </a:lnTo>
                    <a:lnTo>
                      <a:pt x="5" y="188"/>
                    </a:lnTo>
                    <a:lnTo>
                      <a:pt x="13" y="195"/>
                    </a:lnTo>
                    <a:lnTo>
                      <a:pt x="15" y="150"/>
                    </a:lnTo>
                    <a:lnTo>
                      <a:pt x="20" y="117"/>
                    </a:lnTo>
                    <a:lnTo>
                      <a:pt x="35" y="143"/>
                    </a:lnTo>
                    <a:lnTo>
                      <a:pt x="57" y="143"/>
                    </a:lnTo>
                    <a:lnTo>
                      <a:pt x="30" y="84"/>
                    </a:lnTo>
                    <a:lnTo>
                      <a:pt x="66" y="107"/>
                    </a:lnTo>
                    <a:lnTo>
                      <a:pt x="23" y="50"/>
                    </a:lnTo>
                    <a:lnTo>
                      <a:pt x="18" y="26"/>
                    </a:lnTo>
                    <a:lnTo>
                      <a:pt x="23" y="21"/>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6" name="Freeform 115">
                <a:extLst>
                  <a:ext uri="{FF2B5EF4-FFF2-40B4-BE49-F238E27FC236}">
                    <a16:creationId xmlns:a16="http://schemas.microsoft.com/office/drawing/2014/main" xmlns="" id="{E9F59E76-EB7B-429F-9C04-1EA66D39815E}"/>
                  </a:ext>
                </a:extLst>
              </p:cNvPr>
              <p:cNvSpPr>
                <a:spLocks/>
              </p:cNvSpPr>
              <p:nvPr/>
            </p:nvSpPr>
            <p:spPr bwMode="auto">
              <a:xfrm>
                <a:off x="2473" y="2687"/>
                <a:ext cx="52" cy="68"/>
              </a:xfrm>
              <a:custGeom>
                <a:avLst/>
                <a:gdLst>
                  <a:gd name="T0" fmla="*/ 0 w 155"/>
                  <a:gd name="T1" fmla="*/ 0 h 203"/>
                  <a:gd name="T2" fmla="*/ 0 w 155"/>
                  <a:gd name="T3" fmla="*/ 0 h 203"/>
                  <a:gd name="T4" fmla="*/ 0 w 155"/>
                  <a:gd name="T5" fmla="*/ 0 h 203"/>
                  <a:gd name="T6" fmla="*/ 0 w 155"/>
                  <a:gd name="T7" fmla="*/ 0 h 203"/>
                  <a:gd name="T8" fmla="*/ 0 w 155"/>
                  <a:gd name="T9" fmla="*/ 0 h 203"/>
                  <a:gd name="T10" fmla="*/ 0 w 155"/>
                  <a:gd name="T11" fmla="*/ 0 h 203"/>
                  <a:gd name="T12" fmla="*/ 0 w 155"/>
                  <a:gd name="T13" fmla="*/ 0 h 203"/>
                  <a:gd name="T14" fmla="*/ 0 w 155"/>
                  <a:gd name="T15" fmla="*/ 0 h 203"/>
                  <a:gd name="T16" fmla="*/ 0 w 155"/>
                  <a:gd name="T17" fmla="*/ 0 h 203"/>
                  <a:gd name="T18" fmla="*/ 0 w 155"/>
                  <a:gd name="T19" fmla="*/ 0 h 203"/>
                  <a:gd name="T20" fmla="*/ 0 w 155"/>
                  <a:gd name="T21" fmla="*/ 0 h 203"/>
                  <a:gd name="T22" fmla="*/ 0 w 155"/>
                  <a:gd name="T23" fmla="*/ 0 h 203"/>
                  <a:gd name="T24" fmla="*/ 0 w 155"/>
                  <a:gd name="T25" fmla="*/ 0 h 203"/>
                  <a:gd name="T26" fmla="*/ 0 w 155"/>
                  <a:gd name="T27" fmla="*/ 0 h 203"/>
                  <a:gd name="T28" fmla="*/ 0 w 155"/>
                  <a:gd name="T29" fmla="*/ 0 h 203"/>
                  <a:gd name="T30" fmla="*/ 0 w 155"/>
                  <a:gd name="T31" fmla="*/ 0 h 2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5" h="203">
                    <a:moveTo>
                      <a:pt x="0" y="109"/>
                    </a:moveTo>
                    <a:lnTo>
                      <a:pt x="17" y="56"/>
                    </a:lnTo>
                    <a:lnTo>
                      <a:pt x="43" y="47"/>
                    </a:lnTo>
                    <a:lnTo>
                      <a:pt x="65" y="41"/>
                    </a:lnTo>
                    <a:lnTo>
                      <a:pt x="88" y="23"/>
                    </a:lnTo>
                    <a:lnTo>
                      <a:pt x="106" y="0"/>
                    </a:lnTo>
                    <a:lnTo>
                      <a:pt x="136" y="14"/>
                    </a:lnTo>
                    <a:lnTo>
                      <a:pt x="147" y="63"/>
                    </a:lnTo>
                    <a:lnTo>
                      <a:pt x="155" y="113"/>
                    </a:lnTo>
                    <a:lnTo>
                      <a:pt x="147" y="157"/>
                    </a:lnTo>
                    <a:lnTo>
                      <a:pt x="119" y="184"/>
                    </a:lnTo>
                    <a:lnTo>
                      <a:pt x="80" y="203"/>
                    </a:lnTo>
                    <a:lnTo>
                      <a:pt x="53" y="190"/>
                    </a:lnTo>
                    <a:lnTo>
                      <a:pt x="27" y="153"/>
                    </a:lnTo>
                    <a:lnTo>
                      <a:pt x="0" y="109"/>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7" name="Freeform 116">
                <a:extLst>
                  <a:ext uri="{FF2B5EF4-FFF2-40B4-BE49-F238E27FC236}">
                    <a16:creationId xmlns:a16="http://schemas.microsoft.com/office/drawing/2014/main" xmlns="" id="{42CE7516-AB8F-4823-8013-CF0524BC206F}"/>
                  </a:ext>
                </a:extLst>
              </p:cNvPr>
              <p:cNvSpPr>
                <a:spLocks/>
              </p:cNvSpPr>
              <p:nvPr/>
            </p:nvSpPr>
            <p:spPr bwMode="auto">
              <a:xfrm>
                <a:off x="2263" y="2687"/>
                <a:ext cx="114" cy="101"/>
              </a:xfrm>
              <a:custGeom>
                <a:avLst/>
                <a:gdLst>
                  <a:gd name="T0" fmla="*/ 0 w 344"/>
                  <a:gd name="T1" fmla="*/ 0 h 303"/>
                  <a:gd name="T2" fmla="*/ 0 w 344"/>
                  <a:gd name="T3" fmla="*/ 0 h 303"/>
                  <a:gd name="T4" fmla="*/ 0 w 344"/>
                  <a:gd name="T5" fmla="*/ 0 h 303"/>
                  <a:gd name="T6" fmla="*/ 0 w 344"/>
                  <a:gd name="T7" fmla="*/ 0 h 303"/>
                  <a:gd name="T8" fmla="*/ 0 w 344"/>
                  <a:gd name="T9" fmla="*/ 0 h 303"/>
                  <a:gd name="T10" fmla="*/ 0 w 344"/>
                  <a:gd name="T11" fmla="*/ 0 h 303"/>
                  <a:gd name="T12" fmla="*/ 0 w 344"/>
                  <a:gd name="T13" fmla="*/ 0 h 303"/>
                  <a:gd name="T14" fmla="*/ 0 w 344"/>
                  <a:gd name="T15" fmla="*/ 0 h 303"/>
                  <a:gd name="T16" fmla="*/ 0 w 344"/>
                  <a:gd name="T17" fmla="*/ 0 h 303"/>
                  <a:gd name="T18" fmla="*/ 0 w 344"/>
                  <a:gd name="T19" fmla="*/ 0 h 303"/>
                  <a:gd name="T20" fmla="*/ 0 w 344"/>
                  <a:gd name="T21" fmla="*/ 0 h 303"/>
                  <a:gd name="T22" fmla="*/ 0 w 344"/>
                  <a:gd name="T23" fmla="*/ 0 h 303"/>
                  <a:gd name="T24" fmla="*/ 0 w 344"/>
                  <a:gd name="T25" fmla="*/ 0 h 303"/>
                  <a:gd name="T26" fmla="*/ 0 w 344"/>
                  <a:gd name="T27" fmla="*/ 0 h 303"/>
                  <a:gd name="T28" fmla="*/ 0 w 344"/>
                  <a:gd name="T29" fmla="*/ 0 h 303"/>
                  <a:gd name="T30" fmla="*/ 0 w 344"/>
                  <a:gd name="T31" fmla="*/ 0 h 303"/>
                  <a:gd name="T32" fmla="*/ 0 w 344"/>
                  <a:gd name="T33" fmla="*/ 0 h 303"/>
                  <a:gd name="T34" fmla="*/ 0 w 344"/>
                  <a:gd name="T35" fmla="*/ 0 h 303"/>
                  <a:gd name="T36" fmla="*/ 0 w 344"/>
                  <a:gd name="T37" fmla="*/ 0 h 303"/>
                  <a:gd name="T38" fmla="*/ 0 w 344"/>
                  <a:gd name="T39" fmla="*/ 0 h 303"/>
                  <a:gd name="T40" fmla="*/ 0 w 344"/>
                  <a:gd name="T41" fmla="*/ 0 h 303"/>
                  <a:gd name="T42" fmla="*/ 0 w 344"/>
                  <a:gd name="T43" fmla="*/ 0 h 303"/>
                  <a:gd name="T44" fmla="*/ 0 w 344"/>
                  <a:gd name="T45" fmla="*/ 0 h 303"/>
                  <a:gd name="T46" fmla="*/ 0 w 344"/>
                  <a:gd name="T47" fmla="*/ 0 h 303"/>
                  <a:gd name="T48" fmla="*/ 0 w 344"/>
                  <a:gd name="T49" fmla="*/ 0 h 303"/>
                  <a:gd name="T50" fmla="*/ 0 w 344"/>
                  <a:gd name="T51" fmla="*/ 0 h 303"/>
                  <a:gd name="T52" fmla="*/ 0 w 344"/>
                  <a:gd name="T53" fmla="*/ 0 h 30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44" h="303">
                    <a:moveTo>
                      <a:pt x="72" y="0"/>
                    </a:moveTo>
                    <a:lnTo>
                      <a:pt x="21" y="11"/>
                    </a:lnTo>
                    <a:lnTo>
                      <a:pt x="0" y="30"/>
                    </a:lnTo>
                    <a:lnTo>
                      <a:pt x="13" y="71"/>
                    </a:lnTo>
                    <a:lnTo>
                      <a:pt x="54" y="112"/>
                    </a:lnTo>
                    <a:lnTo>
                      <a:pt x="107" y="165"/>
                    </a:lnTo>
                    <a:lnTo>
                      <a:pt x="128" y="207"/>
                    </a:lnTo>
                    <a:lnTo>
                      <a:pt x="147" y="235"/>
                    </a:lnTo>
                    <a:lnTo>
                      <a:pt x="188" y="268"/>
                    </a:lnTo>
                    <a:lnTo>
                      <a:pt x="234" y="294"/>
                    </a:lnTo>
                    <a:lnTo>
                      <a:pt x="281" y="303"/>
                    </a:lnTo>
                    <a:lnTo>
                      <a:pt x="298" y="288"/>
                    </a:lnTo>
                    <a:lnTo>
                      <a:pt x="306" y="244"/>
                    </a:lnTo>
                    <a:lnTo>
                      <a:pt x="324" y="201"/>
                    </a:lnTo>
                    <a:lnTo>
                      <a:pt x="342" y="179"/>
                    </a:lnTo>
                    <a:lnTo>
                      <a:pt x="344" y="136"/>
                    </a:lnTo>
                    <a:lnTo>
                      <a:pt x="325" y="89"/>
                    </a:lnTo>
                    <a:lnTo>
                      <a:pt x="307" y="45"/>
                    </a:lnTo>
                    <a:lnTo>
                      <a:pt x="329" y="4"/>
                    </a:lnTo>
                    <a:lnTo>
                      <a:pt x="303" y="17"/>
                    </a:lnTo>
                    <a:lnTo>
                      <a:pt x="250" y="53"/>
                    </a:lnTo>
                    <a:lnTo>
                      <a:pt x="214" y="66"/>
                    </a:lnTo>
                    <a:lnTo>
                      <a:pt x="164" y="63"/>
                    </a:lnTo>
                    <a:lnTo>
                      <a:pt x="129" y="49"/>
                    </a:lnTo>
                    <a:lnTo>
                      <a:pt x="93" y="27"/>
                    </a:lnTo>
                    <a:lnTo>
                      <a:pt x="72"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8" name="Freeform 117">
                <a:extLst>
                  <a:ext uri="{FF2B5EF4-FFF2-40B4-BE49-F238E27FC236}">
                    <a16:creationId xmlns:a16="http://schemas.microsoft.com/office/drawing/2014/main" xmlns="" id="{38B83144-F079-419D-B249-8F6CF6EB1612}"/>
                  </a:ext>
                </a:extLst>
              </p:cNvPr>
              <p:cNvSpPr>
                <a:spLocks/>
              </p:cNvSpPr>
              <p:nvPr/>
            </p:nvSpPr>
            <p:spPr bwMode="auto">
              <a:xfrm>
                <a:off x="2413" y="2812"/>
                <a:ext cx="33" cy="27"/>
              </a:xfrm>
              <a:custGeom>
                <a:avLst/>
                <a:gdLst>
                  <a:gd name="T0" fmla="*/ 0 w 99"/>
                  <a:gd name="T1" fmla="*/ 0 h 80"/>
                  <a:gd name="T2" fmla="*/ 0 w 99"/>
                  <a:gd name="T3" fmla="*/ 0 h 80"/>
                  <a:gd name="T4" fmla="*/ 0 w 99"/>
                  <a:gd name="T5" fmla="*/ 0 h 80"/>
                  <a:gd name="T6" fmla="*/ 0 w 99"/>
                  <a:gd name="T7" fmla="*/ 0 h 80"/>
                  <a:gd name="T8" fmla="*/ 0 w 99"/>
                  <a:gd name="T9" fmla="*/ 0 h 80"/>
                  <a:gd name="T10" fmla="*/ 0 w 99"/>
                  <a:gd name="T11" fmla="*/ 0 h 80"/>
                  <a:gd name="T12" fmla="*/ 0 w 99"/>
                  <a:gd name="T13" fmla="*/ 0 h 80"/>
                  <a:gd name="T14" fmla="*/ 0 w 99"/>
                  <a:gd name="T15" fmla="*/ 0 h 80"/>
                  <a:gd name="T16" fmla="*/ 0 w 99"/>
                  <a:gd name="T17" fmla="*/ 0 h 80"/>
                  <a:gd name="T18" fmla="*/ 0 w 99"/>
                  <a:gd name="T19" fmla="*/ 0 h 80"/>
                  <a:gd name="T20" fmla="*/ 0 w 99"/>
                  <a:gd name="T21" fmla="*/ 0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0">
                    <a:moveTo>
                      <a:pt x="0" y="8"/>
                    </a:moveTo>
                    <a:lnTo>
                      <a:pt x="6" y="58"/>
                    </a:lnTo>
                    <a:lnTo>
                      <a:pt x="24" y="75"/>
                    </a:lnTo>
                    <a:lnTo>
                      <a:pt x="51" y="80"/>
                    </a:lnTo>
                    <a:lnTo>
                      <a:pt x="72" y="72"/>
                    </a:lnTo>
                    <a:lnTo>
                      <a:pt x="99" y="64"/>
                    </a:lnTo>
                    <a:lnTo>
                      <a:pt x="88" y="0"/>
                    </a:lnTo>
                    <a:lnTo>
                      <a:pt x="64" y="17"/>
                    </a:lnTo>
                    <a:lnTo>
                      <a:pt x="29" y="19"/>
                    </a:lnTo>
                    <a:lnTo>
                      <a:pt x="0" y="8"/>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9" name="Freeform 118">
                <a:extLst>
                  <a:ext uri="{FF2B5EF4-FFF2-40B4-BE49-F238E27FC236}">
                    <a16:creationId xmlns:a16="http://schemas.microsoft.com/office/drawing/2014/main" xmlns="" id="{17881509-6227-4043-A35A-56D62913683C}"/>
                  </a:ext>
                </a:extLst>
              </p:cNvPr>
              <p:cNvSpPr>
                <a:spLocks/>
              </p:cNvSpPr>
              <p:nvPr/>
            </p:nvSpPr>
            <p:spPr bwMode="auto">
              <a:xfrm>
                <a:off x="2396" y="2906"/>
                <a:ext cx="64" cy="30"/>
              </a:xfrm>
              <a:custGeom>
                <a:avLst/>
                <a:gdLst>
                  <a:gd name="T0" fmla="*/ 0 w 192"/>
                  <a:gd name="T1" fmla="*/ 0 h 88"/>
                  <a:gd name="T2" fmla="*/ 0 w 192"/>
                  <a:gd name="T3" fmla="*/ 0 h 88"/>
                  <a:gd name="T4" fmla="*/ 0 w 192"/>
                  <a:gd name="T5" fmla="*/ 0 h 88"/>
                  <a:gd name="T6" fmla="*/ 0 w 192"/>
                  <a:gd name="T7" fmla="*/ 0 h 88"/>
                  <a:gd name="T8" fmla="*/ 0 w 192"/>
                  <a:gd name="T9" fmla="*/ 0 h 88"/>
                  <a:gd name="T10" fmla="*/ 0 w 192"/>
                  <a:gd name="T11" fmla="*/ 0 h 88"/>
                  <a:gd name="T12" fmla="*/ 0 w 192"/>
                  <a:gd name="T13" fmla="*/ 0 h 88"/>
                  <a:gd name="T14" fmla="*/ 0 w 192"/>
                  <a:gd name="T15" fmla="*/ 0 h 88"/>
                  <a:gd name="T16" fmla="*/ 0 w 192"/>
                  <a:gd name="T17" fmla="*/ 0 h 88"/>
                  <a:gd name="T18" fmla="*/ 0 w 192"/>
                  <a:gd name="T19" fmla="*/ 0 h 88"/>
                  <a:gd name="T20" fmla="*/ 0 w 192"/>
                  <a:gd name="T21" fmla="*/ 0 h 88"/>
                  <a:gd name="T22" fmla="*/ 0 w 192"/>
                  <a:gd name="T23" fmla="*/ 0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88">
                    <a:moveTo>
                      <a:pt x="0" y="30"/>
                    </a:moveTo>
                    <a:lnTo>
                      <a:pt x="41" y="9"/>
                    </a:lnTo>
                    <a:lnTo>
                      <a:pt x="98" y="0"/>
                    </a:lnTo>
                    <a:lnTo>
                      <a:pt x="166" y="7"/>
                    </a:lnTo>
                    <a:lnTo>
                      <a:pt x="192" y="28"/>
                    </a:lnTo>
                    <a:lnTo>
                      <a:pt x="176" y="62"/>
                    </a:lnTo>
                    <a:lnTo>
                      <a:pt x="143" y="88"/>
                    </a:lnTo>
                    <a:lnTo>
                      <a:pt x="77" y="88"/>
                    </a:lnTo>
                    <a:lnTo>
                      <a:pt x="23" y="75"/>
                    </a:lnTo>
                    <a:lnTo>
                      <a:pt x="6" y="57"/>
                    </a:lnTo>
                    <a:lnTo>
                      <a:pt x="0" y="3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0" name="Freeform 119">
                <a:extLst>
                  <a:ext uri="{FF2B5EF4-FFF2-40B4-BE49-F238E27FC236}">
                    <a16:creationId xmlns:a16="http://schemas.microsoft.com/office/drawing/2014/main" xmlns="" id="{1D58E311-217D-4A38-BA94-1339A3B5D084}"/>
                  </a:ext>
                </a:extLst>
              </p:cNvPr>
              <p:cNvSpPr>
                <a:spLocks/>
              </p:cNvSpPr>
              <p:nvPr/>
            </p:nvSpPr>
            <p:spPr bwMode="auto">
              <a:xfrm>
                <a:off x="2437" y="2757"/>
                <a:ext cx="15" cy="19"/>
              </a:xfrm>
              <a:custGeom>
                <a:avLst/>
                <a:gdLst>
                  <a:gd name="T0" fmla="*/ 0 w 44"/>
                  <a:gd name="T1" fmla="*/ 0 h 58"/>
                  <a:gd name="T2" fmla="*/ 0 w 44"/>
                  <a:gd name="T3" fmla="*/ 0 h 58"/>
                  <a:gd name="T4" fmla="*/ 0 w 44"/>
                  <a:gd name="T5" fmla="*/ 0 h 58"/>
                  <a:gd name="T6" fmla="*/ 0 w 44"/>
                  <a:gd name="T7" fmla="*/ 0 h 58"/>
                  <a:gd name="T8" fmla="*/ 0 w 44"/>
                  <a:gd name="T9" fmla="*/ 0 h 58"/>
                  <a:gd name="T10" fmla="*/ 0 w 44"/>
                  <a:gd name="T11" fmla="*/ 0 h 58"/>
                  <a:gd name="T12" fmla="*/ 0 w 44"/>
                  <a:gd name="T13" fmla="*/ 0 h 58"/>
                  <a:gd name="T14" fmla="*/ 0 w 44"/>
                  <a:gd name="T15" fmla="*/ 0 h 58"/>
                  <a:gd name="T16" fmla="*/ 0 w 44"/>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 h="58">
                    <a:moveTo>
                      <a:pt x="0" y="39"/>
                    </a:moveTo>
                    <a:lnTo>
                      <a:pt x="5" y="10"/>
                    </a:lnTo>
                    <a:lnTo>
                      <a:pt x="31" y="0"/>
                    </a:lnTo>
                    <a:lnTo>
                      <a:pt x="44" y="18"/>
                    </a:lnTo>
                    <a:lnTo>
                      <a:pt x="44" y="38"/>
                    </a:lnTo>
                    <a:lnTo>
                      <a:pt x="33" y="51"/>
                    </a:lnTo>
                    <a:lnTo>
                      <a:pt x="13" y="58"/>
                    </a:lnTo>
                    <a:lnTo>
                      <a:pt x="0" y="39"/>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1" name="Freeform 120">
                <a:extLst>
                  <a:ext uri="{FF2B5EF4-FFF2-40B4-BE49-F238E27FC236}">
                    <a16:creationId xmlns:a16="http://schemas.microsoft.com/office/drawing/2014/main" xmlns="" id="{8642F03D-C954-4A70-B061-B339848B8201}"/>
                  </a:ext>
                </a:extLst>
              </p:cNvPr>
              <p:cNvSpPr>
                <a:spLocks/>
              </p:cNvSpPr>
              <p:nvPr/>
            </p:nvSpPr>
            <p:spPr bwMode="auto">
              <a:xfrm>
                <a:off x="2426" y="2681"/>
                <a:ext cx="20" cy="64"/>
              </a:xfrm>
              <a:custGeom>
                <a:avLst/>
                <a:gdLst>
                  <a:gd name="T0" fmla="*/ 0 w 60"/>
                  <a:gd name="T1" fmla="*/ 0 h 192"/>
                  <a:gd name="T2" fmla="*/ 0 w 60"/>
                  <a:gd name="T3" fmla="*/ 0 h 192"/>
                  <a:gd name="T4" fmla="*/ 0 w 60"/>
                  <a:gd name="T5" fmla="*/ 0 h 192"/>
                  <a:gd name="T6" fmla="*/ 0 w 60"/>
                  <a:gd name="T7" fmla="*/ 0 h 192"/>
                  <a:gd name="T8" fmla="*/ 0 w 60"/>
                  <a:gd name="T9" fmla="*/ 0 h 192"/>
                  <a:gd name="T10" fmla="*/ 0 w 60"/>
                  <a:gd name="T11" fmla="*/ 0 h 192"/>
                  <a:gd name="T12" fmla="*/ 0 w 60"/>
                  <a:gd name="T13" fmla="*/ 0 h 192"/>
                  <a:gd name="T14" fmla="*/ 0 w 60"/>
                  <a:gd name="T15" fmla="*/ 0 h 192"/>
                  <a:gd name="T16" fmla="*/ 0 w 60"/>
                  <a:gd name="T17" fmla="*/ 0 h 192"/>
                  <a:gd name="T18" fmla="*/ 0 w 6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92">
                    <a:moveTo>
                      <a:pt x="0" y="0"/>
                    </a:moveTo>
                    <a:lnTo>
                      <a:pt x="26" y="85"/>
                    </a:lnTo>
                    <a:lnTo>
                      <a:pt x="39" y="145"/>
                    </a:lnTo>
                    <a:lnTo>
                      <a:pt x="47" y="192"/>
                    </a:lnTo>
                    <a:lnTo>
                      <a:pt x="60" y="171"/>
                    </a:lnTo>
                    <a:lnTo>
                      <a:pt x="55" y="112"/>
                    </a:lnTo>
                    <a:lnTo>
                      <a:pt x="42" y="60"/>
                    </a:lnTo>
                    <a:lnTo>
                      <a:pt x="29" y="21"/>
                    </a:lnTo>
                    <a:lnTo>
                      <a:pt x="0"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2" name="Freeform 121">
                <a:extLst>
                  <a:ext uri="{FF2B5EF4-FFF2-40B4-BE49-F238E27FC236}">
                    <a16:creationId xmlns:a16="http://schemas.microsoft.com/office/drawing/2014/main" xmlns="" id="{211A7FEA-A15F-4131-A0C6-3205E312F000}"/>
                  </a:ext>
                </a:extLst>
              </p:cNvPr>
              <p:cNvSpPr>
                <a:spLocks/>
              </p:cNvSpPr>
              <p:nvPr/>
            </p:nvSpPr>
            <p:spPr bwMode="auto">
              <a:xfrm>
                <a:off x="2476" y="2764"/>
                <a:ext cx="22" cy="69"/>
              </a:xfrm>
              <a:custGeom>
                <a:avLst/>
                <a:gdLst>
                  <a:gd name="T0" fmla="*/ 0 w 64"/>
                  <a:gd name="T1" fmla="*/ 0 h 208"/>
                  <a:gd name="T2" fmla="*/ 0 w 64"/>
                  <a:gd name="T3" fmla="*/ 0 h 208"/>
                  <a:gd name="T4" fmla="*/ 0 w 64"/>
                  <a:gd name="T5" fmla="*/ 0 h 208"/>
                  <a:gd name="T6" fmla="*/ 0 w 64"/>
                  <a:gd name="T7" fmla="*/ 0 h 208"/>
                  <a:gd name="T8" fmla="*/ 0 w 64"/>
                  <a:gd name="T9" fmla="*/ 0 h 208"/>
                  <a:gd name="T10" fmla="*/ 0 w 64"/>
                  <a:gd name="T11" fmla="*/ 0 h 208"/>
                  <a:gd name="T12" fmla="*/ 0 w 64"/>
                  <a:gd name="T13" fmla="*/ 0 h 208"/>
                  <a:gd name="T14" fmla="*/ 0 w 64"/>
                  <a:gd name="T15" fmla="*/ 0 h 208"/>
                  <a:gd name="T16" fmla="*/ 0 w 64"/>
                  <a:gd name="T17" fmla="*/ 0 h 208"/>
                  <a:gd name="T18" fmla="*/ 0 w 64"/>
                  <a:gd name="T19" fmla="*/ 0 h 208"/>
                  <a:gd name="T20" fmla="*/ 0 w 64"/>
                  <a:gd name="T21" fmla="*/ 0 h 2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208">
                    <a:moveTo>
                      <a:pt x="15" y="0"/>
                    </a:moveTo>
                    <a:lnTo>
                      <a:pt x="0" y="25"/>
                    </a:lnTo>
                    <a:lnTo>
                      <a:pt x="0" y="74"/>
                    </a:lnTo>
                    <a:lnTo>
                      <a:pt x="25" y="122"/>
                    </a:lnTo>
                    <a:lnTo>
                      <a:pt x="31" y="172"/>
                    </a:lnTo>
                    <a:lnTo>
                      <a:pt x="41" y="208"/>
                    </a:lnTo>
                    <a:lnTo>
                      <a:pt x="64" y="178"/>
                    </a:lnTo>
                    <a:lnTo>
                      <a:pt x="57" y="113"/>
                    </a:lnTo>
                    <a:lnTo>
                      <a:pt x="48" y="57"/>
                    </a:lnTo>
                    <a:lnTo>
                      <a:pt x="15"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3" name="Freeform 122">
                <a:extLst>
                  <a:ext uri="{FF2B5EF4-FFF2-40B4-BE49-F238E27FC236}">
                    <a16:creationId xmlns:a16="http://schemas.microsoft.com/office/drawing/2014/main" xmlns="" id="{13190215-7123-4673-BBD3-8462015666FD}"/>
                  </a:ext>
                </a:extLst>
              </p:cNvPr>
              <p:cNvSpPr>
                <a:spLocks/>
              </p:cNvSpPr>
              <p:nvPr/>
            </p:nvSpPr>
            <p:spPr bwMode="auto">
              <a:xfrm>
                <a:off x="2385" y="2856"/>
                <a:ext cx="88" cy="19"/>
              </a:xfrm>
              <a:custGeom>
                <a:avLst/>
                <a:gdLst>
                  <a:gd name="T0" fmla="*/ 0 w 266"/>
                  <a:gd name="T1" fmla="*/ 0 h 58"/>
                  <a:gd name="T2" fmla="*/ 0 w 266"/>
                  <a:gd name="T3" fmla="*/ 0 h 58"/>
                  <a:gd name="T4" fmla="*/ 0 w 266"/>
                  <a:gd name="T5" fmla="*/ 0 h 58"/>
                  <a:gd name="T6" fmla="*/ 0 w 266"/>
                  <a:gd name="T7" fmla="*/ 0 h 58"/>
                  <a:gd name="T8" fmla="*/ 0 w 266"/>
                  <a:gd name="T9" fmla="*/ 0 h 58"/>
                  <a:gd name="T10" fmla="*/ 0 w 266"/>
                  <a:gd name="T11" fmla="*/ 0 h 58"/>
                  <a:gd name="T12" fmla="*/ 0 w 266"/>
                  <a:gd name="T13" fmla="*/ 0 h 58"/>
                  <a:gd name="T14" fmla="*/ 0 w 266"/>
                  <a:gd name="T15" fmla="*/ 0 h 58"/>
                  <a:gd name="T16" fmla="*/ 0 w 266"/>
                  <a:gd name="T17" fmla="*/ 0 h 58"/>
                  <a:gd name="T18" fmla="*/ 0 w 266"/>
                  <a:gd name="T19" fmla="*/ 0 h 58"/>
                  <a:gd name="T20" fmla="*/ 0 w 266"/>
                  <a:gd name="T21" fmla="*/ 0 h 58"/>
                  <a:gd name="T22" fmla="*/ 0 w 266"/>
                  <a:gd name="T23" fmla="*/ 0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6" h="58">
                    <a:moveTo>
                      <a:pt x="235" y="0"/>
                    </a:moveTo>
                    <a:lnTo>
                      <a:pt x="266" y="17"/>
                    </a:lnTo>
                    <a:lnTo>
                      <a:pt x="235" y="41"/>
                    </a:lnTo>
                    <a:lnTo>
                      <a:pt x="189" y="56"/>
                    </a:lnTo>
                    <a:lnTo>
                      <a:pt x="124" y="58"/>
                    </a:lnTo>
                    <a:lnTo>
                      <a:pt x="54" y="56"/>
                    </a:lnTo>
                    <a:lnTo>
                      <a:pt x="0" y="32"/>
                    </a:lnTo>
                    <a:lnTo>
                      <a:pt x="70" y="39"/>
                    </a:lnTo>
                    <a:lnTo>
                      <a:pt x="162" y="39"/>
                    </a:lnTo>
                    <a:lnTo>
                      <a:pt x="204" y="32"/>
                    </a:lnTo>
                    <a:lnTo>
                      <a:pt x="235"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4" name="Freeform 123">
                <a:extLst>
                  <a:ext uri="{FF2B5EF4-FFF2-40B4-BE49-F238E27FC236}">
                    <a16:creationId xmlns:a16="http://schemas.microsoft.com/office/drawing/2014/main" xmlns="" id="{AEFC8B42-63AC-44F5-B6A3-9AFFA0E67E80}"/>
                  </a:ext>
                </a:extLst>
              </p:cNvPr>
              <p:cNvSpPr>
                <a:spLocks/>
              </p:cNvSpPr>
              <p:nvPr/>
            </p:nvSpPr>
            <p:spPr bwMode="auto">
              <a:xfrm>
                <a:off x="2403" y="2908"/>
                <a:ext cx="55" cy="15"/>
              </a:xfrm>
              <a:custGeom>
                <a:avLst/>
                <a:gdLst>
                  <a:gd name="T0" fmla="*/ 0 w 165"/>
                  <a:gd name="T1" fmla="*/ 0 h 45"/>
                  <a:gd name="T2" fmla="*/ 0 w 165"/>
                  <a:gd name="T3" fmla="*/ 0 h 45"/>
                  <a:gd name="T4" fmla="*/ 0 w 165"/>
                  <a:gd name="T5" fmla="*/ 0 h 45"/>
                  <a:gd name="T6" fmla="*/ 0 w 165"/>
                  <a:gd name="T7" fmla="*/ 0 h 45"/>
                  <a:gd name="T8" fmla="*/ 0 w 165"/>
                  <a:gd name="T9" fmla="*/ 0 h 45"/>
                  <a:gd name="T10" fmla="*/ 0 w 165"/>
                  <a:gd name="T11" fmla="*/ 0 h 45"/>
                  <a:gd name="T12" fmla="*/ 0 w 165"/>
                  <a:gd name="T13" fmla="*/ 0 h 45"/>
                  <a:gd name="T14" fmla="*/ 0 w 165"/>
                  <a:gd name="T15" fmla="*/ 0 h 45"/>
                  <a:gd name="T16" fmla="*/ 0 w 165"/>
                  <a:gd name="T17" fmla="*/ 0 h 45"/>
                  <a:gd name="T18" fmla="*/ 0 w 165"/>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45">
                    <a:moveTo>
                      <a:pt x="0" y="30"/>
                    </a:moveTo>
                    <a:lnTo>
                      <a:pt x="46" y="6"/>
                    </a:lnTo>
                    <a:lnTo>
                      <a:pt x="93" y="0"/>
                    </a:lnTo>
                    <a:lnTo>
                      <a:pt x="133" y="6"/>
                    </a:lnTo>
                    <a:lnTo>
                      <a:pt x="165" y="21"/>
                    </a:lnTo>
                    <a:lnTo>
                      <a:pt x="156" y="45"/>
                    </a:lnTo>
                    <a:lnTo>
                      <a:pt x="111" y="32"/>
                    </a:lnTo>
                    <a:lnTo>
                      <a:pt x="63" y="23"/>
                    </a:lnTo>
                    <a:lnTo>
                      <a:pt x="0" y="3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5" name="Freeform 124">
                <a:extLst>
                  <a:ext uri="{FF2B5EF4-FFF2-40B4-BE49-F238E27FC236}">
                    <a16:creationId xmlns:a16="http://schemas.microsoft.com/office/drawing/2014/main" xmlns="" id="{CB0649A0-F3C5-4357-B66D-BFB980C8AD7F}"/>
                  </a:ext>
                </a:extLst>
              </p:cNvPr>
              <p:cNvSpPr>
                <a:spLocks/>
              </p:cNvSpPr>
              <p:nvPr/>
            </p:nvSpPr>
            <p:spPr bwMode="auto">
              <a:xfrm>
                <a:off x="2329" y="2696"/>
                <a:ext cx="35" cy="25"/>
              </a:xfrm>
              <a:custGeom>
                <a:avLst/>
                <a:gdLst>
                  <a:gd name="T0" fmla="*/ 0 w 104"/>
                  <a:gd name="T1" fmla="*/ 0 h 73"/>
                  <a:gd name="T2" fmla="*/ 0 w 104"/>
                  <a:gd name="T3" fmla="*/ 0 h 73"/>
                  <a:gd name="T4" fmla="*/ 0 w 104"/>
                  <a:gd name="T5" fmla="*/ 0 h 73"/>
                  <a:gd name="T6" fmla="*/ 0 w 104"/>
                  <a:gd name="T7" fmla="*/ 0 h 73"/>
                  <a:gd name="T8" fmla="*/ 0 w 104"/>
                  <a:gd name="T9" fmla="*/ 0 h 73"/>
                  <a:gd name="T10" fmla="*/ 0 w 104"/>
                  <a:gd name="T11" fmla="*/ 0 h 73"/>
                  <a:gd name="T12" fmla="*/ 0 w 104"/>
                  <a:gd name="T13" fmla="*/ 0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4" h="73">
                    <a:moveTo>
                      <a:pt x="104" y="0"/>
                    </a:moveTo>
                    <a:lnTo>
                      <a:pt x="61" y="49"/>
                    </a:lnTo>
                    <a:lnTo>
                      <a:pt x="0" y="73"/>
                    </a:lnTo>
                    <a:lnTo>
                      <a:pt x="38" y="40"/>
                    </a:lnTo>
                    <a:lnTo>
                      <a:pt x="72" y="22"/>
                    </a:lnTo>
                    <a:lnTo>
                      <a:pt x="104"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6" name="Freeform 125">
                <a:extLst>
                  <a:ext uri="{FF2B5EF4-FFF2-40B4-BE49-F238E27FC236}">
                    <a16:creationId xmlns:a16="http://schemas.microsoft.com/office/drawing/2014/main" xmlns="" id="{1614DFAD-55FA-4F7D-9A85-4390C5D39C7C}"/>
                  </a:ext>
                </a:extLst>
              </p:cNvPr>
              <p:cNvSpPr>
                <a:spLocks/>
              </p:cNvSpPr>
              <p:nvPr/>
            </p:nvSpPr>
            <p:spPr bwMode="auto">
              <a:xfrm>
                <a:off x="2313" y="2674"/>
                <a:ext cx="32" cy="12"/>
              </a:xfrm>
              <a:custGeom>
                <a:avLst/>
                <a:gdLst>
                  <a:gd name="T0" fmla="*/ 0 w 97"/>
                  <a:gd name="T1" fmla="*/ 0 h 37"/>
                  <a:gd name="T2" fmla="*/ 0 w 97"/>
                  <a:gd name="T3" fmla="*/ 0 h 37"/>
                  <a:gd name="T4" fmla="*/ 0 w 97"/>
                  <a:gd name="T5" fmla="*/ 0 h 37"/>
                  <a:gd name="T6" fmla="*/ 0 w 97"/>
                  <a:gd name="T7" fmla="*/ 0 h 37"/>
                  <a:gd name="T8" fmla="*/ 0 w 97"/>
                  <a:gd name="T9" fmla="*/ 0 h 37"/>
                  <a:gd name="T10" fmla="*/ 0 w 97"/>
                  <a:gd name="T11" fmla="*/ 0 h 37"/>
                  <a:gd name="T12" fmla="*/ 0 w 97"/>
                  <a:gd name="T13" fmla="*/ 0 h 37"/>
                  <a:gd name="T14" fmla="*/ 0 w 97"/>
                  <a:gd name="T15" fmla="*/ 0 h 37"/>
                  <a:gd name="T16" fmla="*/ 0 w 97"/>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7" h="37">
                    <a:moveTo>
                      <a:pt x="0" y="0"/>
                    </a:moveTo>
                    <a:lnTo>
                      <a:pt x="0" y="15"/>
                    </a:lnTo>
                    <a:lnTo>
                      <a:pt x="22" y="30"/>
                    </a:lnTo>
                    <a:lnTo>
                      <a:pt x="53" y="37"/>
                    </a:lnTo>
                    <a:lnTo>
                      <a:pt x="97" y="29"/>
                    </a:lnTo>
                    <a:lnTo>
                      <a:pt x="43" y="24"/>
                    </a:lnTo>
                    <a:lnTo>
                      <a:pt x="21" y="13"/>
                    </a:lnTo>
                    <a:lnTo>
                      <a:pt x="0"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7" name="Freeform 126">
                <a:extLst>
                  <a:ext uri="{FF2B5EF4-FFF2-40B4-BE49-F238E27FC236}">
                    <a16:creationId xmlns:a16="http://schemas.microsoft.com/office/drawing/2014/main" xmlns="" id="{9A171456-29E6-4EFB-8C53-EEBB754BC5FD}"/>
                  </a:ext>
                </a:extLst>
              </p:cNvPr>
              <p:cNvSpPr>
                <a:spLocks/>
              </p:cNvSpPr>
              <p:nvPr/>
            </p:nvSpPr>
            <p:spPr bwMode="auto">
              <a:xfrm>
                <a:off x="2332" y="2636"/>
                <a:ext cx="34" cy="20"/>
              </a:xfrm>
              <a:custGeom>
                <a:avLst/>
                <a:gdLst>
                  <a:gd name="T0" fmla="*/ 0 w 102"/>
                  <a:gd name="T1" fmla="*/ 0 h 62"/>
                  <a:gd name="T2" fmla="*/ 0 w 102"/>
                  <a:gd name="T3" fmla="*/ 0 h 62"/>
                  <a:gd name="T4" fmla="*/ 0 w 102"/>
                  <a:gd name="T5" fmla="*/ 0 h 62"/>
                  <a:gd name="T6" fmla="*/ 0 w 102"/>
                  <a:gd name="T7" fmla="*/ 0 h 62"/>
                  <a:gd name="T8" fmla="*/ 0 w 102"/>
                  <a:gd name="T9" fmla="*/ 0 h 62"/>
                  <a:gd name="T10" fmla="*/ 0 w 102"/>
                  <a:gd name="T11" fmla="*/ 0 h 62"/>
                  <a:gd name="T12" fmla="*/ 0 w 102"/>
                  <a:gd name="T13" fmla="*/ 0 h 62"/>
                  <a:gd name="T14" fmla="*/ 0 w 102"/>
                  <a:gd name="T15" fmla="*/ 0 h 62"/>
                  <a:gd name="T16" fmla="*/ 0 w 102"/>
                  <a:gd name="T17" fmla="*/ 0 h 62"/>
                  <a:gd name="T18" fmla="*/ 0 w 102"/>
                  <a:gd name="T19" fmla="*/ 0 h 62"/>
                  <a:gd name="T20" fmla="*/ 0 w 102"/>
                  <a:gd name="T21" fmla="*/ 0 h 62"/>
                  <a:gd name="T22" fmla="*/ 0 w 102"/>
                  <a:gd name="T23" fmla="*/ 0 h 62"/>
                  <a:gd name="T24" fmla="*/ 0 w 102"/>
                  <a:gd name="T25" fmla="*/ 0 h 62"/>
                  <a:gd name="T26" fmla="*/ 0 w 102"/>
                  <a:gd name="T27" fmla="*/ 0 h 62"/>
                  <a:gd name="T28" fmla="*/ 0 w 102"/>
                  <a:gd name="T29" fmla="*/ 0 h 62"/>
                  <a:gd name="T30" fmla="*/ 0 w 102"/>
                  <a:gd name="T31" fmla="*/ 0 h 62"/>
                  <a:gd name="T32" fmla="*/ 0 w 102"/>
                  <a:gd name="T33" fmla="*/ 0 h 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2" h="62">
                    <a:moveTo>
                      <a:pt x="24" y="0"/>
                    </a:moveTo>
                    <a:lnTo>
                      <a:pt x="52" y="2"/>
                    </a:lnTo>
                    <a:lnTo>
                      <a:pt x="72" y="6"/>
                    </a:lnTo>
                    <a:lnTo>
                      <a:pt x="95" y="26"/>
                    </a:lnTo>
                    <a:lnTo>
                      <a:pt x="73" y="23"/>
                    </a:lnTo>
                    <a:lnTo>
                      <a:pt x="89" y="43"/>
                    </a:lnTo>
                    <a:lnTo>
                      <a:pt x="102" y="62"/>
                    </a:lnTo>
                    <a:lnTo>
                      <a:pt x="86" y="60"/>
                    </a:lnTo>
                    <a:lnTo>
                      <a:pt x="63" y="43"/>
                    </a:lnTo>
                    <a:lnTo>
                      <a:pt x="46" y="36"/>
                    </a:lnTo>
                    <a:lnTo>
                      <a:pt x="24" y="34"/>
                    </a:lnTo>
                    <a:lnTo>
                      <a:pt x="0" y="36"/>
                    </a:lnTo>
                    <a:lnTo>
                      <a:pt x="19" y="23"/>
                    </a:lnTo>
                    <a:lnTo>
                      <a:pt x="39" y="21"/>
                    </a:lnTo>
                    <a:lnTo>
                      <a:pt x="37" y="10"/>
                    </a:lnTo>
                    <a:lnTo>
                      <a:pt x="24"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8" name="Freeform 127">
                <a:extLst>
                  <a:ext uri="{FF2B5EF4-FFF2-40B4-BE49-F238E27FC236}">
                    <a16:creationId xmlns:a16="http://schemas.microsoft.com/office/drawing/2014/main" xmlns="" id="{0B115210-E6F5-43EF-B6E4-3A682E474EC7}"/>
                  </a:ext>
                </a:extLst>
              </p:cNvPr>
              <p:cNvSpPr>
                <a:spLocks/>
              </p:cNvSpPr>
              <p:nvPr/>
            </p:nvSpPr>
            <p:spPr bwMode="auto">
              <a:xfrm>
                <a:off x="2257" y="2672"/>
                <a:ext cx="30" cy="15"/>
              </a:xfrm>
              <a:custGeom>
                <a:avLst/>
                <a:gdLst>
                  <a:gd name="T0" fmla="*/ 0 w 91"/>
                  <a:gd name="T1" fmla="*/ 0 h 44"/>
                  <a:gd name="T2" fmla="*/ 0 w 91"/>
                  <a:gd name="T3" fmla="*/ 0 h 44"/>
                  <a:gd name="T4" fmla="*/ 0 w 91"/>
                  <a:gd name="T5" fmla="*/ 0 h 44"/>
                  <a:gd name="T6" fmla="*/ 0 w 91"/>
                  <a:gd name="T7" fmla="*/ 0 h 44"/>
                  <a:gd name="T8" fmla="*/ 0 w 91"/>
                  <a:gd name="T9" fmla="*/ 0 h 44"/>
                  <a:gd name="T10" fmla="*/ 0 w 91"/>
                  <a:gd name="T11" fmla="*/ 0 h 44"/>
                  <a:gd name="T12" fmla="*/ 0 w 91"/>
                  <a:gd name="T13" fmla="*/ 0 h 44"/>
                  <a:gd name="T14" fmla="*/ 0 w 91"/>
                  <a:gd name="T15" fmla="*/ 0 h 44"/>
                  <a:gd name="T16" fmla="*/ 0 w 91"/>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1" h="44">
                    <a:moveTo>
                      <a:pt x="0" y="14"/>
                    </a:moveTo>
                    <a:lnTo>
                      <a:pt x="39" y="24"/>
                    </a:lnTo>
                    <a:lnTo>
                      <a:pt x="62" y="21"/>
                    </a:lnTo>
                    <a:lnTo>
                      <a:pt x="91" y="0"/>
                    </a:lnTo>
                    <a:lnTo>
                      <a:pt x="75" y="34"/>
                    </a:lnTo>
                    <a:lnTo>
                      <a:pt x="52" y="44"/>
                    </a:lnTo>
                    <a:lnTo>
                      <a:pt x="23" y="38"/>
                    </a:lnTo>
                    <a:lnTo>
                      <a:pt x="0" y="14"/>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9" name="Freeform 128">
                <a:extLst>
                  <a:ext uri="{FF2B5EF4-FFF2-40B4-BE49-F238E27FC236}">
                    <a16:creationId xmlns:a16="http://schemas.microsoft.com/office/drawing/2014/main" xmlns="" id="{DE04B102-7DA5-4F32-995F-EF9E6B20AD2F}"/>
                  </a:ext>
                </a:extLst>
              </p:cNvPr>
              <p:cNvSpPr>
                <a:spLocks/>
              </p:cNvSpPr>
              <p:nvPr/>
            </p:nvSpPr>
            <p:spPr bwMode="auto">
              <a:xfrm>
                <a:off x="2346" y="2855"/>
                <a:ext cx="15" cy="13"/>
              </a:xfrm>
              <a:custGeom>
                <a:avLst/>
                <a:gdLst>
                  <a:gd name="T0" fmla="*/ 0 w 43"/>
                  <a:gd name="T1" fmla="*/ 0 h 39"/>
                  <a:gd name="T2" fmla="*/ 0 w 43"/>
                  <a:gd name="T3" fmla="*/ 0 h 39"/>
                  <a:gd name="T4" fmla="*/ 0 w 43"/>
                  <a:gd name="T5" fmla="*/ 0 h 39"/>
                  <a:gd name="T6" fmla="*/ 0 w 43"/>
                  <a:gd name="T7" fmla="*/ 0 h 39"/>
                  <a:gd name="T8" fmla="*/ 0 w 43"/>
                  <a:gd name="T9" fmla="*/ 0 h 39"/>
                  <a:gd name="T10" fmla="*/ 0 w 43"/>
                  <a:gd name="T11" fmla="*/ 0 h 39"/>
                  <a:gd name="T12" fmla="*/ 0 w 43"/>
                  <a:gd name="T13" fmla="*/ 0 h 39"/>
                  <a:gd name="T14" fmla="*/ 0 w 43"/>
                  <a:gd name="T15" fmla="*/ 0 h 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 h="39">
                    <a:moveTo>
                      <a:pt x="43" y="0"/>
                    </a:moveTo>
                    <a:lnTo>
                      <a:pt x="11" y="18"/>
                    </a:lnTo>
                    <a:lnTo>
                      <a:pt x="0" y="30"/>
                    </a:lnTo>
                    <a:lnTo>
                      <a:pt x="16" y="39"/>
                    </a:lnTo>
                    <a:lnTo>
                      <a:pt x="33" y="37"/>
                    </a:lnTo>
                    <a:lnTo>
                      <a:pt x="43" y="20"/>
                    </a:lnTo>
                    <a:lnTo>
                      <a:pt x="43"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0" name="Freeform 129">
                <a:extLst>
                  <a:ext uri="{FF2B5EF4-FFF2-40B4-BE49-F238E27FC236}">
                    <a16:creationId xmlns:a16="http://schemas.microsoft.com/office/drawing/2014/main" xmlns="" id="{7DF6049B-4367-4B39-BA9C-8259C41D918B}"/>
                  </a:ext>
                </a:extLst>
              </p:cNvPr>
              <p:cNvSpPr>
                <a:spLocks/>
              </p:cNvSpPr>
              <p:nvPr/>
            </p:nvSpPr>
            <p:spPr bwMode="auto">
              <a:xfrm>
                <a:off x="2476" y="2639"/>
                <a:ext cx="30" cy="17"/>
              </a:xfrm>
              <a:custGeom>
                <a:avLst/>
                <a:gdLst>
                  <a:gd name="T0" fmla="*/ 0 w 89"/>
                  <a:gd name="T1" fmla="*/ 0 h 52"/>
                  <a:gd name="T2" fmla="*/ 0 w 89"/>
                  <a:gd name="T3" fmla="*/ 0 h 52"/>
                  <a:gd name="T4" fmla="*/ 0 w 89"/>
                  <a:gd name="T5" fmla="*/ 0 h 52"/>
                  <a:gd name="T6" fmla="*/ 0 w 89"/>
                  <a:gd name="T7" fmla="*/ 0 h 52"/>
                  <a:gd name="T8" fmla="*/ 0 w 89"/>
                  <a:gd name="T9" fmla="*/ 0 h 52"/>
                  <a:gd name="T10" fmla="*/ 0 w 89"/>
                  <a:gd name="T11" fmla="*/ 0 h 52"/>
                  <a:gd name="T12" fmla="*/ 0 w 89"/>
                  <a:gd name="T13" fmla="*/ 0 h 52"/>
                  <a:gd name="T14" fmla="*/ 0 w 89"/>
                  <a:gd name="T15" fmla="*/ 0 h 52"/>
                  <a:gd name="T16" fmla="*/ 0 w 89"/>
                  <a:gd name="T17" fmla="*/ 0 h 52"/>
                  <a:gd name="T18" fmla="*/ 0 w 89"/>
                  <a:gd name="T19" fmla="*/ 0 h 52"/>
                  <a:gd name="T20" fmla="*/ 0 w 89"/>
                  <a:gd name="T21" fmla="*/ 0 h 52"/>
                  <a:gd name="T22" fmla="*/ 0 w 89"/>
                  <a:gd name="T23" fmla="*/ 0 h 52"/>
                  <a:gd name="T24" fmla="*/ 0 w 89"/>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2">
                    <a:moveTo>
                      <a:pt x="4" y="0"/>
                    </a:moveTo>
                    <a:lnTo>
                      <a:pt x="33" y="4"/>
                    </a:lnTo>
                    <a:lnTo>
                      <a:pt x="52" y="11"/>
                    </a:lnTo>
                    <a:lnTo>
                      <a:pt x="70" y="29"/>
                    </a:lnTo>
                    <a:lnTo>
                      <a:pt x="89" y="52"/>
                    </a:lnTo>
                    <a:lnTo>
                      <a:pt x="60" y="35"/>
                    </a:lnTo>
                    <a:lnTo>
                      <a:pt x="34" y="38"/>
                    </a:lnTo>
                    <a:lnTo>
                      <a:pt x="0" y="41"/>
                    </a:lnTo>
                    <a:lnTo>
                      <a:pt x="4" y="29"/>
                    </a:lnTo>
                    <a:lnTo>
                      <a:pt x="26" y="15"/>
                    </a:lnTo>
                    <a:lnTo>
                      <a:pt x="0" y="11"/>
                    </a:lnTo>
                    <a:lnTo>
                      <a:pt x="4"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1" name="Freeform 130">
                <a:extLst>
                  <a:ext uri="{FF2B5EF4-FFF2-40B4-BE49-F238E27FC236}">
                    <a16:creationId xmlns:a16="http://schemas.microsoft.com/office/drawing/2014/main" xmlns="" id="{025065E9-50BF-40FD-84D8-073453624910}"/>
                  </a:ext>
                </a:extLst>
              </p:cNvPr>
              <p:cNvSpPr>
                <a:spLocks/>
              </p:cNvSpPr>
              <p:nvPr/>
            </p:nvSpPr>
            <p:spPr bwMode="auto">
              <a:xfrm>
                <a:off x="2443" y="2670"/>
                <a:ext cx="31" cy="17"/>
              </a:xfrm>
              <a:custGeom>
                <a:avLst/>
                <a:gdLst>
                  <a:gd name="T0" fmla="*/ 0 w 93"/>
                  <a:gd name="T1" fmla="*/ 0 h 51"/>
                  <a:gd name="T2" fmla="*/ 0 w 93"/>
                  <a:gd name="T3" fmla="*/ 0 h 51"/>
                  <a:gd name="T4" fmla="*/ 0 w 93"/>
                  <a:gd name="T5" fmla="*/ 0 h 51"/>
                  <a:gd name="T6" fmla="*/ 0 w 93"/>
                  <a:gd name="T7" fmla="*/ 0 h 51"/>
                  <a:gd name="T8" fmla="*/ 0 w 93"/>
                  <a:gd name="T9" fmla="*/ 0 h 51"/>
                  <a:gd name="T10" fmla="*/ 0 w 93"/>
                  <a:gd name="T11" fmla="*/ 0 h 51"/>
                  <a:gd name="T12" fmla="*/ 0 w 93"/>
                  <a:gd name="T13" fmla="*/ 0 h 51"/>
                  <a:gd name="T14" fmla="*/ 0 w 93"/>
                  <a:gd name="T15" fmla="*/ 0 h 51"/>
                  <a:gd name="T16" fmla="*/ 0 w 93"/>
                  <a:gd name="T17" fmla="*/ 0 h 51"/>
                  <a:gd name="T18" fmla="*/ 0 w 93"/>
                  <a:gd name="T19" fmla="*/ 0 h 51"/>
                  <a:gd name="T20" fmla="*/ 0 w 93"/>
                  <a:gd name="T21" fmla="*/ 0 h 51"/>
                  <a:gd name="T22" fmla="*/ 0 w 93"/>
                  <a:gd name="T23" fmla="*/ 0 h 51"/>
                  <a:gd name="T24" fmla="*/ 0 w 93"/>
                  <a:gd name="T25" fmla="*/ 0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3" h="51">
                    <a:moveTo>
                      <a:pt x="11" y="0"/>
                    </a:moveTo>
                    <a:lnTo>
                      <a:pt x="0" y="8"/>
                    </a:lnTo>
                    <a:lnTo>
                      <a:pt x="4" y="17"/>
                    </a:lnTo>
                    <a:lnTo>
                      <a:pt x="8" y="30"/>
                    </a:lnTo>
                    <a:lnTo>
                      <a:pt x="24" y="38"/>
                    </a:lnTo>
                    <a:lnTo>
                      <a:pt x="54" y="44"/>
                    </a:lnTo>
                    <a:lnTo>
                      <a:pt x="80" y="51"/>
                    </a:lnTo>
                    <a:lnTo>
                      <a:pt x="93" y="38"/>
                    </a:lnTo>
                    <a:lnTo>
                      <a:pt x="63" y="34"/>
                    </a:lnTo>
                    <a:lnTo>
                      <a:pt x="24" y="23"/>
                    </a:lnTo>
                    <a:lnTo>
                      <a:pt x="17" y="13"/>
                    </a:lnTo>
                    <a:lnTo>
                      <a:pt x="11"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2" name="Freeform 131">
                <a:extLst>
                  <a:ext uri="{FF2B5EF4-FFF2-40B4-BE49-F238E27FC236}">
                    <a16:creationId xmlns:a16="http://schemas.microsoft.com/office/drawing/2014/main" xmlns="" id="{481B48A5-75AD-4483-A2B7-BC068D0C73CF}"/>
                  </a:ext>
                </a:extLst>
              </p:cNvPr>
              <p:cNvSpPr>
                <a:spLocks/>
              </p:cNvSpPr>
              <p:nvPr/>
            </p:nvSpPr>
            <p:spPr bwMode="auto">
              <a:xfrm>
                <a:off x="2453" y="2690"/>
                <a:ext cx="20" cy="31"/>
              </a:xfrm>
              <a:custGeom>
                <a:avLst/>
                <a:gdLst>
                  <a:gd name="T0" fmla="*/ 0 w 62"/>
                  <a:gd name="T1" fmla="*/ 0 h 91"/>
                  <a:gd name="T2" fmla="*/ 0 w 62"/>
                  <a:gd name="T3" fmla="*/ 0 h 91"/>
                  <a:gd name="T4" fmla="*/ 0 w 62"/>
                  <a:gd name="T5" fmla="*/ 0 h 91"/>
                  <a:gd name="T6" fmla="*/ 0 w 62"/>
                  <a:gd name="T7" fmla="*/ 0 h 91"/>
                  <a:gd name="T8" fmla="*/ 0 w 62"/>
                  <a:gd name="T9" fmla="*/ 0 h 91"/>
                  <a:gd name="T10" fmla="*/ 0 w 62"/>
                  <a:gd name="T11" fmla="*/ 0 h 91"/>
                  <a:gd name="T12" fmla="*/ 0 w 62"/>
                  <a:gd name="T13" fmla="*/ 0 h 91"/>
                  <a:gd name="T14" fmla="*/ 0 w 62"/>
                  <a:gd name="T15" fmla="*/ 0 h 91"/>
                  <a:gd name="T16" fmla="*/ 0 w 62"/>
                  <a:gd name="T17" fmla="*/ 0 h 91"/>
                  <a:gd name="T18" fmla="*/ 0 w 62"/>
                  <a:gd name="T19" fmla="*/ 0 h 91"/>
                  <a:gd name="T20" fmla="*/ 0 w 62"/>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91">
                    <a:moveTo>
                      <a:pt x="0" y="0"/>
                    </a:moveTo>
                    <a:lnTo>
                      <a:pt x="22" y="38"/>
                    </a:lnTo>
                    <a:lnTo>
                      <a:pt x="54" y="91"/>
                    </a:lnTo>
                    <a:lnTo>
                      <a:pt x="52" y="61"/>
                    </a:lnTo>
                    <a:lnTo>
                      <a:pt x="41" y="44"/>
                    </a:lnTo>
                    <a:lnTo>
                      <a:pt x="52" y="44"/>
                    </a:lnTo>
                    <a:lnTo>
                      <a:pt x="62" y="38"/>
                    </a:lnTo>
                    <a:lnTo>
                      <a:pt x="54" y="24"/>
                    </a:lnTo>
                    <a:lnTo>
                      <a:pt x="28" y="21"/>
                    </a:lnTo>
                    <a:lnTo>
                      <a:pt x="0"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3" name="Freeform 132">
                <a:extLst>
                  <a:ext uri="{FF2B5EF4-FFF2-40B4-BE49-F238E27FC236}">
                    <a16:creationId xmlns:a16="http://schemas.microsoft.com/office/drawing/2014/main" xmlns="" id="{4187A866-5236-4DA2-A0E0-27D86D249A75}"/>
                  </a:ext>
                </a:extLst>
              </p:cNvPr>
              <p:cNvSpPr>
                <a:spLocks/>
              </p:cNvSpPr>
              <p:nvPr/>
            </p:nvSpPr>
            <p:spPr bwMode="auto">
              <a:xfrm>
                <a:off x="2273" y="2692"/>
                <a:ext cx="51" cy="33"/>
              </a:xfrm>
              <a:custGeom>
                <a:avLst/>
                <a:gdLst>
                  <a:gd name="T0" fmla="*/ 0 w 153"/>
                  <a:gd name="T1" fmla="*/ 0 h 100"/>
                  <a:gd name="T2" fmla="*/ 0 w 153"/>
                  <a:gd name="T3" fmla="*/ 0 h 100"/>
                  <a:gd name="T4" fmla="*/ 0 w 153"/>
                  <a:gd name="T5" fmla="*/ 0 h 100"/>
                  <a:gd name="T6" fmla="*/ 0 w 153"/>
                  <a:gd name="T7" fmla="*/ 0 h 100"/>
                  <a:gd name="T8" fmla="*/ 0 w 153"/>
                  <a:gd name="T9" fmla="*/ 0 h 100"/>
                  <a:gd name="T10" fmla="*/ 0 w 153"/>
                  <a:gd name="T11" fmla="*/ 0 h 100"/>
                  <a:gd name="T12" fmla="*/ 0 w 153"/>
                  <a:gd name="T13" fmla="*/ 0 h 100"/>
                  <a:gd name="T14" fmla="*/ 0 w 153"/>
                  <a:gd name="T15" fmla="*/ 0 h 100"/>
                  <a:gd name="T16" fmla="*/ 0 w 153"/>
                  <a:gd name="T17" fmla="*/ 0 h 100"/>
                  <a:gd name="T18" fmla="*/ 0 w 153"/>
                  <a:gd name="T19" fmla="*/ 0 h 100"/>
                  <a:gd name="T20" fmla="*/ 0 w 153"/>
                  <a:gd name="T21" fmla="*/ 0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100">
                    <a:moveTo>
                      <a:pt x="0" y="0"/>
                    </a:moveTo>
                    <a:lnTo>
                      <a:pt x="23" y="44"/>
                    </a:lnTo>
                    <a:lnTo>
                      <a:pt x="50" y="78"/>
                    </a:lnTo>
                    <a:lnTo>
                      <a:pt x="94" y="100"/>
                    </a:lnTo>
                    <a:lnTo>
                      <a:pt x="139" y="88"/>
                    </a:lnTo>
                    <a:lnTo>
                      <a:pt x="153" y="58"/>
                    </a:lnTo>
                    <a:lnTo>
                      <a:pt x="97" y="50"/>
                    </a:lnTo>
                    <a:lnTo>
                      <a:pt x="59" y="28"/>
                    </a:lnTo>
                    <a:lnTo>
                      <a:pt x="29" y="0"/>
                    </a:lnTo>
                    <a:lnTo>
                      <a:pt x="0"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4" name="Freeform 133">
                <a:extLst>
                  <a:ext uri="{FF2B5EF4-FFF2-40B4-BE49-F238E27FC236}">
                    <a16:creationId xmlns:a16="http://schemas.microsoft.com/office/drawing/2014/main" xmlns="" id="{86C6CC36-E1F3-4C62-8890-49E2A2CFD853}"/>
                  </a:ext>
                </a:extLst>
              </p:cNvPr>
              <p:cNvSpPr>
                <a:spLocks/>
              </p:cNvSpPr>
              <p:nvPr/>
            </p:nvSpPr>
            <p:spPr bwMode="auto">
              <a:xfrm>
                <a:off x="2308" y="2470"/>
                <a:ext cx="186" cy="157"/>
              </a:xfrm>
              <a:custGeom>
                <a:avLst/>
                <a:gdLst>
                  <a:gd name="T0" fmla="*/ 0 w 557"/>
                  <a:gd name="T1" fmla="*/ 0 h 470"/>
                  <a:gd name="T2" fmla="*/ 0 w 557"/>
                  <a:gd name="T3" fmla="*/ 0 h 470"/>
                  <a:gd name="T4" fmla="*/ 0 w 557"/>
                  <a:gd name="T5" fmla="*/ 0 h 470"/>
                  <a:gd name="T6" fmla="*/ 0 w 557"/>
                  <a:gd name="T7" fmla="*/ 0 h 470"/>
                  <a:gd name="T8" fmla="*/ 0 w 557"/>
                  <a:gd name="T9" fmla="*/ 0 h 470"/>
                  <a:gd name="T10" fmla="*/ 0 w 557"/>
                  <a:gd name="T11" fmla="*/ 0 h 470"/>
                  <a:gd name="T12" fmla="*/ 0 w 557"/>
                  <a:gd name="T13" fmla="*/ 0 h 470"/>
                  <a:gd name="T14" fmla="*/ 0 w 557"/>
                  <a:gd name="T15" fmla="*/ 0 h 470"/>
                  <a:gd name="T16" fmla="*/ 0 w 557"/>
                  <a:gd name="T17" fmla="*/ 0 h 470"/>
                  <a:gd name="T18" fmla="*/ 0 w 557"/>
                  <a:gd name="T19" fmla="*/ 0 h 470"/>
                  <a:gd name="T20" fmla="*/ 0 w 557"/>
                  <a:gd name="T21" fmla="*/ 0 h 470"/>
                  <a:gd name="T22" fmla="*/ 0 w 557"/>
                  <a:gd name="T23" fmla="*/ 0 h 470"/>
                  <a:gd name="T24" fmla="*/ 0 w 557"/>
                  <a:gd name="T25" fmla="*/ 0 h 470"/>
                  <a:gd name="T26" fmla="*/ 0 w 557"/>
                  <a:gd name="T27" fmla="*/ 0 h 470"/>
                  <a:gd name="T28" fmla="*/ 0 w 557"/>
                  <a:gd name="T29" fmla="*/ 0 h 470"/>
                  <a:gd name="T30" fmla="*/ 0 w 557"/>
                  <a:gd name="T31" fmla="*/ 0 h 470"/>
                  <a:gd name="T32" fmla="*/ 0 w 557"/>
                  <a:gd name="T33" fmla="*/ 0 h 470"/>
                  <a:gd name="T34" fmla="*/ 0 w 557"/>
                  <a:gd name="T35" fmla="*/ 0 h 470"/>
                  <a:gd name="T36" fmla="*/ 0 w 557"/>
                  <a:gd name="T37" fmla="*/ 0 h 470"/>
                  <a:gd name="T38" fmla="*/ 0 w 557"/>
                  <a:gd name="T39" fmla="*/ 0 h 470"/>
                  <a:gd name="T40" fmla="*/ 0 w 557"/>
                  <a:gd name="T41" fmla="*/ 0 h 470"/>
                  <a:gd name="T42" fmla="*/ 0 w 557"/>
                  <a:gd name="T43" fmla="*/ 0 h 470"/>
                  <a:gd name="T44" fmla="*/ 0 w 557"/>
                  <a:gd name="T45" fmla="*/ 0 h 470"/>
                  <a:gd name="T46" fmla="*/ 0 w 557"/>
                  <a:gd name="T47" fmla="*/ 0 h 470"/>
                  <a:gd name="T48" fmla="*/ 0 w 557"/>
                  <a:gd name="T49" fmla="*/ 0 h 470"/>
                  <a:gd name="T50" fmla="*/ 0 w 557"/>
                  <a:gd name="T51" fmla="*/ 0 h 470"/>
                  <a:gd name="T52" fmla="*/ 0 w 557"/>
                  <a:gd name="T53" fmla="*/ 0 h 470"/>
                  <a:gd name="T54" fmla="*/ 0 w 557"/>
                  <a:gd name="T55" fmla="*/ 0 h 470"/>
                  <a:gd name="T56" fmla="*/ 0 w 557"/>
                  <a:gd name="T57" fmla="*/ 0 h 47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7" h="470">
                    <a:moveTo>
                      <a:pt x="31" y="381"/>
                    </a:moveTo>
                    <a:lnTo>
                      <a:pt x="36" y="317"/>
                    </a:lnTo>
                    <a:lnTo>
                      <a:pt x="0" y="204"/>
                    </a:lnTo>
                    <a:lnTo>
                      <a:pt x="0" y="103"/>
                    </a:lnTo>
                    <a:lnTo>
                      <a:pt x="36" y="38"/>
                    </a:lnTo>
                    <a:lnTo>
                      <a:pt x="96" y="0"/>
                    </a:lnTo>
                    <a:lnTo>
                      <a:pt x="189" y="6"/>
                    </a:lnTo>
                    <a:lnTo>
                      <a:pt x="278" y="23"/>
                    </a:lnTo>
                    <a:lnTo>
                      <a:pt x="336" y="14"/>
                    </a:lnTo>
                    <a:lnTo>
                      <a:pt x="374" y="0"/>
                    </a:lnTo>
                    <a:lnTo>
                      <a:pt x="425" y="21"/>
                    </a:lnTo>
                    <a:lnTo>
                      <a:pt x="469" y="71"/>
                    </a:lnTo>
                    <a:lnTo>
                      <a:pt x="513" y="125"/>
                    </a:lnTo>
                    <a:lnTo>
                      <a:pt x="538" y="204"/>
                    </a:lnTo>
                    <a:lnTo>
                      <a:pt x="557" y="289"/>
                    </a:lnTo>
                    <a:lnTo>
                      <a:pt x="557" y="365"/>
                    </a:lnTo>
                    <a:lnTo>
                      <a:pt x="544" y="403"/>
                    </a:lnTo>
                    <a:lnTo>
                      <a:pt x="509" y="425"/>
                    </a:lnTo>
                    <a:lnTo>
                      <a:pt x="455" y="433"/>
                    </a:lnTo>
                    <a:lnTo>
                      <a:pt x="397" y="464"/>
                    </a:lnTo>
                    <a:lnTo>
                      <a:pt x="345" y="470"/>
                    </a:lnTo>
                    <a:lnTo>
                      <a:pt x="295" y="457"/>
                    </a:lnTo>
                    <a:lnTo>
                      <a:pt x="265" y="427"/>
                    </a:lnTo>
                    <a:lnTo>
                      <a:pt x="236" y="412"/>
                    </a:lnTo>
                    <a:lnTo>
                      <a:pt x="185" y="420"/>
                    </a:lnTo>
                    <a:lnTo>
                      <a:pt x="127" y="406"/>
                    </a:lnTo>
                    <a:lnTo>
                      <a:pt x="83" y="382"/>
                    </a:lnTo>
                    <a:lnTo>
                      <a:pt x="31" y="381"/>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5" name="Freeform 134">
                <a:extLst>
                  <a:ext uri="{FF2B5EF4-FFF2-40B4-BE49-F238E27FC236}">
                    <a16:creationId xmlns:a16="http://schemas.microsoft.com/office/drawing/2014/main" xmlns="" id="{CDCA1922-F265-4DEE-B2FF-E3242D9849E5}"/>
                  </a:ext>
                </a:extLst>
              </p:cNvPr>
              <p:cNvSpPr>
                <a:spLocks/>
              </p:cNvSpPr>
              <p:nvPr/>
            </p:nvSpPr>
            <p:spPr bwMode="auto">
              <a:xfrm>
                <a:off x="2340" y="2663"/>
                <a:ext cx="18" cy="16"/>
              </a:xfrm>
              <a:custGeom>
                <a:avLst/>
                <a:gdLst>
                  <a:gd name="T0" fmla="*/ 0 w 54"/>
                  <a:gd name="T1" fmla="*/ 0 h 48"/>
                  <a:gd name="T2" fmla="*/ 0 w 54"/>
                  <a:gd name="T3" fmla="*/ 0 h 48"/>
                  <a:gd name="T4" fmla="*/ 0 w 54"/>
                  <a:gd name="T5" fmla="*/ 0 h 48"/>
                  <a:gd name="T6" fmla="*/ 0 w 54"/>
                  <a:gd name="T7" fmla="*/ 0 h 48"/>
                  <a:gd name="T8" fmla="*/ 0 w 54"/>
                  <a:gd name="T9" fmla="*/ 0 h 48"/>
                  <a:gd name="T10" fmla="*/ 0 w 54"/>
                  <a:gd name="T11" fmla="*/ 0 h 48"/>
                  <a:gd name="T12" fmla="*/ 0 w 54"/>
                  <a:gd name="T13" fmla="*/ 0 h 48"/>
                  <a:gd name="T14" fmla="*/ 0 w 54"/>
                  <a:gd name="T15" fmla="*/ 0 h 48"/>
                  <a:gd name="T16" fmla="*/ 0 w 54"/>
                  <a:gd name="T17" fmla="*/ 0 h 48"/>
                  <a:gd name="T18" fmla="*/ 0 w 54"/>
                  <a:gd name="T19" fmla="*/ 0 h 48"/>
                  <a:gd name="T20" fmla="*/ 0 w 54"/>
                  <a:gd name="T21" fmla="*/ 0 h 48"/>
                  <a:gd name="T22" fmla="*/ 0 w 54"/>
                  <a:gd name="T23" fmla="*/ 0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48">
                    <a:moveTo>
                      <a:pt x="30" y="0"/>
                    </a:moveTo>
                    <a:lnTo>
                      <a:pt x="26" y="16"/>
                    </a:lnTo>
                    <a:lnTo>
                      <a:pt x="19" y="28"/>
                    </a:lnTo>
                    <a:lnTo>
                      <a:pt x="11" y="40"/>
                    </a:lnTo>
                    <a:lnTo>
                      <a:pt x="0" y="48"/>
                    </a:lnTo>
                    <a:lnTo>
                      <a:pt x="27" y="42"/>
                    </a:lnTo>
                    <a:lnTo>
                      <a:pt x="47" y="35"/>
                    </a:lnTo>
                    <a:lnTo>
                      <a:pt x="54" y="28"/>
                    </a:lnTo>
                    <a:lnTo>
                      <a:pt x="54" y="16"/>
                    </a:lnTo>
                    <a:lnTo>
                      <a:pt x="47" y="9"/>
                    </a:lnTo>
                    <a:lnTo>
                      <a:pt x="30" y="0"/>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6" name="Freeform 135">
                <a:extLst>
                  <a:ext uri="{FF2B5EF4-FFF2-40B4-BE49-F238E27FC236}">
                    <a16:creationId xmlns:a16="http://schemas.microsoft.com/office/drawing/2014/main" xmlns="" id="{190DC783-5047-4E0C-9B54-9E9430761F4F}"/>
                  </a:ext>
                </a:extLst>
              </p:cNvPr>
              <p:cNvSpPr>
                <a:spLocks/>
              </p:cNvSpPr>
              <p:nvPr/>
            </p:nvSpPr>
            <p:spPr bwMode="auto">
              <a:xfrm>
                <a:off x="2484" y="2666"/>
                <a:ext cx="11" cy="13"/>
              </a:xfrm>
              <a:custGeom>
                <a:avLst/>
                <a:gdLst>
                  <a:gd name="T0" fmla="*/ 0 w 35"/>
                  <a:gd name="T1" fmla="*/ 0 h 38"/>
                  <a:gd name="T2" fmla="*/ 0 w 35"/>
                  <a:gd name="T3" fmla="*/ 0 h 38"/>
                  <a:gd name="T4" fmla="*/ 0 w 35"/>
                  <a:gd name="T5" fmla="*/ 0 h 38"/>
                  <a:gd name="T6" fmla="*/ 0 w 35"/>
                  <a:gd name="T7" fmla="*/ 0 h 38"/>
                  <a:gd name="T8" fmla="*/ 0 w 35"/>
                  <a:gd name="T9" fmla="*/ 0 h 38"/>
                  <a:gd name="T10" fmla="*/ 0 w 35"/>
                  <a:gd name="T11" fmla="*/ 0 h 38"/>
                  <a:gd name="T12" fmla="*/ 0 w 35"/>
                  <a:gd name="T13" fmla="*/ 0 h 38"/>
                  <a:gd name="T14" fmla="*/ 0 w 35"/>
                  <a:gd name="T15" fmla="*/ 0 h 38"/>
                  <a:gd name="T16" fmla="*/ 0 w 35"/>
                  <a:gd name="T17" fmla="*/ 0 h 38"/>
                  <a:gd name="T18" fmla="*/ 0 w 35"/>
                  <a:gd name="T19" fmla="*/ 0 h 38"/>
                  <a:gd name="T20" fmla="*/ 0 w 35"/>
                  <a:gd name="T21" fmla="*/ 0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38">
                    <a:moveTo>
                      <a:pt x="0" y="38"/>
                    </a:moveTo>
                    <a:lnTo>
                      <a:pt x="13" y="28"/>
                    </a:lnTo>
                    <a:lnTo>
                      <a:pt x="21" y="18"/>
                    </a:lnTo>
                    <a:lnTo>
                      <a:pt x="26" y="0"/>
                    </a:lnTo>
                    <a:lnTo>
                      <a:pt x="33" y="2"/>
                    </a:lnTo>
                    <a:lnTo>
                      <a:pt x="35" y="7"/>
                    </a:lnTo>
                    <a:lnTo>
                      <a:pt x="34" y="16"/>
                    </a:lnTo>
                    <a:lnTo>
                      <a:pt x="26" y="28"/>
                    </a:lnTo>
                    <a:lnTo>
                      <a:pt x="15" y="37"/>
                    </a:lnTo>
                    <a:lnTo>
                      <a:pt x="0" y="38"/>
                    </a:lnTo>
                    <a:close/>
                  </a:path>
                </a:pathLst>
              </a:custGeom>
              <a:solidFill>
                <a:srgbClr val="FFE5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7" name="Freeform 136">
                <a:extLst>
                  <a:ext uri="{FF2B5EF4-FFF2-40B4-BE49-F238E27FC236}">
                    <a16:creationId xmlns:a16="http://schemas.microsoft.com/office/drawing/2014/main" xmlns="" id="{E448B1C1-C9B3-48C6-8684-A57DDC034FDD}"/>
                  </a:ext>
                </a:extLst>
              </p:cNvPr>
              <p:cNvSpPr>
                <a:spLocks/>
              </p:cNvSpPr>
              <p:nvPr/>
            </p:nvSpPr>
            <p:spPr bwMode="auto">
              <a:xfrm>
                <a:off x="2296" y="2677"/>
                <a:ext cx="54" cy="22"/>
              </a:xfrm>
              <a:custGeom>
                <a:avLst/>
                <a:gdLst>
                  <a:gd name="T0" fmla="*/ 0 w 163"/>
                  <a:gd name="T1" fmla="*/ 0 h 66"/>
                  <a:gd name="T2" fmla="*/ 0 w 163"/>
                  <a:gd name="T3" fmla="*/ 0 h 66"/>
                  <a:gd name="T4" fmla="*/ 0 w 163"/>
                  <a:gd name="T5" fmla="*/ 0 h 66"/>
                  <a:gd name="T6" fmla="*/ 0 w 163"/>
                  <a:gd name="T7" fmla="*/ 0 h 66"/>
                  <a:gd name="T8" fmla="*/ 0 w 163"/>
                  <a:gd name="T9" fmla="*/ 0 h 66"/>
                  <a:gd name="T10" fmla="*/ 0 w 163"/>
                  <a:gd name="T11" fmla="*/ 0 h 66"/>
                  <a:gd name="T12" fmla="*/ 0 w 163"/>
                  <a:gd name="T13" fmla="*/ 0 h 66"/>
                  <a:gd name="T14" fmla="*/ 0 w 163"/>
                  <a:gd name="T15" fmla="*/ 0 h 66"/>
                  <a:gd name="T16" fmla="*/ 0 w 163"/>
                  <a:gd name="T17" fmla="*/ 0 h 66"/>
                  <a:gd name="T18" fmla="*/ 0 w 163"/>
                  <a:gd name="T19" fmla="*/ 0 h 66"/>
                  <a:gd name="T20" fmla="*/ 0 w 163"/>
                  <a:gd name="T21" fmla="*/ 0 h 66"/>
                  <a:gd name="T22" fmla="*/ 0 w 163"/>
                  <a:gd name="T23" fmla="*/ 0 h 66"/>
                  <a:gd name="T24" fmla="*/ 0 w 163"/>
                  <a:gd name="T25" fmla="*/ 0 h 66"/>
                  <a:gd name="T26" fmla="*/ 0 w 163"/>
                  <a:gd name="T27" fmla="*/ 0 h 66"/>
                  <a:gd name="T28" fmla="*/ 0 w 163"/>
                  <a:gd name="T29" fmla="*/ 0 h 66"/>
                  <a:gd name="T30" fmla="*/ 0 w 163"/>
                  <a:gd name="T31" fmla="*/ 0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3" h="66">
                    <a:moveTo>
                      <a:pt x="19" y="4"/>
                    </a:moveTo>
                    <a:lnTo>
                      <a:pt x="0" y="19"/>
                    </a:lnTo>
                    <a:lnTo>
                      <a:pt x="6" y="37"/>
                    </a:lnTo>
                    <a:lnTo>
                      <a:pt x="28" y="52"/>
                    </a:lnTo>
                    <a:lnTo>
                      <a:pt x="52" y="61"/>
                    </a:lnTo>
                    <a:lnTo>
                      <a:pt x="76" y="66"/>
                    </a:lnTo>
                    <a:lnTo>
                      <a:pt x="112" y="63"/>
                    </a:lnTo>
                    <a:lnTo>
                      <a:pt x="137" y="56"/>
                    </a:lnTo>
                    <a:lnTo>
                      <a:pt x="163" y="31"/>
                    </a:lnTo>
                    <a:lnTo>
                      <a:pt x="150" y="24"/>
                    </a:lnTo>
                    <a:lnTo>
                      <a:pt x="114" y="28"/>
                    </a:lnTo>
                    <a:lnTo>
                      <a:pt x="84" y="28"/>
                    </a:lnTo>
                    <a:lnTo>
                      <a:pt x="52" y="13"/>
                    </a:lnTo>
                    <a:lnTo>
                      <a:pt x="41" y="0"/>
                    </a:lnTo>
                    <a:lnTo>
                      <a:pt x="19" y="4"/>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8" name="Freeform 137">
                <a:extLst>
                  <a:ext uri="{FF2B5EF4-FFF2-40B4-BE49-F238E27FC236}">
                    <a16:creationId xmlns:a16="http://schemas.microsoft.com/office/drawing/2014/main" xmlns="" id="{5E3C2527-6C5E-4C24-986A-3D56CA35071A}"/>
                  </a:ext>
                </a:extLst>
              </p:cNvPr>
              <p:cNvSpPr>
                <a:spLocks/>
              </p:cNvSpPr>
              <p:nvPr/>
            </p:nvSpPr>
            <p:spPr bwMode="auto">
              <a:xfrm>
                <a:off x="2311" y="2656"/>
                <a:ext cx="36" cy="23"/>
              </a:xfrm>
              <a:custGeom>
                <a:avLst/>
                <a:gdLst>
                  <a:gd name="T0" fmla="*/ 0 w 107"/>
                  <a:gd name="T1" fmla="*/ 0 h 69"/>
                  <a:gd name="T2" fmla="*/ 0 w 107"/>
                  <a:gd name="T3" fmla="*/ 0 h 69"/>
                  <a:gd name="T4" fmla="*/ 0 w 107"/>
                  <a:gd name="T5" fmla="*/ 0 h 69"/>
                  <a:gd name="T6" fmla="*/ 0 w 107"/>
                  <a:gd name="T7" fmla="*/ 0 h 69"/>
                  <a:gd name="T8" fmla="*/ 0 w 107"/>
                  <a:gd name="T9" fmla="*/ 0 h 69"/>
                  <a:gd name="T10" fmla="*/ 0 w 107"/>
                  <a:gd name="T11" fmla="*/ 0 h 69"/>
                  <a:gd name="T12" fmla="*/ 0 w 107"/>
                  <a:gd name="T13" fmla="*/ 0 h 69"/>
                  <a:gd name="T14" fmla="*/ 0 w 107"/>
                  <a:gd name="T15" fmla="*/ 0 h 69"/>
                  <a:gd name="T16" fmla="*/ 0 w 107"/>
                  <a:gd name="T17" fmla="*/ 0 h 69"/>
                  <a:gd name="T18" fmla="*/ 0 w 107"/>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69">
                    <a:moveTo>
                      <a:pt x="75" y="63"/>
                    </a:moveTo>
                    <a:lnTo>
                      <a:pt x="48" y="69"/>
                    </a:lnTo>
                    <a:lnTo>
                      <a:pt x="21" y="59"/>
                    </a:lnTo>
                    <a:lnTo>
                      <a:pt x="0" y="32"/>
                    </a:lnTo>
                    <a:lnTo>
                      <a:pt x="31" y="11"/>
                    </a:lnTo>
                    <a:lnTo>
                      <a:pt x="75" y="0"/>
                    </a:lnTo>
                    <a:lnTo>
                      <a:pt x="107" y="4"/>
                    </a:lnTo>
                    <a:lnTo>
                      <a:pt x="100" y="35"/>
                    </a:lnTo>
                    <a:lnTo>
                      <a:pt x="75" y="6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9" name="Freeform 138">
                <a:extLst>
                  <a:ext uri="{FF2B5EF4-FFF2-40B4-BE49-F238E27FC236}">
                    <a16:creationId xmlns:a16="http://schemas.microsoft.com/office/drawing/2014/main" xmlns="" id="{421C866E-A8D6-4E7C-A26E-1D004C9F646B}"/>
                  </a:ext>
                </a:extLst>
              </p:cNvPr>
              <p:cNvSpPr>
                <a:spLocks/>
              </p:cNvSpPr>
              <p:nvPr/>
            </p:nvSpPr>
            <p:spPr bwMode="auto">
              <a:xfrm>
                <a:off x="2315" y="2656"/>
                <a:ext cx="33" cy="23"/>
              </a:xfrm>
              <a:custGeom>
                <a:avLst/>
                <a:gdLst>
                  <a:gd name="T0" fmla="*/ 0 w 99"/>
                  <a:gd name="T1" fmla="*/ 0 h 68"/>
                  <a:gd name="T2" fmla="*/ 0 w 99"/>
                  <a:gd name="T3" fmla="*/ 0 h 68"/>
                  <a:gd name="T4" fmla="*/ 0 w 99"/>
                  <a:gd name="T5" fmla="*/ 0 h 68"/>
                  <a:gd name="T6" fmla="*/ 0 w 99"/>
                  <a:gd name="T7" fmla="*/ 0 h 68"/>
                  <a:gd name="T8" fmla="*/ 0 w 99"/>
                  <a:gd name="T9" fmla="*/ 0 h 68"/>
                  <a:gd name="T10" fmla="*/ 0 w 99"/>
                  <a:gd name="T11" fmla="*/ 0 h 68"/>
                  <a:gd name="T12" fmla="*/ 0 w 99"/>
                  <a:gd name="T13" fmla="*/ 0 h 68"/>
                  <a:gd name="T14" fmla="*/ 0 w 99"/>
                  <a:gd name="T15" fmla="*/ 0 h 68"/>
                  <a:gd name="T16" fmla="*/ 0 w 99"/>
                  <a:gd name="T17" fmla="*/ 0 h 68"/>
                  <a:gd name="T18" fmla="*/ 0 w 99"/>
                  <a:gd name="T19" fmla="*/ 0 h 68"/>
                  <a:gd name="T20" fmla="*/ 0 w 99"/>
                  <a:gd name="T21" fmla="*/ 0 h 68"/>
                  <a:gd name="T22" fmla="*/ 0 w 99"/>
                  <a:gd name="T23" fmla="*/ 0 h 68"/>
                  <a:gd name="T24" fmla="*/ 0 w 99"/>
                  <a:gd name="T25" fmla="*/ 0 h 68"/>
                  <a:gd name="T26" fmla="*/ 0 w 99"/>
                  <a:gd name="T27" fmla="*/ 0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9" h="68">
                    <a:moveTo>
                      <a:pt x="6" y="51"/>
                    </a:moveTo>
                    <a:lnTo>
                      <a:pt x="38" y="68"/>
                    </a:lnTo>
                    <a:lnTo>
                      <a:pt x="61" y="64"/>
                    </a:lnTo>
                    <a:lnTo>
                      <a:pt x="86" y="55"/>
                    </a:lnTo>
                    <a:lnTo>
                      <a:pt x="97" y="26"/>
                    </a:lnTo>
                    <a:lnTo>
                      <a:pt x="99" y="9"/>
                    </a:lnTo>
                    <a:lnTo>
                      <a:pt x="65" y="0"/>
                    </a:lnTo>
                    <a:lnTo>
                      <a:pt x="84" y="23"/>
                    </a:lnTo>
                    <a:lnTo>
                      <a:pt x="77" y="39"/>
                    </a:lnTo>
                    <a:lnTo>
                      <a:pt x="58" y="53"/>
                    </a:lnTo>
                    <a:lnTo>
                      <a:pt x="30" y="53"/>
                    </a:lnTo>
                    <a:lnTo>
                      <a:pt x="0" y="34"/>
                    </a:lnTo>
                    <a:lnTo>
                      <a:pt x="6"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0" name="Freeform 139">
                <a:extLst>
                  <a:ext uri="{FF2B5EF4-FFF2-40B4-BE49-F238E27FC236}">
                    <a16:creationId xmlns:a16="http://schemas.microsoft.com/office/drawing/2014/main" xmlns="" id="{EB111EC7-C701-42D1-BE1E-A5E5DF699059}"/>
                  </a:ext>
                </a:extLst>
              </p:cNvPr>
              <p:cNvSpPr>
                <a:spLocks/>
              </p:cNvSpPr>
              <p:nvPr/>
            </p:nvSpPr>
            <p:spPr bwMode="auto">
              <a:xfrm>
                <a:off x="2311" y="2659"/>
                <a:ext cx="38" cy="21"/>
              </a:xfrm>
              <a:custGeom>
                <a:avLst/>
                <a:gdLst>
                  <a:gd name="T0" fmla="*/ 0 w 114"/>
                  <a:gd name="T1" fmla="*/ 0 h 64"/>
                  <a:gd name="T2" fmla="*/ 0 w 114"/>
                  <a:gd name="T3" fmla="*/ 0 h 64"/>
                  <a:gd name="T4" fmla="*/ 0 w 114"/>
                  <a:gd name="T5" fmla="*/ 0 h 64"/>
                  <a:gd name="T6" fmla="*/ 0 w 114"/>
                  <a:gd name="T7" fmla="*/ 0 h 64"/>
                  <a:gd name="T8" fmla="*/ 0 w 114"/>
                  <a:gd name="T9" fmla="*/ 0 h 64"/>
                  <a:gd name="T10" fmla="*/ 0 w 114"/>
                  <a:gd name="T11" fmla="*/ 0 h 64"/>
                  <a:gd name="T12" fmla="*/ 0 w 114"/>
                  <a:gd name="T13" fmla="*/ 0 h 64"/>
                  <a:gd name="T14" fmla="*/ 0 w 114"/>
                  <a:gd name="T15" fmla="*/ 0 h 64"/>
                  <a:gd name="T16" fmla="*/ 0 w 114"/>
                  <a:gd name="T17" fmla="*/ 0 h 64"/>
                  <a:gd name="T18" fmla="*/ 0 w 114"/>
                  <a:gd name="T19" fmla="*/ 0 h 64"/>
                  <a:gd name="T20" fmla="*/ 0 w 114"/>
                  <a:gd name="T21" fmla="*/ 0 h 64"/>
                  <a:gd name="T22" fmla="*/ 0 w 114"/>
                  <a:gd name="T23" fmla="*/ 0 h 64"/>
                  <a:gd name="T24" fmla="*/ 0 w 114"/>
                  <a:gd name="T25" fmla="*/ 0 h 64"/>
                  <a:gd name="T26" fmla="*/ 0 w 114"/>
                  <a:gd name="T27" fmla="*/ 0 h 64"/>
                  <a:gd name="T28" fmla="*/ 0 w 114"/>
                  <a:gd name="T29" fmla="*/ 0 h 64"/>
                  <a:gd name="T30" fmla="*/ 0 w 114"/>
                  <a:gd name="T31" fmla="*/ 0 h 64"/>
                  <a:gd name="T32" fmla="*/ 0 w 114"/>
                  <a:gd name="T33" fmla="*/ 0 h 64"/>
                  <a:gd name="T34" fmla="*/ 0 w 114"/>
                  <a:gd name="T35" fmla="*/ 0 h 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4" h="64">
                    <a:moveTo>
                      <a:pt x="0" y="22"/>
                    </a:moveTo>
                    <a:lnTo>
                      <a:pt x="11" y="42"/>
                    </a:lnTo>
                    <a:lnTo>
                      <a:pt x="28" y="53"/>
                    </a:lnTo>
                    <a:lnTo>
                      <a:pt x="53" y="64"/>
                    </a:lnTo>
                    <a:lnTo>
                      <a:pt x="80" y="60"/>
                    </a:lnTo>
                    <a:lnTo>
                      <a:pt x="98" y="46"/>
                    </a:lnTo>
                    <a:lnTo>
                      <a:pt x="109" y="29"/>
                    </a:lnTo>
                    <a:lnTo>
                      <a:pt x="114" y="3"/>
                    </a:lnTo>
                    <a:lnTo>
                      <a:pt x="102" y="0"/>
                    </a:lnTo>
                    <a:lnTo>
                      <a:pt x="102" y="21"/>
                    </a:lnTo>
                    <a:lnTo>
                      <a:pt x="87" y="44"/>
                    </a:lnTo>
                    <a:lnTo>
                      <a:pt x="69" y="53"/>
                    </a:lnTo>
                    <a:lnTo>
                      <a:pt x="50" y="57"/>
                    </a:lnTo>
                    <a:lnTo>
                      <a:pt x="26" y="46"/>
                    </a:lnTo>
                    <a:lnTo>
                      <a:pt x="13" y="26"/>
                    </a:lnTo>
                    <a:lnTo>
                      <a:pt x="6" y="1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1" name="Freeform 140">
                <a:extLst>
                  <a:ext uri="{FF2B5EF4-FFF2-40B4-BE49-F238E27FC236}">
                    <a16:creationId xmlns:a16="http://schemas.microsoft.com/office/drawing/2014/main" xmlns="" id="{7600DB83-77C8-4D71-8E21-C575B8DBAC37}"/>
                  </a:ext>
                </a:extLst>
              </p:cNvPr>
              <p:cNvSpPr>
                <a:spLocks/>
              </p:cNvSpPr>
              <p:nvPr/>
            </p:nvSpPr>
            <p:spPr bwMode="auto">
              <a:xfrm>
                <a:off x="2294" y="2653"/>
                <a:ext cx="80" cy="40"/>
              </a:xfrm>
              <a:custGeom>
                <a:avLst/>
                <a:gdLst>
                  <a:gd name="T0" fmla="*/ 0 w 241"/>
                  <a:gd name="T1" fmla="*/ 0 h 121"/>
                  <a:gd name="T2" fmla="*/ 0 w 241"/>
                  <a:gd name="T3" fmla="*/ 0 h 121"/>
                  <a:gd name="T4" fmla="*/ 0 w 241"/>
                  <a:gd name="T5" fmla="*/ 0 h 121"/>
                  <a:gd name="T6" fmla="*/ 0 w 241"/>
                  <a:gd name="T7" fmla="*/ 0 h 121"/>
                  <a:gd name="T8" fmla="*/ 0 w 241"/>
                  <a:gd name="T9" fmla="*/ 0 h 121"/>
                  <a:gd name="T10" fmla="*/ 0 w 241"/>
                  <a:gd name="T11" fmla="*/ 0 h 121"/>
                  <a:gd name="T12" fmla="*/ 0 w 241"/>
                  <a:gd name="T13" fmla="*/ 0 h 121"/>
                  <a:gd name="T14" fmla="*/ 0 w 241"/>
                  <a:gd name="T15" fmla="*/ 0 h 121"/>
                  <a:gd name="T16" fmla="*/ 0 w 241"/>
                  <a:gd name="T17" fmla="*/ 0 h 121"/>
                  <a:gd name="T18" fmla="*/ 0 w 241"/>
                  <a:gd name="T19" fmla="*/ 0 h 121"/>
                  <a:gd name="T20" fmla="*/ 0 w 241"/>
                  <a:gd name="T21" fmla="*/ 0 h 121"/>
                  <a:gd name="T22" fmla="*/ 0 w 241"/>
                  <a:gd name="T23" fmla="*/ 0 h 121"/>
                  <a:gd name="T24" fmla="*/ 0 w 241"/>
                  <a:gd name="T25" fmla="*/ 0 h 121"/>
                  <a:gd name="T26" fmla="*/ 0 w 241"/>
                  <a:gd name="T27" fmla="*/ 0 h 121"/>
                  <a:gd name="T28" fmla="*/ 0 w 241"/>
                  <a:gd name="T29" fmla="*/ 0 h 121"/>
                  <a:gd name="T30" fmla="*/ 0 w 241"/>
                  <a:gd name="T31" fmla="*/ 0 h 121"/>
                  <a:gd name="T32" fmla="*/ 0 w 241"/>
                  <a:gd name="T33" fmla="*/ 0 h 121"/>
                  <a:gd name="T34" fmla="*/ 0 w 241"/>
                  <a:gd name="T35" fmla="*/ 0 h 121"/>
                  <a:gd name="T36" fmla="*/ 0 w 241"/>
                  <a:gd name="T37" fmla="*/ 0 h 121"/>
                  <a:gd name="T38" fmla="*/ 0 w 241"/>
                  <a:gd name="T39" fmla="*/ 0 h 121"/>
                  <a:gd name="T40" fmla="*/ 0 w 241"/>
                  <a:gd name="T41" fmla="*/ 0 h 121"/>
                  <a:gd name="T42" fmla="*/ 0 w 241"/>
                  <a:gd name="T43" fmla="*/ 0 h 121"/>
                  <a:gd name="T44" fmla="*/ 0 w 241"/>
                  <a:gd name="T45" fmla="*/ 0 h 121"/>
                  <a:gd name="T46" fmla="*/ 0 w 241"/>
                  <a:gd name="T47" fmla="*/ 0 h 121"/>
                  <a:gd name="T48" fmla="*/ 0 w 241"/>
                  <a:gd name="T49" fmla="*/ 0 h 121"/>
                  <a:gd name="T50" fmla="*/ 0 w 241"/>
                  <a:gd name="T51" fmla="*/ 0 h 121"/>
                  <a:gd name="T52" fmla="*/ 0 w 241"/>
                  <a:gd name="T53" fmla="*/ 0 h 121"/>
                  <a:gd name="T54" fmla="*/ 0 w 241"/>
                  <a:gd name="T55" fmla="*/ 0 h 121"/>
                  <a:gd name="T56" fmla="*/ 0 w 241"/>
                  <a:gd name="T57" fmla="*/ 0 h 121"/>
                  <a:gd name="T58" fmla="*/ 0 w 241"/>
                  <a:gd name="T59" fmla="*/ 0 h 121"/>
                  <a:gd name="T60" fmla="*/ 0 w 241"/>
                  <a:gd name="T61" fmla="*/ 0 h 121"/>
                  <a:gd name="T62" fmla="*/ 0 w 241"/>
                  <a:gd name="T63" fmla="*/ 0 h 1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1" h="121">
                    <a:moveTo>
                      <a:pt x="0" y="89"/>
                    </a:moveTo>
                    <a:lnTo>
                      <a:pt x="19" y="89"/>
                    </a:lnTo>
                    <a:lnTo>
                      <a:pt x="52" y="115"/>
                    </a:lnTo>
                    <a:lnTo>
                      <a:pt x="87" y="121"/>
                    </a:lnTo>
                    <a:lnTo>
                      <a:pt x="131" y="110"/>
                    </a:lnTo>
                    <a:lnTo>
                      <a:pt x="79" y="102"/>
                    </a:lnTo>
                    <a:lnTo>
                      <a:pt x="44" y="85"/>
                    </a:lnTo>
                    <a:lnTo>
                      <a:pt x="27" y="58"/>
                    </a:lnTo>
                    <a:lnTo>
                      <a:pt x="52" y="46"/>
                    </a:lnTo>
                    <a:lnTo>
                      <a:pt x="74" y="37"/>
                    </a:lnTo>
                    <a:lnTo>
                      <a:pt x="88" y="49"/>
                    </a:lnTo>
                    <a:lnTo>
                      <a:pt x="111" y="49"/>
                    </a:lnTo>
                    <a:lnTo>
                      <a:pt x="126" y="37"/>
                    </a:lnTo>
                    <a:lnTo>
                      <a:pt x="124" y="19"/>
                    </a:lnTo>
                    <a:lnTo>
                      <a:pt x="150" y="19"/>
                    </a:lnTo>
                    <a:lnTo>
                      <a:pt x="173" y="27"/>
                    </a:lnTo>
                    <a:lnTo>
                      <a:pt x="195" y="40"/>
                    </a:lnTo>
                    <a:lnTo>
                      <a:pt x="204" y="57"/>
                    </a:lnTo>
                    <a:lnTo>
                      <a:pt x="201" y="70"/>
                    </a:lnTo>
                    <a:lnTo>
                      <a:pt x="230" y="66"/>
                    </a:lnTo>
                    <a:lnTo>
                      <a:pt x="241" y="54"/>
                    </a:lnTo>
                    <a:lnTo>
                      <a:pt x="232" y="45"/>
                    </a:lnTo>
                    <a:lnTo>
                      <a:pt x="217" y="39"/>
                    </a:lnTo>
                    <a:lnTo>
                      <a:pt x="195" y="26"/>
                    </a:lnTo>
                    <a:lnTo>
                      <a:pt x="170" y="9"/>
                    </a:lnTo>
                    <a:lnTo>
                      <a:pt x="126" y="0"/>
                    </a:lnTo>
                    <a:lnTo>
                      <a:pt x="87" y="9"/>
                    </a:lnTo>
                    <a:lnTo>
                      <a:pt x="56" y="27"/>
                    </a:lnTo>
                    <a:lnTo>
                      <a:pt x="24" y="45"/>
                    </a:lnTo>
                    <a:lnTo>
                      <a:pt x="5" y="70"/>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2" name="Freeform 141">
                <a:extLst>
                  <a:ext uri="{FF2B5EF4-FFF2-40B4-BE49-F238E27FC236}">
                    <a16:creationId xmlns:a16="http://schemas.microsoft.com/office/drawing/2014/main" xmlns="" id="{E215DA29-B069-4D9A-954C-FC257493A48E}"/>
                  </a:ext>
                </a:extLst>
              </p:cNvPr>
              <p:cNvSpPr>
                <a:spLocks/>
              </p:cNvSpPr>
              <p:nvPr/>
            </p:nvSpPr>
            <p:spPr bwMode="auto">
              <a:xfrm>
                <a:off x="2463" y="2659"/>
                <a:ext cx="26" cy="19"/>
              </a:xfrm>
              <a:custGeom>
                <a:avLst/>
                <a:gdLst>
                  <a:gd name="T0" fmla="*/ 0 w 79"/>
                  <a:gd name="T1" fmla="*/ 0 h 56"/>
                  <a:gd name="T2" fmla="*/ 0 w 79"/>
                  <a:gd name="T3" fmla="*/ 0 h 56"/>
                  <a:gd name="T4" fmla="*/ 0 w 79"/>
                  <a:gd name="T5" fmla="*/ 0 h 56"/>
                  <a:gd name="T6" fmla="*/ 0 w 79"/>
                  <a:gd name="T7" fmla="*/ 0 h 56"/>
                  <a:gd name="T8" fmla="*/ 0 w 79"/>
                  <a:gd name="T9" fmla="*/ 0 h 56"/>
                  <a:gd name="T10" fmla="*/ 0 w 79"/>
                  <a:gd name="T11" fmla="*/ 0 h 56"/>
                  <a:gd name="T12" fmla="*/ 0 w 79"/>
                  <a:gd name="T13" fmla="*/ 0 h 56"/>
                  <a:gd name="T14" fmla="*/ 0 w 79"/>
                  <a:gd name="T15" fmla="*/ 0 h 56"/>
                  <a:gd name="T16" fmla="*/ 0 w 79"/>
                  <a:gd name="T17" fmla="*/ 0 h 56"/>
                  <a:gd name="T18" fmla="*/ 0 w 79"/>
                  <a:gd name="T19" fmla="*/ 0 h 56"/>
                  <a:gd name="T20" fmla="*/ 0 w 7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56">
                    <a:moveTo>
                      <a:pt x="0" y="26"/>
                    </a:moveTo>
                    <a:lnTo>
                      <a:pt x="19" y="8"/>
                    </a:lnTo>
                    <a:lnTo>
                      <a:pt x="44" y="0"/>
                    </a:lnTo>
                    <a:lnTo>
                      <a:pt x="79" y="5"/>
                    </a:lnTo>
                    <a:lnTo>
                      <a:pt x="76" y="29"/>
                    </a:lnTo>
                    <a:lnTo>
                      <a:pt x="65" y="47"/>
                    </a:lnTo>
                    <a:lnTo>
                      <a:pt x="48" y="56"/>
                    </a:lnTo>
                    <a:lnTo>
                      <a:pt x="31" y="56"/>
                    </a:lnTo>
                    <a:lnTo>
                      <a:pt x="22" y="53"/>
                    </a:lnTo>
                    <a:lnTo>
                      <a:pt x="0" y="2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3" name="Freeform 142">
                <a:extLst>
                  <a:ext uri="{FF2B5EF4-FFF2-40B4-BE49-F238E27FC236}">
                    <a16:creationId xmlns:a16="http://schemas.microsoft.com/office/drawing/2014/main" xmlns="" id="{C88A5A62-4317-41A5-B140-7E562018D953}"/>
                  </a:ext>
                </a:extLst>
              </p:cNvPr>
              <p:cNvSpPr>
                <a:spLocks/>
              </p:cNvSpPr>
              <p:nvPr/>
            </p:nvSpPr>
            <p:spPr bwMode="auto">
              <a:xfrm>
                <a:off x="2462" y="2666"/>
                <a:ext cx="29" cy="14"/>
              </a:xfrm>
              <a:custGeom>
                <a:avLst/>
                <a:gdLst>
                  <a:gd name="T0" fmla="*/ 0 w 86"/>
                  <a:gd name="T1" fmla="*/ 0 h 41"/>
                  <a:gd name="T2" fmla="*/ 0 w 86"/>
                  <a:gd name="T3" fmla="*/ 0 h 41"/>
                  <a:gd name="T4" fmla="*/ 0 w 86"/>
                  <a:gd name="T5" fmla="*/ 0 h 41"/>
                  <a:gd name="T6" fmla="*/ 0 w 86"/>
                  <a:gd name="T7" fmla="*/ 0 h 41"/>
                  <a:gd name="T8" fmla="*/ 0 w 86"/>
                  <a:gd name="T9" fmla="*/ 0 h 41"/>
                  <a:gd name="T10" fmla="*/ 0 w 86"/>
                  <a:gd name="T11" fmla="*/ 0 h 41"/>
                  <a:gd name="T12" fmla="*/ 0 w 86"/>
                  <a:gd name="T13" fmla="*/ 0 h 41"/>
                  <a:gd name="T14" fmla="*/ 0 w 86"/>
                  <a:gd name="T15" fmla="*/ 0 h 41"/>
                  <a:gd name="T16" fmla="*/ 0 w 86"/>
                  <a:gd name="T17" fmla="*/ 0 h 41"/>
                  <a:gd name="T18" fmla="*/ 0 w 86"/>
                  <a:gd name="T19" fmla="*/ 0 h 41"/>
                  <a:gd name="T20" fmla="*/ 0 w 86"/>
                  <a:gd name="T21" fmla="*/ 0 h 41"/>
                  <a:gd name="T22" fmla="*/ 0 w 86"/>
                  <a:gd name="T23" fmla="*/ 0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41">
                    <a:moveTo>
                      <a:pt x="63" y="0"/>
                    </a:moveTo>
                    <a:lnTo>
                      <a:pt x="58" y="18"/>
                    </a:lnTo>
                    <a:lnTo>
                      <a:pt x="41" y="24"/>
                    </a:lnTo>
                    <a:lnTo>
                      <a:pt x="0" y="7"/>
                    </a:lnTo>
                    <a:lnTo>
                      <a:pt x="7" y="22"/>
                    </a:lnTo>
                    <a:lnTo>
                      <a:pt x="37" y="41"/>
                    </a:lnTo>
                    <a:lnTo>
                      <a:pt x="52" y="35"/>
                    </a:lnTo>
                    <a:lnTo>
                      <a:pt x="73" y="24"/>
                    </a:lnTo>
                    <a:lnTo>
                      <a:pt x="86" y="0"/>
                    </a:lnTo>
                    <a:lnTo>
                      <a:pt x="72" y="4"/>
                    </a:lnTo>
                    <a:lnTo>
                      <a:pt x="63"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4" name="Freeform 143">
                <a:extLst>
                  <a:ext uri="{FF2B5EF4-FFF2-40B4-BE49-F238E27FC236}">
                    <a16:creationId xmlns:a16="http://schemas.microsoft.com/office/drawing/2014/main" xmlns="" id="{2B4C3DBB-F0D3-420E-834D-C11EA26CB880}"/>
                  </a:ext>
                </a:extLst>
              </p:cNvPr>
              <p:cNvSpPr>
                <a:spLocks/>
              </p:cNvSpPr>
              <p:nvPr/>
            </p:nvSpPr>
            <p:spPr bwMode="auto">
              <a:xfrm>
                <a:off x="2455" y="2655"/>
                <a:ext cx="61" cy="37"/>
              </a:xfrm>
              <a:custGeom>
                <a:avLst/>
                <a:gdLst>
                  <a:gd name="T0" fmla="*/ 0 w 183"/>
                  <a:gd name="T1" fmla="*/ 0 h 111"/>
                  <a:gd name="T2" fmla="*/ 0 w 183"/>
                  <a:gd name="T3" fmla="*/ 0 h 111"/>
                  <a:gd name="T4" fmla="*/ 0 w 183"/>
                  <a:gd name="T5" fmla="*/ 0 h 111"/>
                  <a:gd name="T6" fmla="*/ 0 w 183"/>
                  <a:gd name="T7" fmla="*/ 0 h 111"/>
                  <a:gd name="T8" fmla="*/ 0 w 183"/>
                  <a:gd name="T9" fmla="*/ 0 h 111"/>
                  <a:gd name="T10" fmla="*/ 0 w 183"/>
                  <a:gd name="T11" fmla="*/ 0 h 111"/>
                  <a:gd name="T12" fmla="*/ 0 w 183"/>
                  <a:gd name="T13" fmla="*/ 0 h 111"/>
                  <a:gd name="T14" fmla="*/ 0 w 183"/>
                  <a:gd name="T15" fmla="*/ 0 h 111"/>
                  <a:gd name="T16" fmla="*/ 0 w 183"/>
                  <a:gd name="T17" fmla="*/ 0 h 111"/>
                  <a:gd name="T18" fmla="*/ 0 w 183"/>
                  <a:gd name="T19" fmla="*/ 0 h 111"/>
                  <a:gd name="T20" fmla="*/ 0 w 183"/>
                  <a:gd name="T21" fmla="*/ 0 h 111"/>
                  <a:gd name="T22" fmla="*/ 0 w 183"/>
                  <a:gd name="T23" fmla="*/ 0 h 111"/>
                  <a:gd name="T24" fmla="*/ 0 w 183"/>
                  <a:gd name="T25" fmla="*/ 0 h 111"/>
                  <a:gd name="T26" fmla="*/ 0 w 183"/>
                  <a:gd name="T27" fmla="*/ 0 h 111"/>
                  <a:gd name="T28" fmla="*/ 0 w 183"/>
                  <a:gd name="T29" fmla="*/ 0 h 111"/>
                  <a:gd name="T30" fmla="*/ 0 w 183"/>
                  <a:gd name="T31" fmla="*/ 0 h 111"/>
                  <a:gd name="T32" fmla="*/ 0 w 183"/>
                  <a:gd name="T33" fmla="*/ 0 h 111"/>
                  <a:gd name="T34" fmla="*/ 0 w 183"/>
                  <a:gd name="T35" fmla="*/ 0 h 111"/>
                  <a:gd name="T36" fmla="*/ 0 w 183"/>
                  <a:gd name="T37" fmla="*/ 0 h 111"/>
                  <a:gd name="T38" fmla="*/ 0 w 183"/>
                  <a:gd name="T39" fmla="*/ 0 h 111"/>
                  <a:gd name="T40" fmla="*/ 0 w 183"/>
                  <a:gd name="T41" fmla="*/ 0 h 111"/>
                  <a:gd name="T42" fmla="*/ 0 w 183"/>
                  <a:gd name="T43" fmla="*/ 0 h 111"/>
                  <a:gd name="T44" fmla="*/ 0 w 183"/>
                  <a:gd name="T45" fmla="*/ 0 h 111"/>
                  <a:gd name="T46" fmla="*/ 0 w 183"/>
                  <a:gd name="T47" fmla="*/ 0 h 111"/>
                  <a:gd name="T48" fmla="*/ 0 w 183"/>
                  <a:gd name="T49" fmla="*/ 0 h 111"/>
                  <a:gd name="T50" fmla="*/ 0 w 183"/>
                  <a:gd name="T51" fmla="*/ 0 h 111"/>
                  <a:gd name="T52" fmla="*/ 0 w 183"/>
                  <a:gd name="T53" fmla="*/ 0 h 111"/>
                  <a:gd name="T54" fmla="*/ 0 w 183"/>
                  <a:gd name="T55" fmla="*/ 0 h 111"/>
                  <a:gd name="T56" fmla="*/ 0 w 183"/>
                  <a:gd name="T57" fmla="*/ 0 h 111"/>
                  <a:gd name="T58" fmla="*/ 0 w 183"/>
                  <a:gd name="T59" fmla="*/ 0 h 111"/>
                  <a:gd name="T60" fmla="*/ 0 w 183"/>
                  <a:gd name="T61" fmla="*/ 0 h 111"/>
                  <a:gd name="T62" fmla="*/ 0 w 183"/>
                  <a:gd name="T63" fmla="*/ 0 h 111"/>
                  <a:gd name="T64" fmla="*/ 0 w 183"/>
                  <a:gd name="T65" fmla="*/ 0 h 111"/>
                  <a:gd name="T66" fmla="*/ 0 w 183"/>
                  <a:gd name="T67" fmla="*/ 0 h 111"/>
                  <a:gd name="T68" fmla="*/ 0 w 183"/>
                  <a:gd name="T69" fmla="*/ 0 h 111"/>
                  <a:gd name="T70" fmla="*/ 0 w 183"/>
                  <a:gd name="T71" fmla="*/ 0 h 111"/>
                  <a:gd name="T72" fmla="*/ 0 w 183"/>
                  <a:gd name="T73" fmla="*/ 0 h 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3" h="111">
                    <a:moveTo>
                      <a:pt x="0" y="54"/>
                    </a:moveTo>
                    <a:lnTo>
                      <a:pt x="24" y="21"/>
                    </a:lnTo>
                    <a:lnTo>
                      <a:pt x="54" y="6"/>
                    </a:lnTo>
                    <a:lnTo>
                      <a:pt x="104" y="0"/>
                    </a:lnTo>
                    <a:lnTo>
                      <a:pt x="136" y="16"/>
                    </a:lnTo>
                    <a:lnTo>
                      <a:pt x="154" y="54"/>
                    </a:lnTo>
                    <a:lnTo>
                      <a:pt x="175" y="59"/>
                    </a:lnTo>
                    <a:lnTo>
                      <a:pt x="183" y="75"/>
                    </a:lnTo>
                    <a:lnTo>
                      <a:pt x="148" y="62"/>
                    </a:lnTo>
                    <a:lnTo>
                      <a:pt x="123" y="90"/>
                    </a:lnTo>
                    <a:lnTo>
                      <a:pt x="113" y="111"/>
                    </a:lnTo>
                    <a:lnTo>
                      <a:pt x="89" y="103"/>
                    </a:lnTo>
                    <a:lnTo>
                      <a:pt x="128" y="60"/>
                    </a:lnTo>
                    <a:lnTo>
                      <a:pt x="133" y="49"/>
                    </a:lnTo>
                    <a:lnTo>
                      <a:pt x="128" y="32"/>
                    </a:lnTo>
                    <a:lnTo>
                      <a:pt x="118" y="26"/>
                    </a:lnTo>
                    <a:lnTo>
                      <a:pt x="107" y="25"/>
                    </a:lnTo>
                    <a:lnTo>
                      <a:pt x="104" y="51"/>
                    </a:lnTo>
                    <a:lnTo>
                      <a:pt x="84" y="71"/>
                    </a:lnTo>
                    <a:lnTo>
                      <a:pt x="58" y="75"/>
                    </a:lnTo>
                    <a:lnTo>
                      <a:pt x="44" y="64"/>
                    </a:lnTo>
                    <a:lnTo>
                      <a:pt x="61" y="65"/>
                    </a:lnTo>
                    <a:lnTo>
                      <a:pt x="78" y="62"/>
                    </a:lnTo>
                    <a:lnTo>
                      <a:pt x="93" y="49"/>
                    </a:lnTo>
                    <a:lnTo>
                      <a:pt x="98" y="25"/>
                    </a:lnTo>
                    <a:lnTo>
                      <a:pt x="72" y="21"/>
                    </a:lnTo>
                    <a:lnTo>
                      <a:pt x="71" y="43"/>
                    </a:lnTo>
                    <a:lnTo>
                      <a:pt x="58" y="49"/>
                    </a:lnTo>
                    <a:lnTo>
                      <a:pt x="44" y="39"/>
                    </a:lnTo>
                    <a:lnTo>
                      <a:pt x="41" y="29"/>
                    </a:lnTo>
                    <a:lnTo>
                      <a:pt x="28" y="39"/>
                    </a:lnTo>
                    <a:lnTo>
                      <a:pt x="39" y="59"/>
                    </a:lnTo>
                    <a:lnTo>
                      <a:pt x="27" y="56"/>
                    </a:lnTo>
                    <a:lnTo>
                      <a:pt x="16" y="43"/>
                    </a:lnTo>
                    <a:lnTo>
                      <a:pt x="10" y="6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5" name="Freeform 144">
                <a:extLst>
                  <a:ext uri="{FF2B5EF4-FFF2-40B4-BE49-F238E27FC236}">
                    <a16:creationId xmlns:a16="http://schemas.microsoft.com/office/drawing/2014/main" xmlns="" id="{1E5B3C57-7334-460D-A723-CE4B3B625C95}"/>
                  </a:ext>
                </a:extLst>
              </p:cNvPr>
              <p:cNvSpPr>
                <a:spLocks/>
              </p:cNvSpPr>
              <p:nvPr/>
            </p:nvSpPr>
            <p:spPr bwMode="auto">
              <a:xfrm>
                <a:off x="2117" y="2576"/>
                <a:ext cx="115" cy="76"/>
              </a:xfrm>
              <a:custGeom>
                <a:avLst/>
                <a:gdLst>
                  <a:gd name="T0" fmla="*/ 0 w 346"/>
                  <a:gd name="T1" fmla="*/ 0 h 227"/>
                  <a:gd name="T2" fmla="*/ 0 w 346"/>
                  <a:gd name="T3" fmla="*/ 0 h 227"/>
                  <a:gd name="T4" fmla="*/ 0 w 346"/>
                  <a:gd name="T5" fmla="*/ 0 h 227"/>
                  <a:gd name="T6" fmla="*/ 0 w 346"/>
                  <a:gd name="T7" fmla="*/ 0 h 227"/>
                  <a:gd name="T8" fmla="*/ 0 w 346"/>
                  <a:gd name="T9" fmla="*/ 0 h 227"/>
                  <a:gd name="T10" fmla="*/ 0 w 346"/>
                  <a:gd name="T11" fmla="*/ 0 h 227"/>
                  <a:gd name="T12" fmla="*/ 0 w 346"/>
                  <a:gd name="T13" fmla="*/ 0 h 227"/>
                  <a:gd name="T14" fmla="*/ 0 w 346"/>
                  <a:gd name="T15" fmla="*/ 0 h 227"/>
                  <a:gd name="T16" fmla="*/ 0 w 346"/>
                  <a:gd name="T17" fmla="*/ 0 h 227"/>
                  <a:gd name="T18" fmla="*/ 0 w 346"/>
                  <a:gd name="T19" fmla="*/ 0 h 227"/>
                  <a:gd name="T20" fmla="*/ 0 w 346"/>
                  <a:gd name="T21" fmla="*/ 0 h 227"/>
                  <a:gd name="T22" fmla="*/ 0 w 346"/>
                  <a:gd name="T23" fmla="*/ 0 h 227"/>
                  <a:gd name="T24" fmla="*/ 0 w 346"/>
                  <a:gd name="T25" fmla="*/ 0 h 227"/>
                  <a:gd name="T26" fmla="*/ 0 w 346"/>
                  <a:gd name="T27" fmla="*/ 0 h 227"/>
                  <a:gd name="T28" fmla="*/ 0 w 346"/>
                  <a:gd name="T29" fmla="*/ 0 h 227"/>
                  <a:gd name="T30" fmla="*/ 0 w 346"/>
                  <a:gd name="T31" fmla="*/ 0 h 227"/>
                  <a:gd name="T32" fmla="*/ 0 w 346"/>
                  <a:gd name="T33" fmla="*/ 0 h 227"/>
                  <a:gd name="T34" fmla="*/ 0 w 346"/>
                  <a:gd name="T35" fmla="*/ 0 h 227"/>
                  <a:gd name="T36" fmla="*/ 0 w 346"/>
                  <a:gd name="T37" fmla="*/ 0 h 2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6" h="227">
                    <a:moveTo>
                      <a:pt x="325" y="11"/>
                    </a:moveTo>
                    <a:lnTo>
                      <a:pt x="276" y="0"/>
                    </a:lnTo>
                    <a:lnTo>
                      <a:pt x="217" y="7"/>
                    </a:lnTo>
                    <a:lnTo>
                      <a:pt x="171" y="44"/>
                    </a:lnTo>
                    <a:lnTo>
                      <a:pt x="5" y="121"/>
                    </a:lnTo>
                    <a:lnTo>
                      <a:pt x="95" y="125"/>
                    </a:lnTo>
                    <a:lnTo>
                      <a:pt x="22" y="144"/>
                    </a:lnTo>
                    <a:lnTo>
                      <a:pt x="0" y="182"/>
                    </a:lnTo>
                    <a:lnTo>
                      <a:pt x="117" y="162"/>
                    </a:lnTo>
                    <a:lnTo>
                      <a:pt x="81" y="186"/>
                    </a:lnTo>
                    <a:lnTo>
                      <a:pt x="72" y="227"/>
                    </a:lnTo>
                    <a:lnTo>
                      <a:pt x="177" y="195"/>
                    </a:lnTo>
                    <a:lnTo>
                      <a:pt x="260" y="145"/>
                    </a:lnTo>
                    <a:lnTo>
                      <a:pt x="346" y="62"/>
                    </a:lnTo>
                    <a:lnTo>
                      <a:pt x="282" y="85"/>
                    </a:lnTo>
                    <a:lnTo>
                      <a:pt x="315" y="49"/>
                    </a:lnTo>
                    <a:lnTo>
                      <a:pt x="281" y="53"/>
                    </a:lnTo>
                    <a:lnTo>
                      <a:pt x="325" y="1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6" name="Freeform 145">
                <a:extLst>
                  <a:ext uri="{FF2B5EF4-FFF2-40B4-BE49-F238E27FC236}">
                    <a16:creationId xmlns:a16="http://schemas.microsoft.com/office/drawing/2014/main" xmlns="" id="{BB8F59D9-63B5-4DD9-855E-1048208AE56A}"/>
                  </a:ext>
                </a:extLst>
              </p:cNvPr>
              <p:cNvSpPr>
                <a:spLocks/>
              </p:cNvSpPr>
              <p:nvPr/>
            </p:nvSpPr>
            <p:spPr bwMode="auto">
              <a:xfrm>
                <a:off x="2164" y="2535"/>
                <a:ext cx="34" cy="44"/>
              </a:xfrm>
              <a:custGeom>
                <a:avLst/>
                <a:gdLst>
                  <a:gd name="T0" fmla="*/ 0 w 102"/>
                  <a:gd name="T1" fmla="*/ 0 h 131"/>
                  <a:gd name="T2" fmla="*/ 0 w 102"/>
                  <a:gd name="T3" fmla="*/ 0 h 131"/>
                  <a:gd name="T4" fmla="*/ 0 w 102"/>
                  <a:gd name="T5" fmla="*/ 0 h 131"/>
                  <a:gd name="T6" fmla="*/ 0 w 102"/>
                  <a:gd name="T7" fmla="*/ 0 h 131"/>
                  <a:gd name="T8" fmla="*/ 0 w 102"/>
                  <a:gd name="T9" fmla="*/ 0 h 131"/>
                  <a:gd name="T10" fmla="*/ 0 w 102"/>
                  <a:gd name="T11" fmla="*/ 0 h 131"/>
                  <a:gd name="T12" fmla="*/ 0 w 102"/>
                  <a:gd name="T13" fmla="*/ 0 h 131"/>
                  <a:gd name="T14" fmla="*/ 0 w 102"/>
                  <a:gd name="T15" fmla="*/ 0 h 131"/>
                  <a:gd name="T16" fmla="*/ 0 w 102"/>
                  <a:gd name="T17" fmla="*/ 0 h 131"/>
                  <a:gd name="T18" fmla="*/ 0 w 102"/>
                  <a:gd name="T19" fmla="*/ 0 h 131"/>
                  <a:gd name="T20" fmla="*/ 0 w 102"/>
                  <a:gd name="T21" fmla="*/ 0 h 131"/>
                  <a:gd name="T22" fmla="*/ 0 w 102"/>
                  <a:gd name="T23" fmla="*/ 0 h 131"/>
                  <a:gd name="T24" fmla="*/ 0 w 102"/>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31">
                    <a:moveTo>
                      <a:pt x="31" y="0"/>
                    </a:moveTo>
                    <a:lnTo>
                      <a:pt x="0" y="34"/>
                    </a:lnTo>
                    <a:lnTo>
                      <a:pt x="0" y="75"/>
                    </a:lnTo>
                    <a:lnTo>
                      <a:pt x="30" y="64"/>
                    </a:lnTo>
                    <a:lnTo>
                      <a:pt x="1" y="109"/>
                    </a:lnTo>
                    <a:lnTo>
                      <a:pt x="33" y="131"/>
                    </a:lnTo>
                    <a:lnTo>
                      <a:pt x="102" y="102"/>
                    </a:lnTo>
                    <a:lnTo>
                      <a:pt x="41" y="90"/>
                    </a:lnTo>
                    <a:lnTo>
                      <a:pt x="75" y="40"/>
                    </a:lnTo>
                    <a:lnTo>
                      <a:pt x="63" y="17"/>
                    </a:lnTo>
                    <a:lnTo>
                      <a:pt x="24" y="36"/>
                    </a:lnTo>
                    <a:lnTo>
                      <a:pt x="31"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7" name="Freeform 146">
                <a:extLst>
                  <a:ext uri="{FF2B5EF4-FFF2-40B4-BE49-F238E27FC236}">
                    <a16:creationId xmlns:a16="http://schemas.microsoft.com/office/drawing/2014/main" xmlns="" id="{79E446CA-FC19-4A63-9555-137EF6D0EA08}"/>
                  </a:ext>
                </a:extLst>
              </p:cNvPr>
              <p:cNvSpPr>
                <a:spLocks/>
              </p:cNvSpPr>
              <p:nvPr/>
            </p:nvSpPr>
            <p:spPr bwMode="auto">
              <a:xfrm>
                <a:off x="2053" y="2628"/>
                <a:ext cx="50" cy="43"/>
              </a:xfrm>
              <a:custGeom>
                <a:avLst/>
                <a:gdLst>
                  <a:gd name="T0" fmla="*/ 0 w 149"/>
                  <a:gd name="T1" fmla="*/ 0 h 129"/>
                  <a:gd name="T2" fmla="*/ 0 w 149"/>
                  <a:gd name="T3" fmla="*/ 0 h 129"/>
                  <a:gd name="T4" fmla="*/ 0 w 149"/>
                  <a:gd name="T5" fmla="*/ 0 h 129"/>
                  <a:gd name="T6" fmla="*/ 0 w 149"/>
                  <a:gd name="T7" fmla="*/ 0 h 129"/>
                  <a:gd name="T8" fmla="*/ 0 w 149"/>
                  <a:gd name="T9" fmla="*/ 0 h 129"/>
                  <a:gd name="T10" fmla="*/ 0 w 149"/>
                  <a:gd name="T11" fmla="*/ 0 h 129"/>
                  <a:gd name="T12" fmla="*/ 0 w 149"/>
                  <a:gd name="T13" fmla="*/ 0 h 129"/>
                  <a:gd name="T14" fmla="*/ 0 w 149"/>
                  <a:gd name="T15" fmla="*/ 0 h 129"/>
                  <a:gd name="T16" fmla="*/ 0 w 149"/>
                  <a:gd name="T17" fmla="*/ 0 h 129"/>
                  <a:gd name="T18" fmla="*/ 0 w 149"/>
                  <a:gd name="T19" fmla="*/ 0 h 129"/>
                  <a:gd name="T20" fmla="*/ 0 w 149"/>
                  <a:gd name="T21" fmla="*/ 0 h 129"/>
                  <a:gd name="T22" fmla="*/ 0 w 149"/>
                  <a:gd name="T23" fmla="*/ 0 h 129"/>
                  <a:gd name="T24" fmla="*/ 0 w 149"/>
                  <a:gd name="T25" fmla="*/ 0 h 129"/>
                  <a:gd name="T26" fmla="*/ 0 w 149"/>
                  <a:gd name="T27" fmla="*/ 0 h 129"/>
                  <a:gd name="T28" fmla="*/ 0 w 149"/>
                  <a:gd name="T29" fmla="*/ 0 h 129"/>
                  <a:gd name="T30" fmla="*/ 0 w 149"/>
                  <a:gd name="T31" fmla="*/ 0 h 129"/>
                  <a:gd name="T32" fmla="*/ 0 w 149"/>
                  <a:gd name="T33" fmla="*/ 0 h 129"/>
                  <a:gd name="T34" fmla="*/ 0 w 149"/>
                  <a:gd name="T35" fmla="*/ 0 h 129"/>
                  <a:gd name="T36" fmla="*/ 0 w 149"/>
                  <a:gd name="T37" fmla="*/ 0 h 129"/>
                  <a:gd name="T38" fmla="*/ 0 w 149"/>
                  <a:gd name="T39" fmla="*/ 0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9" h="129">
                    <a:moveTo>
                      <a:pt x="149" y="58"/>
                    </a:moveTo>
                    <a:lnTo>
                      <a:pt x="102" y="36"/>
                    </a:lnTo>
                    <a:lnTo>
                      <a:pt x="62" y="38"/>
                    </a:lnTo>
                    <a:lnTo>
                      <a:pt x="114" y="24"/>
                    </a:lnTo>
                    <a:lnTo>
                      <a:pt x="75" y="20"/>
                    </a:lnTo>
                    <a:lnTo>
                      <a:pt x="95" y="10"/>
                    </a:lnTo>
                    <a:lnTo>
                      <a:pt x="64" y="0"/>
                    </a:lnTo>
                    <a:lnTo>
                      <a:pt x="26" y="20"/>
                    </a:lnTo>
                    <a:lnTo>
                      <a:pt x="10" y="58"/>
                    </a:lnTo>
                    <a:lnTo>
                      <a:pt x="0" y="93"/>
                    </a:lnTo>
                    <a:lnTo>
                      <a:pt x="25" y="54"/>
                    </a:lnTo>
                    <a:lnTo>
                      <a:pt x="20" y="118"/>
                    </a:lnTo>
                    <a:lnTo>
                      <a:pt x="47" y="71"/>
                    </a:lnTo>
                    <a:lnTo>
                      <a:pt x="81" y="55"/>
                    </a:lnTo>
                    <a:lnTo>
                      <a:pt x="54" y="92"/>
                    </a:lnTo>
                    <a:lnTo>
                      <a:pt x="42" y="129"/>
                    </a:lnTo>
                    <a:lnTo>
                      <a:pt x="88" y="82"/>
                    </a:lnTo>
                    <a:lnTo>
                      <a:pt x="117" y="68"/>
                    </a:lnTo>
                    <a:lnTo>
                      <a:pt x="149"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8" name="Freeform 147">
                <a:extLst>
                  <a:ext uri="{FF2B5EF4-FFF2-40B4-BE49-F238E27FC236}">
                    <a16:creationId xmlns:a16="http://schemas.microsoft.com/office/drawing/2014/main" xmlns="" id="{72E7DAA5-93A0-4063-A8A1-F209ABE89D6E}"/>
                  </a:ext>
                </a:extLst>
              </p:cNvPr>
              <p:cNvSpPr>
                <a:spLocks/>
              </p:cNvSpPr>
              <p:nvPr/>
            </p:nvSpPr>
            <p:spPr bwMode="auto">
              <a:xfrm>
                <a:off x="2043" y="2577"/>
                <a:ext cx="45" cy="48"/>
              </a:xfrm>
              <a:custGeom>
                <a:avLst/>
                <a:gdLst>
                  <a:gd name="T0" fmla="*/ 0 w 136"/>
                  <a:gd name="T1" fmla="*/ 0 h 145"/>
                  <a:gd name="T2" fmla="*/ 0 w 136"/>
                  <a:gd name="T3" fmla="*/ 0 h 145"/>
                  <a:gd name="T4" fmla="*/ 0 w 136"/>
                  <a:gd name="T5" fmla="*/ 0 h 145"/>
                  <a:gd name="T6" fmla="*/ 0 w 136"/>
                  <a:gd name="T7" fmla="*/ 0 h 145"/>
                  <a:gd name="T8" fmla="*/ 0 w 136"/>
                  <a:gd name="T9" fmla="*/ 0 h 145"/>
                  <a:gd name="T10" fmla="*/ 0 w 136"/>
                  <a:gd name="T11" fmla="*/ 0 h 145"/>
                  <a:gd name="T12" fmla="*/ 0 w 136"/>
                  <a:gd name="T13" fmla="*/ 0 h 145"/>
                  <a:gd name="T14" fmla="*/ 0 w 136"/>
                  <a:gd name="T15" fmla="*/ 0 h 145"/>
                  <a:gd name="T16" fmla="*/ 0 w 136"/>
                  <a:gd name="T17" fmla="*/ 0 h 145"/>
                  <a:gd name="T18" fmla="*/ 0 w 136"/>
                  <a:gd name="T19" fmla="*/ 0 h 145"/>
                  <a:gd name="T20" fmla="*/ 0 w 136"/>
                  <a:gd name="T21" fmla="*/ 0 h 145"/>
                  <a:gd name="T22" fmla="*/ 0 w 136"/>
                  <a:gd name="T23" fmla="*/ 0 h 145"/>
                  <a:gd name="T24" fmla="*/ 0 w 136"/>
                  <a:gd name="T25" fmla="*/ 0 h 145"/>
                  <a:gd name="T26" fmla="*/ 0 w 136"/>
                  <a:gd name="T27" fmla="*/ 0 h 145"/>
                  <a:gd name="T28" fmla="*/ 0 w 136"/>
                  <a:gd name="T29" fmla="*/ 0 h 145"/>
                  <a:gd name="T30" fmla="*/ 0 w 136"/>
                  <a:gd name="T31" fmla="*/ 0 h 14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145">
                    <a:moveTo>
                      <a:pt x="136" y="145"/>
                    </a:moveTo>
                    <a:lnTo>
                      <a:pt x="92" y="124"/>
                    </a:lnTo>
                    <a:lnTo>
                      <a:pt x="45" y="119"/>
                    </a:lnTo>
                    <a:lnTo>
                      <a:pt x="0" y="128"/>
                    </a:lnTo>
                    <a:lnTo>
                      <a:pt x="10" y="91"/>
                    </a:lnTo>
                    <a:lnTo>
                      <a:pt x="5" y="50"/>
                    </a:lnTo>
                    <a:lnTo>
                      <a:pt x="16" y="0"/>
                    </a:lnTo>
                    <a:lnTo>
                      <a:pt x="23" y="54"/>
                    </a:lnTo>
                    <a:lnTo>
                      <a:pt x="40" y="85"/>
                    </a:lnTo>
                    <a:lnTo>
                      <a:pt x="64" y="98"/>
                    </a:lnTo>
                    <a:lnTo>
                      <a:pt x="45" y="48"/>
                    </a:lnTo>
                    <a:lnTo>
                      <a:pt x="45" y="30"/>
                    </a:lnTo>
                    <a:lnTo>
                      <a:pt x="70" y="85"/>
                    </a:lnTo>
                    <a:lnTo>
                      <a:pt x="108" y="115"/>
                    </a:lnTo>
                    <a:lnTo>
                      <a:pt x="136"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9" name="Freeform 148">
                <a:extLst>
                  <a:ext uri="{FF2B5EF4-FFF2-40B4-BE49-F238E27FC236}">
                    <a16:creationId xmlns:a16="http://schemas.microsoft.com/office/drawing/2014/main" xmlns="" id="{1D497E66-2133-4352-BD08-4ED9D8CC7E5B}"/>
                  </a:ext>
                </a:extLst>
              </p:cNvPr>
              <p:cNvSpPr>
                <a:spLocks/>
              </p:cNvSpPr>
              <p:nvPr/>
            </p:nvSpPr>
            <p:spPr bwMode="auto">
              <a:xfrm>
                <a:off x="2069" y="2554"/>
                <a:ext cx="69" cy="62"/>
              </a:xfrm>
              <a:custGeom>
                <a:avLst/>
                <a:gdLst>
                  <a:gd name="T0" fmla="*/ 0 w 207"/>
                  <a:gd name="T1" fmla="*/ 0 h 185"/>
                  <a:gd name="T2" fmla="*/ 0 w 207"/>
                  <a:gd name="T3" fmla="*/ 0 h 185"/>
                  <a:gd name="T4" fmla="*/ 0 w 207"/>
                  <a:gd name="T5" fmla="*/ 0 h 185"/>
                  <a:gd name="T6" fmla="*/ 0 w 207"/>
                  <a:gd name="T7" fmla="*/ 0 h 185"/>
                  <a:gd name="T8" fmla="*/ 0 w 207"/>
                  <a:gd name="T9" fmla="*/ 0 h 185"/>
                  <a:gd name="T10" fmla="*/ 0 w 207"/>
                  <a:gd name="T11" fmla="*/ 0 h 185"/>
                  <a:gd name="T12" fmla="*/ 0 w 207"/>
                  <a:gd name="T13" fmla="*/ 0 h 185"/>
                  <a:gd name="T14" fmla="*/ 0 w 207"/>
                  <a:gd name="T15" fmla="*/ 0 h 185"/>
                  <a:gd name="T16" fmla="*/ 0 w 207"/>
                  <a:gd name="T17" fmla="*/ 0 h 185"/>
                  <a:gd name="T18" fmla="*/ 0 w 207"/>
                  <a:gd name="T19" fmla="*/ 0 h 185"/>
                  <a:gd name="T20" fmla="*/ 0 w 207"/>
                  <a:gd name="T21" fmla="*/ 0 h 185"/>
                  <a:gd name="T22" fmla="*/ 0 w 207"/>
                  <a:gd name="T23" fmla="*/ 0 h 185"/>
                  <a:gd name="T24" fmla="*/ 0 w 207"/>
                  <a:gd name="T25" fmla="*/ 0 h 185"/>
                  <a:gd name="T26" fmla="*/ 0 w 207"/>
                  <a:gd name="T27" fmla="*/ 0 h 185"/>
                  <a:gd name="T28" fmla="*/ 0 w 207"/>
                  <a:gd name="T29" fmla="*/ 0 h 185"/>
                  <a:gd name="T30" fmla="*/ 0 w 207"/>
                  <a:gd name="T31" fmla="*/ 0 h 185"/>
                  <a:gd name="T32" fmla="*/ 0 w 207"/>
                  <a:gd name="T33" fmla="*/ 0 h 185"/>
                  <a:gd name="T34" fmla="*/ 0 w 207"/>
                  <a:gd name="T35" fmla="*/ 0 h 185"/>
                  <a:gd name="T36" fmla="*/ 0 w 207"/>
                  <a:gd name="T37" fmla="*/ 0 h 185"/>
                  <a:gd name="T38" fmla="*/ 0 w 207"/>
                  <a:gd name="T39" fmla="*/ 0 h 185"/>
                  <a:gd name="T40" fmla="*/ 0 w 207"/>
                  <a:gd name="T41" fmla="*/ 0 h 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7" h="185">
                    <a:moveTo>
                      <a:pt x="207" y="94"/>
                    </a:moveTo>
                    <a:lnTo>
                      <a:pt x="185" y="116"/>
                    </a:lnTo>
                    <a:lnTo>
                      <a:pt x="147" y="138"/>
                    </a:lnTo>
                    <a:lnTo>
                      <a:pt x="119" y="184"/>
                    </a:lnTo>
                    <a:lnTo>
                      <a:pt x="81" y="185"/>
                    </a:lnTo>
                    <a:lnTo>
                      <a:pt x="64" y="184"/>
                    </a:lnTo>
                    <a:lnTo>
                      <a:pt x="25" y="151"/>
                    </a:lnTo>
                    <a:lnTo>
                      <a:pt x="0" y="90"/>
                    </a:lnTo>
                    <a:lnTo>
                      <a:pt x="51" y="139"/>
                    </a:lnTo>
                    <a:lnTo>
                      <a:pt x="42" y="87"/>
                    </a:lnTo>
                    <a:lnTo>
                      <a:pt x="59" y="67"/>
                    </a:lnTo>
                    <a:lnTo>
                      <a:pt x="81" y="100"/>
                    </a:lnTo>
                    <a:lnTo>
                      <a:pt x="87" y="55"/>
                    </a:lnTo>
                    <a:lnTo>
                      <a:pt x="100" y="43"/>
                    </a:lnTo>
                    <a:lnTo>
                      <a:pt x="112" y="99"/>
                    </a:lnTo>
                    <a:lnTo>
                      <a:pt x="117" y="30"/>
                    </a:lnTo>
                    <a:lnTo>
                      <a:pt x="146" y="0"/>
                    </a:lnTo>
                    <a:lnTo>
                      <a:pt x="145" y="61"/>
                    </a:lnTo>
                    <a:lnTo>
                      <a:pt x="172" y="91"/>
                    </a:lnTo>
                    <a:lnTo>
                      <a:pt x="207"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0" name="Freeform 149">
                <a:extLst>
                  <a:ext uri="{FF2B5EF4-FFF2-40B4-BE49-F238E27FC236}">
                    <a16:creationId xmlns:a16="http://schemas.microsoft.com/office/drawing/2014/main" xmlns="" id="{309A2E49-6080-436F-991C-E4B6FE6A3006}"/>
                  </a:ext>
                </a:extLst>
              </p:cNvPr>
              <p:cNvSpPr>
                <a:spLocks/>
              </p:cNvSpPr>
              <p:nvPr/>
            </p:nvSpPr>
            <p:spPr bwMode="auto">
              <a:xfrm>
                <a:off x="2125" y="2579"/>
                <a:ext cx="90" cy="69"/>
              </a:xfrm>
              <a:custGeom>
                <a:avLst/>
                <a:gdLst>
                  <a:gd name="T0" fmla="*/ 0 w 270"/>
                  <a:gd name="T1" fmla="*/ 0 h 207"/>
                  <a:gd name="T2" fmla="*/ 0 w 270"/>
                  <a:gd name="T3" fmla="*/ 0 h 207"/>
                  <a:gd name="T4" fmla="*/ 0 w 270"/>
                  <a:gd name="T5" fmla="*/ 0 h 207"/>
                  <a:gd name="T6" fmla="*/ 0 w 270"/>
                  <a:gd name="T7" fmla="*/ 0 h 207"/>
                  <a:gd name="T8" fmla="*/ 0 w 270"/>
                  <a:gd name="T9" fmla="*/ 0 h 207"/>
                  <a:gd name="T10" fmla="*/ 0 w 270"/>
                  <a:gd name="T11" fmla="*/ 0 h 207"/>
                  <a:gd name="T12" fmla="*/ 0 w 270"/>
                  <a:gd name="T13" fmla="*/ 0 h 207"/>
                  <a:gd name="T14" fmla="*/ 0 w 270"/>
                  <a:gd name="T15" fmla="*/ 0 h 207"/>
                  <a:gd name="T16" fmla="*/ 0 w 270"/>
                  <a:gd name="T17" fmla="*/ 0 h 207"/>
                  <a:gd name="T18" fmla="*/ 0 w 270"/>
                  <a:gd name="T19" fmla="*/ 0 h 207"/>
                  <a:gd name="T20" fmla="*/ 0 w 270"/>
                  <a:gd name="T21" fmla="*/ 0 h 207"/>
                  <a:gd name="T22" fmla="*/ 0 w 270"/>
                  <a:gd name="T23" fmla="*/ 0 h 207"/>
                  <a:gd name="T24" fmla="*/ 0 w 270"/>
                  <a:gd name="T25" fmla="*/ 0 h 207"/>
                  <a:gd name="T26" fmla="*/ 0 w 270"/>
                  <a:gd name="T27" fmla="*/ 0 h 207"/>
                  <a:gd name="T28" fmla="*/ 0 w 270"/>
                  <a:gd name="T29" fmla="*/ 0 h 207"/>
                  <a:gd name="T30" fmla="*/ 0 w 270"/>
                  <a:gd name="T31" fmla="*/ 0 h 207"/>
                  <a:gd name="T32" fmla="*/ 0 w 270"/>
                  <a:gd name="T33" fmla="*/ 0 h 207"/>
                  <a:gd name="T34" fmla="*/ 0 w 270"/>
                  <a:gd name="T35" fmla="*/ 0 h 207"/>
                  <a:gd name="T36" fmla="*/ 0 w 270"/>
                  <a:gd name="T37" fmla="*/ 0 h 207"/>
                  <a:gd name="T38" fmla="*/ 0 w 270"/>
                  <a:gd name="T39" fmla="*/ 0 h 207"/>
                  <a:gd name="T40" fmla="*/ 0 w 270"/>
                  <a:gd name="T41" fmla="*/ 0 h 207"/>
                  <a:gd name="T42" fmla="*/ 0 w 270"/>
                  <a:gd name="T43" fmla="*/ 0 h 207"/>
                  <a:gd name="T44" fmla="*/ 0 w 270"/>
                  <a:gd name="T45" fmla="*/ 0 h 207"/>
                  <a:gd name="T46" fmla="*/ 0 w 270"/>
                  <a:gd name="T47" fmla="*/ 0 h 207"/>
                  <a:gd name="T48" fmla="*/ 0 w 270"/>
                  <a:gd name="T49" fmla="*/ 0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0" h="207">
                    <a:moveTo>
                      <a:pt x="252" y="0"/>
                    </a:moveTo>
                    <a:lnTo>
                      <a:pt x="204" y="10"/>
                    </a:lnTo>
                    <a:lnTo>
                      <a:pt x="154" y="50"/>
                    </a:lnTo>
                    <a:lnTo>
                      <a:pt x="83" y="82"/>
                    </a:lnTo>
                    <a:lnTo>
                      <a:pt x="5" y="110"/>
                    </a:lnTo>
                    <a:lnTo>
                      <a:pt x="128" y="95"/>
                    </a:lnTo>
                    <a:lnTo>
                      <a:pt x="171" y="79"/>
                    </a:lnTo>
                    <a:lnTo>
                      <a:pt x="122" y="118"/>
                    </a:lnTo>
                    <a:lnTo>
                      <a:pt x="17" y="144"/>
                    </a:lnTo>
                    <a:lnTo>
                      <a:pt x="0" y="164"/>
                    </a:lnTo>
                    <a:lnTo>
                      <a:pt x="127" y="135"/>
                    </a:lnTo>
                    <a:lnTo>
                      <a:pt x="167" y="119"/>
                    </a:lnTo>
                    <a:lnTo>
                      <a:pt x="135" y="151"/>
                    </a:lnTo>
                    <a:lnTo>
                      <a:pt x="80" y="171"/>
                    </a:lnTo>
                    <a:lnTo>
                      <a:pt x="65" y="207"/>
                    </a:lnTo>
                    <a:lnTo>
                      <a:pt x="153" y="175"/>
                    </a:lnTo>
                    <a:lnTo>
                      <a:pt x="205" y="139"/>
                    </a:lnTo>
                    <a:lnTo>
                      <a:pt x="257" y="91"/>
                    </a:lnTo>
                    <a:lnTo>
                      <a:pt x="223" y="99"/>
                    </a:lnTo>
                    <a:lnTo>
                      <a:pt x="258" y="57"/>
                    </a:lnTo>
                    <a:lnTo>
                      <a:pt x="214" y="67"/>
                    </a:lnTo>
                    <a:lnTo>
                      <a:pt x="235" y="31"/>
                    </a:lnTo>
                    <a:lnTo>
                      <a:pt x="270" y="11"/>
                    </a:lnTo>
                    <a:lnTo>
                      <a:pt x="2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1" name="Freeform 150">
                <a:extLst>
                  <a:ext uri="{FF2B5EF4-FFF2-40B4-BE49-F238E27FC236}">
                    <a16:creationId xmlns:a16="http://schemas.microsoft.com/office/drawing/2014/main" xmlns="" id="{E908EFE6-B8D8-4293-8573-3D9684FB840F}"/>
                  </a:ext>
                </a:extLst>
              </p:cNvPr>
              <p:cNvSpPr>
                <a:spLocks/>
              </p:cNvSpPr>
              <p:nvPr/>
            </p:nvSpPr>
            <p:spPr bwMode="auto">
              <a:xfrm>
                <a:off x="2097" y="2477"/>
                <a:ext cx="47" cy="43"/>
              </a:xfrm>
              <a:custGeom>
                <a:avLst/>
                <a:gdLst>
                  <a:gd name="T0" fmla="*/ 0 w 142"/>
                  <a:gd name="T1" fmla="*/ 0 h 128"/>
                  <a:gd name="T2" fmla="*/ 0 w 142"/>
                  <a:gd name="T3" fmla="*/ 0 h 128"/>
                  <a:gd name="T4" fmla="*/ 0 w 142"/>
                  <a:gd name="T5" fmla="*/ 0 h 128"/>
                  <a:gd name="T6" fmla="*/ 0 w 142"/>
                  <a:gd name="T7" fmla="*/ 0 h 128"/>
                  <a:gd name="T8" fmla="*/ 0 w 142"/>
                  <a:gd name="T9" fmla="*/ 0 h 128"/>
                  <a:gd name="T10" fmla="*/ 0 w 142"/>
                  <a:gd name="T11" fmla="*/ 0 h 128"/>
                  <a:gd name="T12" fmla="*/ 0 w 142"/>
                  <a:gd name="T13" fmla="*/ 0 h 128"/>
                  <a:gd name="T14" fmla="*/ 0 w 142"/>
                  <a:gd name="T15" fmla="*/ 0 h 128"/>
                  <a:gd name="T16" fmla="*/ 0 w 142"/>
                  <a:gd name="T17" fmla="*/ 0 h 128"/>
                  <a:gd name="T18" fmla="*/ 0 w 142"/>
                  <a:gd name="T19" fmla="*/ 0 h 128"/>
                  <a:gd name="T20" fmla="*/ 0 w 142"/>
                  <a:gd name="T21" fmla="*/ 0 h 128"/>
                  <a:gd name="T22" fmla="*/ 0 w 142"/>
                  <a:gd name="T23" fmla="*/ 0 h 128"/>
                  <a:gd name="T24" fmla="*/ 0 w 142"/>
                  <a:gd name="T25" fmla="*/ 0 h 128"/>
                  <a:gd name="T26" fmla="*/ 0 w 142"/>
                  <a:gd name="T27" fmla="*/ 0 h 128"/>
                  <a:gd name="T28" fmla="*/ 0 w 142"/>
                  <a:gd name="T29" fmla="*/ 0 h 128"/>
                  <a:gd name="T30" fmla="*/ 0 w 142"/>
                  <a:gd name="T31" fmla="*/ 0 h 1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2" h="128">
                    <a:moveTo>
                      <a:pt x="20" y="0"/>
                    </a:moveTo>
                    <a:lnTo>
                      <a:pt x="2" y="31"/>
                    </a:lnTo>
                    <a:lnTo>
                      <a:pt x="0" y="70"/>
                    </a:lnTo>
                    <a:lnTo>
                      <a:pt x="20" y="106"/>
                    </a:lnTo>
                    <a:lnTo>
                      <a:pt x="41" y="128"/>
                    </a:lnTo>
                    <a:lnTo>
                      <a:pt x="71" y="95"/>
                    </a:lnTo>
                    <a:lnTo>
                      <a:pt x="121" y="70"/>
                    </a:lnTo>
                    <a:lnTo>
                      <a:pt x="142" y="40"/>
                    </a:lnTo>
                    <a:lnTo>
                      <a:pt x="97" y="62"/>
                    </a:lnTo>
                    <a:lnTo>
                      <a:pt x="71" y="31"/>
                    </a:lnTo>
                    <a:lnTo>
                      <a:pt x="62" y="70"/>
                    </a:lnTo>
                    <a:lnTo>
                      <a:pt x="41" y="36"/>
                    </a:lnTo>
                    <a:lnTo>
                      <a:pt x="32" y="70"/>
                    </a:lnTo>
                    <a:lnTo>
                      <a:pt x="19" y="34"/>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2" name="Freeform 151">
                <a:extLst>
                  <a:ext uri="{FF2B5EF4-FFF2-40B4-BE49-F238E27FC236}">
                    <a16:creationId xmlns:a16="http://schemas.microsoft.com/office/drawing/2014/main" xmlns="" id="{34C30111-5227-450B-9491-785F6A97DE3C}"/>
                  </a:ext>
                </a:extLst>
              </p:cNvPr>
              <p:cNvSpPr>
                <a:spLocks/>
              </p:cNvSpPr>
              <p:nvPr/>
            </p:nvSpPr>
            <p:spPr bwMode="auto">
              <a:xfrm>
                <a:off x="2359" y="2405"/>
                <a:ext cx="19" cy="45"/>
              </a:xfrm>
              <a:custGeom>
                <a:avLst/>
                <a:gdLst>
                  <a:gd name="T0" fmla="*/ 0 w 55"/>
                  <a:gd name="T1" fmla="*/ 0 h 134"/>
                  <a:gd name="T2" fmla="*/ 0 w 55"/>
                  <a:gd name="T3" fmla="*/ 0 h 134"/>
                  <a:gd name="T4" fmla="*/ 0 w 55"/>
                  <a:gd name="T5" fmla="*/ 0 h 134"/>
                  <a:gd name="T6" fmla="*/ 0 w 55"/>
                  <a:gd name="T7" fmla="*/ 0 h 134"/>
                  <a:gd name="T8" fmla="*/ 0 w 55"/>
                  <a:gd name="T9" fmla="*/ 0 h 134"/>
                  <a:gd name="T10" fmla="*/ 0 w 55"/>
                  <a:gd name="T11" fmla="*/ 0 h 134"/>
                  <a:gd name="T12" fmla="*/ 0 w 55"/>
                  <a:gd name="T13" fmla="*/ 0 h 1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134">
                    <a:moveTo>
                      <a:pt x="0" y="0"/>
                    </a:moveTo>
                    <a:lnTo>
                      <a:pt x="18" y="105"/>
                    </a:lnTo>
                    <a:lnTo>
                      <a:pt x="55" y="134"/>
                    </a:lnTo>
                    <a:lnTo>
                      <a:pt x="38" y="70"/>
                    </a:lnTo>
                    <a:lnTo>
                      <a:pt x="30" y="9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3" name="Freeform 152">
                <a:extLst>
                  <a:ext uri="{FF2B5EF4-FFF2-40B4-BE49-F238E27FC236}">
                    <a16:creationId xmlns:a16="http://schemas.microsoft.com/office/drawing/2014/main" xmlns="" id="{E1E3BEDB-9683-4F47-AEAB-D659800049FE}"/>
                  </a:ext>
                </a:extLst>
              </p:cNvPr>
              <p:cNvSpPr>
                <a:spLocks/>
              </p:cNvSpPr>
              <p:nvPr/>
            </p:nvSpPr>
            <p:spPr bwMode="auto">
              <a:xfrm>
                <a:off x="2374" y="2407"/>
                <a:ext cx="31" cy="40"/>
              </a:xfrm>
              <a:custGeom>
                <a:avLst/>
                <a:gdLst>
                  <a:gd name="T0" fmla="*/ 0 w 95"/>
                  <a:gd name="T1" fmla="*/ 0 h 121"/>
                  <a:gd name="T2" fmla="*/ 0 w 95"/>
                  <a:gd name="T3" fmla="*/ 0 h 121"/>
                  <a:gd name="T4" fmla="*/ 0 w 95"/>
                  <a:gd name="T5" fmla="*/ 0 h 121"/>
                  <a:gd name="T6" fmla="*/ 0 w 95"/>
                  <a:gd name="T7" fmla="*/ 0 h 121"/>
                  <a:gd name="T8" fmla="*/ 0 w 95"/>
                  <a:gd name="T9" fmla="*/ 0 h 121"/>
                  <a:gd name="T10" fmla="*/ 0 w 95"/>
                  <a:gd name="T11" fmla="*/ 0 h 121"/>
                  <a:gd name="T12" fmla="*/ 0 w 95"/>
                  <a:gd name="T13" fmla="*/ 0 h 121"/>
                  <a:gd name="T14" fmla="*/ 0 w 95"/>
                  <a:gd name="T15" fmla="*/ 0 h 121"/>
                  <a:gd name="T16" fmla="*/ 0 w 95"/>
                  <a:gd name="T17" fmla="*/ 0 h 121"/>
                  <a:gd name="T18" fmla="*/ 0 w 95"/>
                  <a:gd name="T19" fmla="*/ 0 h 121"/>
                  <a:gd name="T20" fmla="*/ 0 w 95"/>
                  <a:gd name="T21" fmla="*/ 0 h 121"/>
                  <a:gd name="T22" fmla="*/ 0 w 95"/>
                  <a:gd name="T23" fmla="*/ 0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121">
                    <a:moveTo>
                      <a:pt x="0" y="0"/>
                    </a:moveTo>
                    <a:lnTo>
                      <a:pt x="48" y="121"/>
                    </a:lnTo>
                    <a:lnTo>
                      <a:pt x="42" y="70"/>
                    </a:lnTo>
                    <a:lnTo>
                      <a:pt x="69" y="107"/>
                    </a:lnTo>
                    <a:lnTo>
                      <a:pt x="60" y="52"/>
                    </a:lnTo>
                    <a:lnTo>
                      <a:pt x="95" y="104"/>
                    </a:lnTo>
                    <a:lnTo>
                      <a:pt x="85" y="53"/>
                    </a:lnTo>
                    <a:lnTo>
                      <a:pt x="56" y="10"/>
                    </a:lnTo>
                    <a:lnTo>
                      <a:pt x="46" y="25"/>
                    </a:lnTo>
                    <a:lnTo>
                      <a:pt x="47" y="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4" name="Freeform 153">
                <a:extLst>
                  <a:ext uri="{FF2B5EF4-FFF2-40B4-BE49-F238E27FC236}">
                    <a16:creationId xmlns:a16="http://schemas.microsoft.com/office/drawing/2014/main" xmlns="" id="{F68DF234-9897-4B49-8F6B-C06BA03311BF}"/>
                  </a:ext>
                </a:extLst>
              </p:cNvPr>
              <p:cNvSpPr>
                <a:spLocks/>
              </p:cNvSpPr>
              <p:nvPr/>
            </p:nvSpPr>
            <p:spPr bwMode="auto">
              <a:xfrm>
                <a:off x="2547" y="2670"/>
                <a:ext cx="46" cy="45"/>
              </a:xfrm>
              <a:custGeom>
                <a:avLst/>
                <a:gdLst>
                  <a:gd name="T0" fmla="*/ 0 w 139"/>
                  <a:gd name="T1" fmla="*/ 0 h 134"/>
                  <a:gd name="T2" fmla="*/ 0 w 139"/>
                  <a:gd name="T3" fmla="*/ 0 h 134"/>
                  <a:gd name="T4" fmla="*/ 0 w 139"/>
                  <a:gd name="T5" fmla="*/ 0 h 134"/>
                  <a:gd name="T6" fmla="*/ 0 w 139"/>
                  <a:gd name="T7" fmla="*/ 0 h 134"/>
                  <a:gd name="T8" fmla="*/ 0 w 139"/>
                  <a:gd name="T9" fmla="*/ 0 h 134"/>
                  <a:gd name="T10" fmla="*/ 0 w 139"/>
                  <a:gd name="T11" fmla="*/ 0 h 134"/>
                  <a:gd name="T12" fmla="*/ 0 w 139"/>
                  <a:gd name="T13" fmla="*/ 0 h 134"/>
                  <a:gd name="T14" fmla="*/ 0 w 139"/>
                  <a:gd name="T15" fmla="*/ 0 h 134"/>
                  <a:gd name="T16" fmla="*/ 0 w 139"/>
                  <a:gd name="T17" fmla="*/ 0 h 134"/>
                  <a:gd name="T18" fmla="*/ 0 w 139"/>
                  <a:gd name="T19" fmla="*/ 0 h 134"/>
                  <a:gd name="T20" fmla="*/ 0 w 139"/>
                  <a:gd name="T21" fmla="*/ 0 h 134"/>
                  <a:gd name="T22" fmla="*/ 0 w 139"/>
                  <a:gd name="T23" fmla="*/ 0 h 134"/>
                  <a:gd name="T24" fmla="*/ 0 w 139"/>
                  <a:gd name="T25" fmla="*/ 0 h 134"/>
                  <a:gd name="T26" fmla="*/ 0 w 139"/>
                  <a:gd name="T27" fmla="*/ 0 h 134"/>
                  <a:gd name="T28" fmla="*/ 0 w 139"/>
                  <a:gd name="T29" fmla="*/ 0 h 134"/>
                  <a:gd name="T30" fmla="*/ 0 w 139"/>
                  <a:gd name="T31" fmla="*/ 0 h 134"/>
                  <a:gd name="T32" fmla="*/ 0 w 139"/>
                  <a:gd name="T33" fmla="*/ 0 h 134"/>
                  <a:gd name="T34" fmla="*/ 0 w 139"/>
                  <a:gd name="T35" fmla="*/ 0 h 134"/>
                  <a:gd name="T36" fmla="*/ 0 w 139"/>
                  <a:gd name="T37" fmla="*/ 0 h 134"/>
                  <a:gd name="T38" fmla="*/ 0 w 139"/>
                  <a:gd name="T39" fmla="*/ 0 h 134"/>
                  <a:gd name="T40" fmla="*/ 0 w 139"/>
                  <a:gd name="T41" fmla="*/ 0 h 134"/>
                  <a:gd name="T42" fmla="*/ 0 w 139"/>
                  <a:gd name="T43" fmla="*/ 0 h 134"/>
                  <a:gd name="T44" fmla="*/ 0 w 139"/>
                  <a:gd name="T45" fmla="*/ 0 h 134"/>
                  <a:gd name="T46" fmla="*/ 0 w 139"/>
                  <a:gd name="T47" fmla="*/ 0 h 1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9" h="134">
                    <a:moveTo>
                      <a:pt x="0" y="93"/>
                    </a:moveTo>
                    <a:lnTo>
                      <a:pt x="27" y="108"/>
                    </a:lnTo>
                    <a:lnTo>
                      <a:pt x="53" y="115"/>
                    </a:lnTo>
                    <a:lnTo>
                      <a:pt x="25" y="85"/>
                    </a:lnTo>
                    <a:lnTo>
                      <a:pt x="14" y="62"/>
                    </a:lnTo>
                    <a:lnTo>
                      <a:pt x="12" y="37"/>
                    </a:lnTo>
                    <a:lnTo>
                      <a:pt x="57" y="75"/>
                    </a:lnTo>
                    <a:lnTo>
                      <a:pt x="17" y="0"/>
                    </a:lnTo>
                    <a:lnTo>
                      <a:pt x="40" y="19"/>
                    </a:lnTo>
                    <a:lnTo>
                      <a:pt x="78" y="66"/>
                    </a:lnTo>
                    <a:lnTo>
                      <a:pt x="117" y="78"/>
                    </a:lnTo>
                    <a:lnTo>
                      <a:pt x="139" y="91"/>
                    </a:lnTo>
                    <a:lnTo>
                      <a:pt x="100" y="87"/>
                    </a:lnTo>
                    <a:lnTo>
                      <a:pt x="78" y="80"/>
                    </a:lnTo>
                    <a:lnTo>
                      <a:pt x="117" y="113"/>
                    </a:lnTo>
                    <a:lnTo>
                      <a:pt x="83" y="108"/>
                    </a:lnTo>
                    <a:lnTo>
                      <a:pt x="48" y="89"/>
                    </a:lnTo>
                    <a:lnTo>
                      <a:pt x="71" y="119"/>
                    </a:lnTo>
                    <a:lnTo>
                      <a:pt x="114" y="131"/>
                    </a:lnTo>
                    <a:lnTo>
                      <a:pt x="75" y="134"/>
                    </a:lnTo>
                    <a:lnTo>
                      <a:pt x="47" y="131"/>
                    </a:lnTo>
                    <a:lnTo>
                      <a:pt x="17" y="114"/>
                    </a:lnTo>
                    <a:lnTo>
                      <a:pt x="0"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5" name="Freeform 154">
                <a:extLst>
                  <a:ext uri="{FF2B5EF4-FFF2-40B4-BE49-F238E27FC236}">
                    <a16:creationId xmlns:a16="http://schemas.microsoft.com/office/drawing/2014/main" xmlns="" id="{F3F2EAB9-D6E5-4D79-90E3-FFF4B2AFE8B8}"/>
                  </a:ext>
                </a:extLst>
              </p:cNvPr>
              <p:cNvSpPr>
                <a:spLocks/>
              </p:cNvSpPr>
              <p:nvPr/>
            </p:nvSpPr>
            <p:spPr bwMode="auto">
              <a:xfrm>
                <a:off x="2551" y="2718"/>
                <a:ext cx="52" cy="18"/>
              </a:xfrm>
              <a:custGeom>
                <a:avLst/>
                <a:gdLst>
                  <a:gd name="T0" fmla="*/ 0 w 154"/>
                  <a:gd name="T1" fmla="*/ 0 h 54"/>
                  <a:gd name="T2" fmla="*/ 0 w 154"/>
                  <a:gd name="T3" fmla="*/ 0 h 54"/>
                  <a:gd name="T4" fmla="*/ 0 w 154"/>
                  <a:gd name="T5" fmla="*/ 0 h 54"/>
                  <a:gd name="T6" fmla="*/ 0 w 154"/>
                  <a:gd name="T7" fmla="*/ 0 h 54"/>
                  <a:gd name="T8" fmla="*/ 0 w 154"/>
                  <a:gd name="T9" fmla="*/ 0 h 54"/>
                  <a:gd name="T10" fmla="*/ 0 w 154"/>
                  <a:gd name="T11" fmla="*/ 0 h 54"/>
                  <a:gd name="T12" fmla="*/ 0 w 154"/>
                  <a:gd name="T13" fmla="*/ 0 h 54"/>
                  <a:gd name="T14" fmla="*/ 0 w 154"/>
                  <a:gd name="T15" fmla="*/ 0 h 54"/>
                  <a:gd name="T16" fmla="*/ 0 w 154"/>
                  <a:gd name="T17" fmla="*/ 0 h 54"/>
                  <a:gd name="T18" fmla="*/ 0 w 154"/>
                  <a:gd name="T19" fmla="*/ 0 h 54"/>
                  <a:gd name="T20" fmla="*/ 0 w 154"/>
                  <a:gd name="T21" fmla="*/ 0 h 54"/>
                  <a:gd name="T22" fmla="*/ 0 w 154"/>
                  <a:gd name="T23" fmla="*/ 0 h 54"/>
                  <a:gd name="T24" fmla="*/ 0 w 154"/>
                  <a:gd name="T25" fmla="*/ 0 h 54"/>
                  <a:gd name="T26" fmla="*/ 0 w 154"/>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54">
                    <a:moveTo>
                      <a:pt x="0" y="0"/>
                    </a:moveTo>
                    <a:lnTo>
                      <a:pt x="27" y="15"/>
                    </a:lnTo>
                    <a:lnTo>
                      <a:pt x="73" y="19"/>
                    </a:lnTo>
                    <a:lnTo>
                      <a:pt x="120" y="15"/>
                    </a:lnTo>
                    <a:lnTo>
                      <a:pt x="137" y="22"/>
                    </a:lnTo>
                    <a:lnTo>
                      <a:pt x="76" y="31"/>
                    </a:lnTo>
                    <a:lnTo>
                      <a:pt x="100" y="39"/>
                    </a:lnTo>
                    <a:lnTo>
                      <a:pt x="154" y="50"/>
                    </a:lnTo>
                    <a:lnTo>
                      <a:pt x="135" y="54"/>
                    </a:lnTo>
                    <a:lnTo>
                      <a:pt x="78" y="45"/>
                    </a:lnTo>
                    <a:lnTo>
                      <a:pt x="39" y="31"/>
                    </a:lnTo>
                    <a:lnTo>
                      <a:pt x="11"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6" name="Freeform 155">
                <a:extLst>
                  <a:ext uri="{FF2B5EF4-FFF2-40B4-BE49-F238E27FC236}">
                    <a16:creationId xmlns:a16="http://schemas.microsoft.com/office/drawing/2014/main" xmlns="" id="{B7EEC987-C8D8-4352-821D-6E4DEA2C73D1}"/>
                  </a:ext>
                </a:extLst>
              </p:cNvPr>
              <p:cNvSpPr>
                <a:spLocks/>
              </p:cNvSpPr>
              <p:nvPr/>
            </p:nvSpPr>
            <p:spPr bwMode="auto">
              <a:xfrm>
                <a:off x="2561" y="2739"/>
                <a:ext cx="64" cy="51"/>
              </a:xfrm>
              <a:custGeom>
                <a:avLst/>
                <a:gdLst>
                  <a:gd name="T0" fmla="*/ 0 w 191"/>
                  <a:gd name="T1" fmla="*/ 0 h 151"/>
                  <a:gd name="T2" fmla="*/ 0 w 191"/>
                  <a:gd name="T3" fmla="*/ 0 h 151"/>
                  <a:gd name="T4" fmla="*/ 0 w 191"/>
                  <a:gd name="T5" fmla="*/ 0 h 151"/>
                  <a:gd name="T6" fmla="*/ 0 w 191"/>
                  <a:gd name="T7" fmla="*/ 0 h 151"/>
                  <a:gd name="T8" fmla="*/ 0 w 191"/>
                  <a:gd name="T9" fmla="*/ 0 h 151"/>
                  <a:gd name="T10" fmla="*/ 0 w 191"/>
                  <a:gd name="T11" fmla="*/ 0 h 151"/>
                  <a:gd name="T12" fmla="*/ 0 w 191"/>
                  <a:gd name="T13" fmla="*/ 0 h 151"/>
                  <a:gd name="T14" fmla="*/ 0 w 191"/>
                  <a:gd name="T15" fmla="*/ 0 h 151"/>
                  <a:gd name="T16" fmla="*/ 0 w 191"/>
                  <a:gd name="T17" fmla="*/ 0 h 151"/>
                  <a:gd name="T18" fmla="*/ 0 w 191"/>
                  <a:gd name="T19" fmla="*/ 0 h 151"/>
                  <a:gd name="T20" fmla="*/ 0 w 191"/>
                  <a:gd name="T21" fmla="*/ 0 h 151"/>
                  <a:gd name="T22" fmla="*/ 0 w 191"/>
                  <a:gd name="T23" fmla="*/ 0 h 151"/>
                  <a:gd name="T24" fmla="*/ 0 w 191"/>
                  <a:gd name="T25" fmla="*/ 0 h 151"/>
                  <a:gd name="T26" fmla="*/ 0 w 191"/>
                  <a:gd name="T27" fmla="*/ 0 h 151"/>
                  <a:gd name="T28" fmla="*/ 0 w 191"/>
                  <a:gd name="T29" fmla="*/ 0 h 151"/>
                  <a:gd name="T30" fmla="*/ 0 w 191"/>
                  <a:gd name="T31" fmla="*/ 0 h 151"/>
                  <a:gd name="T32" fmla="*/ 0 w 191"/>
                  <a:gd name="T33" fmla="*/ 0 h 1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1" h="151">
                    <a:moveTo>
                      <a:pt x="30" y="53"/>
                    </a:moveTo>
                    <a:lnTo>
                      <a:pt x="60" y="82"/>
                    </a:lnTo>
                    <a:lnTo>
                      <a:pt x="101" y="84"/>
                    </a:lnTo>
                    <a:lnTo>
                      <a:pt x="144" y="79"/>
                    </a:lnTo>
                    <a:lnTo>
                      <a:pt x="167" y="64"/>
                    </a:lnTo>
                    <a:lnTo>
                      <a:pt x="183" y="39"/>
                    </a:lnTo>
                    <a:lnTo>
                      <a:pt x="190" y="0"/>
                    </a:lnTo>
                    <a:lnTo>
                      <a:pt x="191" y="30"/>
                    </a:lnTo>
                    <a:lnTo>
                      <a:pt x="184" y="66"/>
                    </a:lnTo>
                    <a:lnTo>
                      <a:pt x="164" y="101"/>
                    </a:lnTo>
                    <a:lnTo>
                      <a:pt x="130" y="125"/>
                    </a:lnTo>
                    <a:lnTo>
                      <a:pt x="52" y="151"/>
                    </a:lnTo>
                    <a:lnTo>
                      <a:pt x="54" y="121"/>
                    </a:lnTo>
                    <a:lnTo>
                      <a:pt x="47" y="105"/>
                    </a:lnTo>
                    <a:lnTo>
                      <a:pt x="0" y="113"/>
                    </a:lnTo>
                    <a:lnTo>
                      <a:pt x="30"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2538" name="Line 156">
              <a:extLst>
                <a:ext uri="{FF2B5EF4-FFF2-40B4-BE49-F238E27FC236}">
                  <a16:creationId xmlns:a16="http://schemas.microsoft.com/office/drawing/2014/main" xmlns="" id="{1EBF991E-D1D4-450E-9E94-4D4D6B8E3F02}"/>
                </a:ext>
              </a:extLst>
            </p:cNvPr>
            <p:cNvSpPr>
              <a:spLocks noChangeShapeType="1"/>
            </p:cNvSpPr>
            <p:nvPr/>
          </p:nvSpPr>
          <p:spPr bwMode="auto">
            <a:xfrm>
              <a:off x="720" y="1392"/>
              <a:ext cx="2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9" name="Line 157">
              <a:extLst>
                <a:ext uri="{FF2B5EF4-FFF2-40B4-BE49-F238E27FC236}">
                  <a16:creationId xmlns:a16="http://schemas.microsoft.com/office/drawing/2014/main" xmlns="" id="{C31D84DC-8436-4987-8F5A-C72137B83AA7}"/>
                </a:ext>
              </a:extLst>
            </p:cNvPr>
            <p:cNvSpPr>
              <a:spLocks noChangeShapeType="1"/>
            </p:cNvSpPr>
            <p:nvPr/>
          </p:nvSpPr>
          <p:spPr bwMode="auto">
            <a:xfrm>
              <a:off x="3264" y="1392"/>
              <a:ext cx="192"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0" name="Line 158">
              <a:extLst>
                <a:ext uri="{FF2B5EF4-FFF2-40B4-BE49-F238E27FC236}">
                  <a16:creationId xmlns:a16="http://schemas.microsoft.com/office/drawing/2014/main" xmlns="" id="{DF4750E2-276F-486A-BE06-42193DFB1C56}"/>
                </a:ext>
              </a:extLst>
            </p:cNvPr>
            <p:cNvSpPr>
              <a:spLocks noChangeShapeType="1"/>
            </p:cNvSpPr>
            <p:nvPr/>
          </p:nvSpPr>
          <p:spPr bwMode="auto">
            <a:xfrm>
              <a:off x="3456" y="1440"/>
              <a:ext cx="1632" cy="16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1" name="Line 159">
              <a:extLst>
                <a:ext uri="{FF2B5EF4-FFF2-40B4-BE49-F238E27FC236}">
                  <a16:creationId xmlns:a16="http://schemas.microsoft.com/office/drawing/2014/main" xmlns="" id="{B86A237D-F94C-4A54-B51C-42C6F3820ADF}"/>
                </a:ext>
              </a:extLst>
            </p:cNvPr>
            <p:cNvSpPr>
              <a:spLocks noChangeShapeType="1"/>
            </p:cNvSpPr>
            <p:nvPr/>
          </p:nvSpPr>
          <p:spPr bwMode="auto">
            <a:xfrm>
              <a:off x="720" y="3216"/>
              <a:ext cx="264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2" name="Line 160">
              <a:extLst>
                <a:ext uri="{FF2B5EF4-FFF2-40B4-BE49-F238E27FC236}">
                  <a16:creationId xmlns:a16="http://schemas.microsoft.com/office/drawing/2014/main" xmlns="" id="{ABFE9B3A-767D-46F8-A929-30000D403B7D}"/>
                </a:ext>
              </a:extLst>
            </p:cNvPr>
            <p:cNvSpPr>
              <a:spLocks noChangeShapeType="1"/>
            </p:cNvSpPr>
            <p:nvPr/>
          </p:nvSpPr>
          <p:spPr bwMode="auto">
            <a:xfrm>
              <a:off x="3360" y="3216"/>
              <a:ext cx="172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3" name="Line 161">
              <a:extLst>
                <a:ext uri="{FF2B5EF4-FFF2-40B4-BE49-F238E27FC236}">
                  <a16:creationId xmlns:a16="http://schemas.microsoft.com/office/drawing/2014/main" xmlns="" id="{DEC32CA5-FCB9-4414-9927-5A5FD398AE7C}"/>
                </a:ext>
              </a:extLst>
            </p:cNvPr>
            <p:cNvSpPr>
              <a:spLocks noChangeShapeType="1"/>
            </p:cNvSpPr>
            <p:nvPr/>
          </p:nvSpPr>
          <p:spPr bwMode="auto">
            <a:xfrm>
              <a:off x="720" y="1392"/>
              <a:ext cx="4368" cy="1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4" name="Line 162">
              <a:extLst>
                <a:ext uri="{FF2B5EF4-FFF2-40B4-BE49-F238E27FC236}">
                  <a16:creationId xmlns:a16="http://schemas.microsoft.com/office/drawing/2014/main" xmlns="" id="{29B96CEC-95B5-4D5B-96D6-F9AE35CF4C86}"/>
                </a:ext>
              </a:extLst>
            </p:cNvPr>
            <p:cNvSpPr>
              <a:spLocks noChangeShapeType="1"/>
            </p:cNvSpPr>
            <p:nvPr/>
          </p:nvSpPr>
          <p:spPr bwMode="auto">
            <a:xfrm>
              <a:off x="720" y="1296"/>
              <a:ext cx="0" cy="20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5" name="Line 163">
              <a:extLst>
                <a:ext uri="{FF2B5EF4-FFF2-40B4-BE49-F238E27FC236}">
                  <a16:creationId xmlns:a16="http://schemas.microsoft.com/office/drawing/2014/main" xmlns="" id="{624CC410-774F-4686-A4A7-F8C6CB6EFD35}"/>
                </a:ext>
              </a:extLst>
            </p:cNvPr>
            <p:cNvSpPr>
              <a:spLocks noChangeShapeType="1"/>
            </p:cNvSpPr>
            <p:nvPr/>
          </p:nvSpPr>
          <p:spPr bwMode="auto">
            <a:xfrm>
              <a:off x="5088" y="1344"/>
              <a:ext cx="0" cy="20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6" name="Text Box 164">
              <a:extLst>
                <a:ext uri="{FF2B5EF4-FFF2-40B4-BE49-F238E27FC236}">
                  <a16:creationId xmlns:a16="http://schemas.microsoft.com/office/drawing/2014/main" xmlns="" id="{46994397-F2BD-4FEF-BED3-1798171C051B}"/>
                </a:ext>
              </a:extLst>
            </p:cNvPr>
            <p:cNvSpPr txBox="1">
              <a:spLocks noChangeArrowheads="1"/>
            </p:cNvSpPr>
            <p:nvPr/>
          </p:nvSpPr>
          <p:spPr bwMode="auto">
            <a:xfrm>
              <a:off x="1872" y="3312"/>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400" b="1" i="0"/>
                <a:t>D</a:t>
              </a:r>
              <a:r>
                <a:rPr lang="en-US" altLang="en-US" sz="1400" b="1" i="0" baseline="-25000"/>
                <a:t>0</a:t>
              </a:r>
            </a:p>
          </p:txBody>
        </p:sp>
        <p:sp>
          <p:nvSpPr>
            <p:cNvPr id="22547" name="Line 165">
              <a:extLst>
                <a:ext uri="{FF2B5EF4-FFF2-40B4-BE49-F238E27FC236}">
                  <a16:creationId xmlns:a16="http://schemas.microsoft.com/office/drawing/2014/main" xmlns="" id="{B7F9CBFC-C31D-4DB6-9BD8-D195182610C6}"/>
                </a:ext>
              </a:extLst>
            </p:cNvPr>
            <p:cNvSpPr>
              <a:spLocks noChangeShapeType="1"/>
            </p:cNvSpPr>
            <p:nvPr/>
          </p:nvSpPr>
          <p:spPr bwMode="auto">
            <a:xfrm>
              <a:off x="3360" y="1296"/>
              <a:ext cx="1056"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8" name="Line 166">
              <a:extLst>
                <a:ext uri="{FF2B5EF4-FFF2-40B4-BE49-F238E27FC236}">
                  <a16:creationId xmlns:a16="http://schemas.microsoft.com/office/drawing/2014/main" xmlns="" id="{8D902C4C-24F8-4452-8033-1E9B80ECC773}"/>
                </a:ext>
              </a:extLst>
            </p:cNvPr>
            <p:cNvSpPr>
              <a:spLocks noChangeShapeType="1"/>
            </p:cNvSpPr>
            <p:nvPr/>
          </p:nvSpPr>
          <p:spPr bwMode="auto">
            <a:xfrm>
              <a:off x="4416" y="1152"/>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9" name="Text Box 167">
              <a:extLst>
                <a:ext uri="{FF2B5EF4-FFF2-40B4-BE49-F238E27FC236}">
                  <a16:creationId xmlns:a16="http://schemas.microsoft.com/office/drawing/2014/main" xmlns="" id="{A85B4D4A-E637-46AA-8854-B5DB32B910EF}"/>
                </a:ext>
              </a:extLst>
            </p:cNvPr>
            <p:cNvSpPr txBox="1">
              <a:spLocks noChangeArrowheads="1"/>
            </p:cNvSpPr>
            <p:nvPr/>
          </p:nvSpPr>
          <p:spPr bwMode="auto">
            <a:xfrm>
              <a:off x="4032" y="3264"/>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400" b="1" i="0"/>
                <a:t>D</a:t>
              </a:r>
              <a:r>
                <a:rPr lang="en-US" altLang="en-US" sz="1400" b="1" i="0" baseline="-25000"/>
                <a:t>1</a:t>
              </a:r>
            </a:p>
          </p:txBody>
        </p:sp>
      </p:grpSp>
      <p:sp>
        <p:nvSpPr>
          <p:cNvPr id="349352" name="Text Box 168">
            <a:extLst>
              <a:ext uri="{FF2B5EF4-FFF2-40B4-BE49-F238E27FC236}">
                <a16:creationId xmlns:a16="http://schemas.microsoft.com/office/drawing/2014/main" xmlns="" id="{16AD636A-6D37-4B42-9BDE-7529FB0287E9}"/>
              </a:ext>
            </a:extLst>
          </p:cNvPr>
          <p:cNvSpPr txBox="1">
            <a:spLocks noChangeArrowheads="1"/>
          </p:cNvSpPr>
          <p:nvPr/>
        </p:nvSpPr>
        <p:spPr bwMode="auto">
          <a:xfrm>
            <a:off x="228600" y="4483100"/>
            <a:ext cx="86868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2400" i="0"/>
              <a:t>1/f = 1/D</a:t>
            </a:r>
            <a:r>
              <a:rPr lang="en-US" altLang="en-US" sz="2400" i="0" baseline="-25000"/>
              <a:t>0</a:t>
            </a:r>
            <a:r>
              <a:rPr lang="en-US" altLang="en-US" sz="2400" i="0"/>
              <a:t> + 1/ D</a:t>
            </a:r>
            <a:r>
              <a:rPr lang="en-US" altLang="en-US" sz="2400" i="0" baseline="-25000"/>
              <a:t>1</a:t>
            </a:r>
          </a:p>
          <a:p>
            <a:pPr eaLnBrk="1" hangingPunct="1">
              <a:spcBef>
                <a:spcPct val="0"/>
              </a:spcBef>
              <a:buClrTx/>
              <a:buFontTx/>
              <a:buNone/>
            </a:pPr>
            <a:r>
              <a:rPr lang="en-US" altLang="en-US" sz="2400" i="0">
                <a:solidFill>
                  <a:srgbClr val="FF0000"/>
                </a:solidFill>
              </a:rPr>
              <a:t>Magnification</a:t>
            </a:r>
            <a:r>
              <a:rPr lang="en-US" altLang="en-US" sz="2400" i="0"/>
              <a:t> = ImageSize/ObjectSize	</a:t>
            </a:r>
          </a:p>
          <a:p>
            <a:pPr eaLnBrk="1" hangingPunct="1">
              <a:spcBef>
                <a:spcPct val="0"/>
              </a:spcBef>
              <a:buClrTx/>
              <a:buFontTx/>
              <a:buNone/>
            </a:pPr>
            <a:r>
              <a:rPr lang="en-US" altLang="en-US" sz="2400" i="0">
                <a:solidFill>
                  <a:srgbClr val="FF0000"/>
                </a:solidFill>
              </a:rPr>
              <a:t>Magnification</a:t>
            </a:r>
            <a:r>
              <a:rPr lang="en-US" altLang="en-US" sz="2400" i="0"/>
              <a:t> = D</a:t>
            </a:r>
            <a:r>
              <a:rPr lang="en-US" altLang="en-US" sz="2400" i="0" baseline="-25000"/>
              <a:t>1/ </a:t>
            </a:r>
            <a:r>
              <a:rPr lang="en-US" altLang="en-US" sz="2400" i="0"/>
              <a:t>D</a:t>
            </a:r>
            <a:r>
              <a:rPr lang="en-US" altLang="en-US" sz="2400" i="0" baseline="-25000"/>
              <a:t>0</a:t>
            </a:r>
          </a:p>
          <a:p>
            <a:pPr eaLnBrk="1" hangingPunct="1">
              <a:spcBef>
                <a:spcPct val="0"/>
              </a:spcBef>
              <a:buClrTx/>
              <a:buFontTx/>
              <a:buNone/>
            </a:pPr>
            <a:r>
              <a:rPr lang="en-US" altLang="en-US" sz="2400" i="0"/>
              <a:t>As an object moves closer (than infinity) it focuses “behind” the focal point distance</a:t>
            </a:r>
            <a:r>
              <a:rPr lang="en-US" altLang="en-US" sz="1600" i="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49187"/>
                                        </p:tgtEl>
                                        <p:attrNameLst>
                                          <p:attrName>style.visibility</p:attrName>
                                        </p:attrNameLst>
                                      </p:cBhvr>
                                      <p:to>
                                        <p:strVal val="visible"/>
                                      </p:to>
                                    </p:set>
                                    <p:animEffect transition="in" filter="wipe(up)">
                                      <p:cBhvr>
                                        <p:cTn id="7" dur="500"/>
                                        <p:tgtEl>
                                          <p:spTgt spid="349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49352">
                                            <p:txEl>
                                              <p:pRg st="0" end="0"/>
                                            </p:txEl>
                                          </p:spTgt>
                                        </p:tgtEl>
                                        <p:attrNameLst>
                                          <p:attrName>style.visibility</p:attrName>
                                        </p:attrNameLst>
                                      </p:cBhvr>
                                      <p:to>
                                        <p:strVal val="visible"/>
                                      </p:to>
                                    </p:set>
                                    <p:anim calcmode="lin" valueType="num">
                                      <p:cBhvr additive="base">
                                        <p:cTn id="12" dur="500" fill="hold"/>
                                        <p:tgtEl>
                                          <p:spTgt spid="34935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493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49352">
                                            <p:txEl>
                                              <p:pRg st="1" end="1"/>
                                            </p:txEl>
                                          </p:spTgt>
                                        </p:tgtEl>
                                        <p:attrNameLst>
                                          <p:attrName>style.visibility</p:attrName>
                                        </p:attrNameLst>
                                      </p:cBhvr>
                                      <p:to>
                                        <p:strVal val="visible"/>
                                      </p:to>
                                    </p:set>
                                    <p:anim calcmode="lin" valueType="num">
                                      <p:cBhvr additive="base">
                                        <p:cTn id="18" dur="500" fill="hold"/>
                                        <p:tgtEl>
                                          <p:spTgt spid="349352">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493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49352">
                                            <p:txEl>
                                              <p:pRg st="2" end="2"/>
                                            </p:txEl>
                                          </p:spTgt>
                                        </p:tgtEl>
                                        <p:attrNameLst>
                                          <p:attrName>style.visibility</p:attrName>
                                        </p:attrNameLst>
                                      </p:cBhvr>
                                      <p:to>
                                        <p:strVal val="visible"/>
                                      </p:to>
                                    </p:set>
                                    <p:anim calcmode="lin" valueType="num">
                                      <p:cBhvr additive="base">
                                        <p:cTn id="24" dur="500" fill="hold"/>
                                        <p:tgtEl>
                                          <p:spTgt spid="349352">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93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49352">
                                            <p:txEl>
                                              <p:pRg st="3" end="3"/>
                                            </p:txEl>
                                          </p:spTgt>
                                        </p:tgtEl>
                                        <p:attrNameLst>
                                          <p:attrName>style.visibility</p:attrName>
                                        </p:attrNameLst>
                                      </p:cBhvr>
                                      <p:to>
                                        <p:strVal val="visible"/>
                                      </p:to>
                                    </p:set>
                                    <p:anim calcmode="lin" valueType="num">
                                      <p:cBhvr additive="base">
                                        <p:cTn id="30" dur="500" fill="hold"/>
                                        <p:tgtEl>
                                          <p:spTgt spid="349352">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4935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352"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8">
            <a:extLst>
              <a:ext uri="{FF2B5EF4-FFF2-40B4-BE49-F238E27FC236}">
                <a16:creationId xmlns:a16="http://schemas.microsoft.com/office/drawing/2014/main" xmlns="" id="{27B68B55-442F-41B5-AD93-CC4C584B48F1}"/>
              </a:ext>
            </a:extLst>
          </p:cNvPr>
          <p:cNvSpPr>
            <a:spLocks noGrp="1" noChangeArrowheads="1"/>
          </p:cNvSpPr>
          <p:nvPr>
            <p:ph type="title"/>
          </p:nvPr>
        </p:nvSpPr>
        <p:spPr>
          <a:xfrm>
            <a:off x="228600" y="152400"/>
            <a:ext cx="8610600" cy="609600"/>
          </a:xfrm>
        </p:spPr>
        <p:txBody>
          <a:bodyPr/>
          <a:lstStyle/>
          <a:p>
            <a:pPr eaLnBrk="1" hangingPunct="1"/>
            <a:r>
              <a:rPr lang="en-US" altLang="en-US" sz="3200" b="1">
                <a:solidFill>
                  <a:srgbClr val="FF0000"/>
                </a:solidFill>
                <a:latin typeface="Tahoma" panose="020B0604030504040204" pitchFamily="34" charset="0"/>
              </a:rPr>
              <a:t>Sampling and Quantization Example</a:t>
            </a:r>
          </a:p>
        </p:txBody>
      </p:sp>
      <p:grpSp>
        <p:nvGrpSpPr>
          <p:cNvPr id="23555" name="Group 67">
            <a:extLst>
              <a:ext uri="{FF2B5EF4-FFF2-40B4-BE49-F238E27FC236}">
                <a16:creationId xmlns:a16="http://schemas.microsoft.com/office/drawing/2014/main" xmlns="" id="{B1DF5769-8A39-496C-9238-ADF75E8587FC}"/>
              </a:ext>
            </a:extLst>
          </p:cNvPr>
          <p:cNvGrpSpPr>
            <a:grpSpLocks/>
          </p:cNvGrpSpPr>
          <p:nvPr/>
        </p:nvGrpSpPr>
        <p:grpSpPr bwMode="auto">
          <a:xfrm>
            <a:off x="314325" y="1114425"/>
            <a:ext cx="8382000" cy="4843463"/>
            <a:chOff x="198" y="702"/>
            <a:chExt cx="5280" cy="3051"/>
          </a:xfrm>
        </p:grpSpPr>
        <p:grpSp>
          <p:nvGrpSpPr>
            <p:cNvPr id="23556" name="Group 2">
              <a:extLst>
                <a:ext uri="{FF2B5EF4-FFF2-40B4-BE49-F238E27FC236}">
                  <a16:creationId xmlns:a16="http://schemas.microsoft.com/office/drawing/2014/main" xmlns="" id="{80AC373F-1D04-4757-BA8F-0D7434B91411}"/>
                </a:ext>
              </a:extLst>
            </p:cNvPr>
            <p:cNvGrpSpPr>
              <a:grpSpLocks/>
            </p:cNvGrpSpPr>
            <p:nvPr/>
          </p:nvGrpSpPr>
          <p:grpSpPr bwMode="auto">
            <a:xfrm>
              <a:off x="486" y="1135"/>
              <a:ext cx="4992" cy="2256"/>
              <a:chOff x="432" y="1584"/>
              <a:chExt cx="4992" cy="2256"/>
            </a:xfrm>
          </p:grpSpPr>
          <p:sp>
            <p:nvSpPr>
              <p:cNvPr id="23615" name="Rectangle 3">
                <a:extLst>
                  <a:ext uri="{FF2B5EF4-FFF2-40B4-BE49-F238E27FC236}">
                    <a16:creationId xmlns:a16="http://schemas.microsoft.com/office/drawing/2014/main" xmlns="" id="{3C1082B1-C7BA-4E06-BECB-D9F8BCE710E9}"/>
                  </a:ext>
                </a:extLst>
              </p:cNvPr>
              <p:cNvSpPr>
                <a:spLocks noChangeArrowheads="1"/>
              </p:cNvSpPr>
              <p:nvPr/>
            </p:nvSpPr>
            <p:spPr bwMode="auto">
              <a:xfrm>
                <a:off x="432" y="1584"/>
                <a:ext cx="4992" cy="2256"/>
              </a:xfrm>
              <a:prstGeom prst="rect">
                <a:avLst/>
              </a:prstGeom>
              <a:solidFill>
                <a:srgbClr val="FFFFFF"/>
              </a:solidFill>
              <a:ln w="127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616" name="Line 4">
                <a:extLst>
                  <a:ext uri="{FF2B5EF4-FFF2-40B4-BE49-F238E27FC236}">
                    <a16:creationId xmlns:a16="http://schemas.microsoft.com/office/drawing/2014/main" xmlns="" id="{E7A5F9B8-6C27-40D0-9AFF-56DA0FE0A45F}"/>
                  </a:ext>
                </a:extLst>
              </p:cNvPr>
              <p:cNvSpPr>
                <a:spLocks noChangeShapeType="1"/>
              </p:cNvSpPr>
              <p:nvPr/>
            </p:nvSpPr>
            <p:spPr bwMode="auto">
              <a:xfrm>
                <a:off x="816" y="1680"/>
                <a:ext cx="0" cy="2064"/>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17" name="Line 5">
                <a:extLst>
                  <a:ext uri="{FF2B5EF4-FFF2-40B4-BE49-F238E27FC236}">
                    <a16:creationId xmlns:a16="http://schemas.microsoft.com/office/drawing/2014/main" xmlns="" id="{54D6E68E-9153-47D7-9F89-E96228CA8124}"/>
                  </a:ext>
                </a:extLst>
              </p:cNvPr>
              <p:cNvSpPr>
                <a:spLocks noChangeShapeType="1"/>
              </p:cNvSpPr>
              <p:nvPr/>
            </p:nvSpPr>
            <p:spPr bwMode="auto">
              <a:xfrm>
                <a:off x="816" y="3744"/>
                <a:ext cx="43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18" name="Text Box 6">
                <a:extLst>
                  <a:ext uri="{FF2B5EF4-FFF2-40B4-BE49-F238E27FC236}">
                    <a16:creationId xmlns:a16="http://schemas.microsoft.com/office/drawing/2014/main" xmlns="" id="{45295FBA-068D-4E6E-B62A-32D333C7944D}"/>
                  </a:ext>
                </a:extLst>
              </p:cNvPr>
              <p:cNvSpPr txBox="1">
                <a:spLocks noChangeArrowheads="1"/>
              </p:cNvSpPr>
              <p:nvPr/>
            </p:nvSpPr>
            <p:spPr bwMode="auto">
              <a:xfrm>
                <a:off x="432" y="2112"/>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800" i="0"/>
                  <a:t>f(t)</a:t>
                </a:r>
              </a:p>
            </p:txBody>
          </p:sp>
          <p:sp>
            <p:nvSpPr>
              <p:cNvPr id="23619" name="Text Box 7">
                <a:extLst>
                  <a:ext uri="{FF2B5EF4-FFF2-40B4-BE49-F238E27FC236}">
                    <a16:creationId xmlns:a16="http://schemas.microsoft.com/office/drawing/2014/main" xmlns="" id="{48BD9050-F589-4E9C-A0FA-2957F252468C}"/>
                  </a:ext>
                </a:extLst>
              </p:cNvPr>
              <p:cNvSpPr txBox="1">
                <a:spLocks noChangeArrowheads="1"/>
              </p:cNvSpPr>
              <p:nvPr/>
            </p:nvSpPr>
            <p:spPr bwMode="auto">
              <a:xfrm>
                <a:off x="5184" y="360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800" i="0"/>
                  <a:t>t</a:t>
                </a:r>
              </a:p>
            </p:txBody>
          </p:sp>
        </p:grpSp>
        <p:sp>
          <p:nvSpPr>
            <p:cNvPr id="23557" name="Text Box 9">
              <a:extLst>
                <a:ext uri="{FF2B5EF4-FFF2-40B4-BE49-F238E27FC236}">
                  <a16:creationId xmlns:a16="http://schemas.microsoft.com/office/drawing/2014/main" xmlns="" id="{D32E28DC-4E40-4708-88FB-78767A09AA24}"/>
                </a:ext>
              </a:extLst>
            </p:cNvPr>
            <p:cNvSpPr txBox="1">
              <a:spLocks noChangeArrowheads="1"/>
            </p:cNvSpPr>
            <p:nvPr/>
          </p:nvSpPr>
          <p:spPr bwMode="auto">
            <a:xfrm>
              <a:off x="534" y="703"/>
              <a:ext cx="49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2400" i="0"/>
                <a:t>Problem: Sample a 1D continuous function (usually of time)</a:t>
              </a:r>
            </a:p>
          </p:txBody>
        </p:sp>
        <p:sp>
          <p:nvSpPr>
            <p:cNvPr id="23558" name="Freeform 10">
              <a:extLst>
                <a:ext uri="{FF2B5EF4-FFF2-40B4-BE49-F238E27FC236}">
                  <a16:creationId xmlns:a16="http://schemas.microsoft.com/office/drawing/2014/main" xmlns="" id="{44CC0FC8-E4E6-4D62-AD3D-4F2111A10943}"/>
                </a:ext>
              </a:extLst>
            </p:cNvPr>
            <p:cNvSpPr>
              <a:spLocks/>
            </p:cNvSpPr>
            <p:nvPr/>
          </p:nvSpPr>
          <p:spPr bwMode="auto">
            <a:xfrm>
              <a:off x="822" y="1303"/>
              <a:ext cx="4560" cy="1616"/>
            </a:xfrm>
            <a:custGeom>
              <a:avLst/>
              <a:gdLst>
                <a:gd name="T0" fmla="*/ 0 w 4560"/>
                <a:gd name="T1" fmla="*/ 1080 h 1616"/>
                <a:gd name="T2" fmla="*/ 528 w 4560"/>
                <a:gd name="T3" fmla="*/ 936 h 1616"/>
                <a:gd name="T4" fmla="*/ 912 w 4560"/>
                <a:gd name="T5" fmla="*/ 552 h 1616"/>
                <a:gd name="T6" fmla="*/ 1152 w 4560"/>
                <a:gd name="T7" fmla="*/ 72 h 1616"/>
                <a:gd name="T8" fmla="*/ 1392 w 4560"/>
                <a:gd name="T9" fmla="*/ 120 h 1616"/>
                <a:gd name="T10" fmla="*/ 1536 w 4560"/>
                <a:gd name="T11" fmla="*/ 408 h 1616"/>
                <a:gd name="T12" fmla="*/ 1632 w 4560"/>
                <a:gd name="T13" fmla="*/ 696 h 1616"/>
                <a:gd name="T14" fmla="*/ 1680 w 4560"/>
                <a:gd name="T15" fmla="*/ 1032 h 1616"/>
                <a:gd name="T16" fmla="*/ 1728 w 4560"/>
                <a:gd name="T17" fmla="*/ 1416 h 1616"/>
                <a:gd name="T18" fmla="*/ 1920 w 4560"/>
                <a:gd name="T19" fmla="*/ 1560 h 1616"/>
                <a:gd name="T20" fmla="*/ 2112 w 4560"/>
                <a:gd name="T21" fmla="*/ 1512 h 1616"/>
                <a:gd name="T22" fmla="*/ 2352 w 4560"/>
                <a:gd name="T23" fmla="*/ 1224 h 1616"/>
                <a:gd name="T24" fmla="*/ 2400 w 4560"/>
                <a:gd name="T25" fmla="*/ 1080 h 1616"/>
                <a:gd name="T26" fmla="*/ 2496 w 4560"/>
                <a:gd name="T27" fmla="*/ 840 h 1616"/>
                <a:gd name="T28" fmla="*/ 2592 w 4560"/>
                <a:gd name="T29" fmla="*/ 696 h 1616"/>
                <a:gd name="T30" fmla="*/ 2784 w 4560"/>
                <a:gd name="T31" fmla="*/ 648 h 1616"/>
                <a:gd name="T32" fmla="*/ 2928 w 4560"/>
                <a:gd name="T33" fmla="*/ 840 h 1616"/>
                <a:gd name="T34" fmla="*/ 3024 w 4560"/>
                <a:gd name="T35" fmla="*/ 1032 h 1616"/>
                <a:gd name="T36" fmla="*/ 3072 w 4560"/>
                <a:gd name="T37" fmla="*/ 1224 h 1616"/>
                <a:gd name="T38" fmla="*/ 3120 w 4560"/>
                <a:gd name="T39" fmla="*/ 1464 h 1616"/>
                <a:gd name="T40" fmla="*/ 3360 w 4560"/>
                <a:gd name="T41" fmla="*/ 1512 h 1616"/>
                <a:gd name="T42" fmla="*/ 3408 w 4560"/>
                <a:gd name="T43" fmla="*/ 1416 h 1616"/>
                <a:gd name="T44" fmla="*/ 3504 w 4560"/>
                <a:gd name="T45" fmla="*/ 1464 h 1616"/>
                <a:gd name="T46" fmla="*/ 3600 w 4560"/>
                <a:gd name="T47" fmla="*/ 1512 h 1616"/>
                <a:gd name="T48" fmla="*/ 3744 w 4560"/>
                <a:gd name="T49" fmla="*/ 1608 h 1616"/>
                <a:gd name="T50" fmla="*/ 3888 w 4560"/>
                <a:gd name="T51" fmla="*/ 1560 h 1616"/>
                <a:gd name="T52" fmla="*/ 4032 w 4560"/>
                <a:gd name="T53" fmla="*/ 1560 h 1616"/>
                <a:gd name="T54" fmla="*/ 4080 w 4560"/>
                <a:gd name="T55" fmla="*/ 1608 h 1616"/>
                <a:gd name="T56" fmla="*/ 4224 w 4560"/>
                <a:gd name="T57" fmla="*/ 1608 h 1616"/>
                <a:gd name="T58" fmla="*/ 4416 w 4560"/>
                <a:gd name="T59" fmla="*/ 1560 h 1616"/>
                <a:gd name="T60" fmla="*/ 4560 w 4560"/>
                <a:gd name="T61" fmla="*/ 1416 h 16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60" h="1616">
                  <a:moveTo>
                    <a:pt x="0" y="1080"/>
                  </a:moveTo>
                  <a:cubicBezTo>
                    <a:pt x="188" y="1052"/>
                    <a:pt x="376" y="1024"/>
                    <a:pt x="528" y="936"/>
                  </a:cubicBezTo>
                  <a:cubicBezTo>
                    <a:pt x="680" y="848"/>
                    <a:pt x="808" y="696"/>
                    <a:pt x="912" y="552"/>
                  </a:cubicBezTo>
                  <a:cubicBezTo>
                    <a:pt x="1016" y="408"/>
                    <a:pt x="1072" y="144"/>
                    <a:pt x="1152" y="72"/>
                  </a:cubicBezTo>
                  <a:cubicBezTo>
                    <a:pt x="1232" y="0"/>
                    <a:pt x="1328" y="64"/>
                    <a:pt x="1392" y="120"/>
                  </a:cubicBezTo>
                  <a:cubicBezTo>
                    <a:pt x="1456" y="176"/>
                    <a:pt x="1496" y="312"/>
                    <a:pt x="1536" y="408"/>
                  </a:cubicBezTo>
                  <a:cubicBezTo>
                    <a:pt x="1576" y="504"/>
                    <a:pt x="1608" y="592"/>
                    <a:pt x="1632" y="696"/>
                  </a:cubicBezTo>
                  <a:cubicBezTo>
                    <a:pt x="1656" y="800"/>
                    <a:pt x="1664" y="912"/>
                    <a:pt x="1680" y="1032"/>
                  </a:cubicBezTo>
                  <a:cubicBezTo>
                    <a:pt x="1696" y="1152"/>
                    <a:pt x="1688" y="1328"/>
                    <a:pt x="1728" y="1416"/>
                  </a:cubicBezTo>
                  <a:cubicBezTo>
                    <a:pt x="1768" y="1504"/>
                    <a:pt x="1856" y="1544"/>
                    <a:pt x="1920" y="1560"/>
                  </a:cubicBezTo>
                  <a:cubicBezTo>
                    <a:pt x="1984" y="1576"/>
                    <a:pt x="2040" y="1568"/>
                    <a:pt x="2112" y="1512"/>
                  </a:cubicBezTo>
                  <a:cubicBezTo>
                    <a:pt x="2184" y="1456"/>
                    <a:pt x="2304" y="1296"/>
                    <a:pt x="2352" y="1224"/>
                  </a:cubicBezTo>
                  <a:cubicBezTo>
                    <a:pt x="2400" y="1152"/>
                    <a:pt x="2376" y="1144"/>
                    <a:pt x="2400" y="1080"/>
                  </a:cubicBezTo>
                  <a:cubicBezTo>
                    <a:pt x="2424" y="1016"/>
                    <a:pt x="2464" y="904"/>
                    <a:pt x="2496" y="840"/>
                  </a:cubicBezTo>
                  <a:cubicBezTo>
                    <a:pt x="2528" y="776"/>
                    <a:pt x="2544" y="728"/>
                    <a:pt x="2592" y="696"/>
                  </a:cubicBezTo>
                  <a:cubicBezTo>
                    <a:pt x="2640" y="664"/>
                    <a:pt x="2728" y="624"/>
                    <a:pt x="2784" y="648"/>
                  </a:cubicBezTo>
                  <a:cubicBezTo>
                    <a:pt x="2840" y="672"/>
                    <a:pt x="2888" y="776"/>
                    <a:pt x="2928" y="840"/>
                  </a:cubicBezTo>
                  <a:cubicBezTo>
                    <a:pt x="2968" y="904"/>
                    <a:pt x="3000" y="968"/>
                    <a:pt x="3024" y="1032"/>
                  </a:cubicBezTo>
                  <a:cubicBezTo>
                    <a:pt x="3048" y="1096"/>
                    <a:pt x="3056" y="1152"/>
                    <a:pt x="3072" y="1224"/>
                  </a:cubicBezTo>
                  <a:cubicBezTo>
                    <a:pt x="3088" y="1296"/>
                    <a:pt x="3072" y="1416"/>
                    <a:pt x="3120" y="1464"/>
                  </a:cubicBezTo>
                  <a:cubicBezTo>
                    <a:pt x="3168" y="1512"/>
                    <a:pt x="3312" y="1520"/>
                    <a:pt x="3360" y="1512"/>
                  </a:cubicBezTo>
                  <a:cubicBezTo>
                    <a:pt x="3408" y="1504"/>
                    <a:pt x="3384" y="1424"/>
                    <a:pt x="3408" y="1416"/>
                  </a:cubicBezTo>
                  <a:cubicBezTo>
                    <a:pt x="3432" y="1408"/>
                    <a:pt x="3472" y="1448"/>
                    <a:pt x="3504" y="1464"/>
                  </a:cubicBezTo>
                  <a:cubicBezTo>
                    <a:pt x="3536" y="1480"/>
                    <a:pt x="3560" y="1488"/>
                    <a:pt x="3600" y="1512"/>
                  </a:cubicBezTo>
                  <a:cubicBezTo>
                    <a:pt x="3640" y="1536"/>
                    <a:pt x="3696" y="1600"/>
                    <a:pt x="3744" y="1608"/>
                  </a:cubicBezTo>
                  <a:cubicBezTo>
                    <a:pt x="3792" y="1616"/>
                    <a:pt x="3840" y="1568"/>
                    <a:pt x="3888" y="1560"/>
                  </a:cubicBezTo>
                  <a:cubicBezTo>
                    <a:pt x="3936" y="1552"/>
                    <a:pt x="4000" y="1552"/>
                    <a:pt x="4032" y="1560"/>
                  </a:cubicBezTo>
                  <a:cubicBezTo>
                    <a:pt x="4064" y="1568"/>
                    <a:pt x="4048" y="1600"/>
                    <a:pt x="4080" y="1608"/>
                  </a:cubicBezTo>
                  <a:cubicBezTo>
                    <a:pt x="4112" y="1616"/>
                    <a:pt x="4168" y="1616"/>
                    <a:pt x="4224" y="1608"/>
                  </a:cubicBezTo>
                  <a:cubicBezTo>
                    <a:pt x="4280" y="1600"/>
                    <a:pt x="4360" y="1592"/>
                    <a:pt x="4416" y="1560"/>
                  </a:cubicBezTo>
                  <a:cubicBezTo>
                    <a:pt x="4472" y="1528"/>
                    <a:pt x="4536" y="1440"/>
                    <a:pt x="4560" y="1416"/>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3559" name="Group 11">
              <a:extLst>
                <a:ext uri="{FF2B5EF4-FFF2-40B4-BE49-F238E27FC236}">
                  <a16:creationId xmlns:a16="http://schemas.microsoft.com/office/drawing/2014/main" xmlns="" id="{EB590E8D-EFC6-4C75-9B04-1CDA8646F4CE}"/>
                </a:ext>
              </a:extLst>
            </p:cNvPr>
            <p:cNvGrpSpPr>
              <a:grpSpLocks/>
            </p:cNvGrpSpPr>
            <p:nvPr/>
          </p:nvGrpSpPr>
          <p:grpSpPr bwMode="auto">
            <a:xfrm>
              <a:off x="1014" y="1279"/>
              <a:ext cx="4032" cy="2016"/>
              <a:chOff x="960" y="1728"/>
              <a:chExt cx="4032" cy="2016"/>
            </a:xfrm>
          </p:grpSpPr>
          <p:sp>
            <p:nvSpPr>
              <p:cNvPr id="23593" name="Line 12">
                <a:extLst>
                  <a:ext uri="{FF2B5EF4-FFF2-40B4-BE49-F238E27FC236}">
                    <a16:creationId xmlns:a16="http://schemas.microsoft.com/office/drawing/2014/main" xmlns="" id="{F638CBDD-DF12-4864-942F-2CE8A3B9E5DA}"/>
                  </a:ext>
                </a:extLst>
              </p:cNvPr>
              <p:cNvSpPr>
                <a:spLocks noChangeShapeType="1"/>
              </p:cNvSpPr>
              <p:nvPr/>
            </p:nvSpPr>
            <p:spPr bwMode="auto">
              <a:xfrm flipV="1">
                <a:off x="960"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94" name="Line 13">
                <a:extLst>
                  <a:ext uri="{FF2B5EF4-FFF2-40B4-BE49-F238E27FC236}">
                    <a16:creationId xmlns:a16="http://schemas.microsoft.com/office/drawing/2014/main" xmlns="" id="{51BEB03D-0A50-40FC-90E5-2AF9DE4BC22B}"/>
                  </a:ext>
                </a:extLst>
              </p:cNvPr>
              <p:cNvSpPr>
                <a:spLocks noChangeShapeType="1"/>
              </p:cNvSpPr>
              <p:nvPr/>
            </p:nvSpPr>
            <p:spPr bwMode="auto">
              <a:xfrm flipV="1">
                <a:off x="1152"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95" name="Line 14">
                <a:extLst>
                  <a:ext uri="{FF2B5EF4-FFF2-40B4-BE49-F238E27FC236}">
                    <a16:creationId xmlns:a16="http://schemas.microsoft.com/office/drawing/2014/main" xmlns="" id="{A0B9E044-96A3-4818-949E-429E4AB8591A}"/>
                  </a:ext>
                </a:extLst>
              </p:cNvPr>
              <p:cNvSpPr>
                <a:spLocks noChangeShapeType="1"/>
              </p:cNvSpPr>
              <p:nvPr/>
            </p:nvSpPr>
            <p:spPr bwMode="auto">
              <a:xfrm flipV="1">
                <a:off x="1344"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96" name="Line 15">
                <a:extLst>
                  <a:ext uri="{FF2B5EF4-FFF2-40B4-BE49-F238E27FC236}">
                    <a16:creationId xmlns:a16="http://schemas.microsoft.com/office/drawing/2014/main" xmlns="" id="{09C2E640-32BE-43ED-8B5D-DE0632C8F36A}"/>
                  </a:ext>
                </a:extLst>
              </p:cNvPr>
              <p:cNvSpPr>
                <a:spLocks noChangeShapeType="1"/>
              </p:cNvSpPr>
              <p:nvPr/>
            </p:nvSpPr>
            <p:spPr bwMode="auto">
              <a:xfrm flipV="1">
                <a:off x="1536"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97" name="Line 16">
                <a:extLst>
                  <a:ext uri="{FF2B5EF4-FFF2-40B4-BE49-F238E27FC236}">
                    <a16:creationId xmlns:a16="http://schemas.microsoft.com/office/drawing/2014/main" xmlns="" id="{D799F710-D2E7-4FA7-B58D-D537EB713D1E}"/>
                  </a:ext>
                </a:extLst>
              </p:cNvPr>
              <p:cNvSpPr>
                <a:spLocks noChangeShapeType="1"/>
              </p:cNvSpPr>
              <p:nvPr/>
            </p:nvSpPr>
            <p:spPr bwMode="auto">
              <a:xfrm flipV="1">
                <a:off x="1728"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98" name="Line 17">
                <a:extLst>
                  <a:ext uri="{FF2B5EF4-FFF2-40B4-BE49-F238E27FC236}">
                    <a16:creationId xmlns:a16="http://schemas.microsoft.com/office/drawing/2014/main" xmlns="" id="{3793C0AD-E0FD-474B-970F-F2D72846EFDC}"/>
                  </a:ext>
                </a:extLst>
              </p:cNvPr>
              <p:cNvSpPr>
                <a:spLocks noChangeShapeType="1"/>
              </p:cNvSpPr>
              <p:nvPr/>
            </p:nvSpPr>
            <p:spPr bwMode="auto">
              <a:xfrm flipV="1">
                <a:off x="1920"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99" name="Line 18">
                <a:extLst>
                  <a:ext uri="{FF2B5EF4-FFF2-40B4-BE49-F238E27FC236}">
                    <a16:creationId xmlns:a16="http://schemas.microsoft.com/office/drawing/2014/main" xmlns="" id="{A8FF503D-39B2-46B5-965A-6B8B2B4127FC}"/>
                  </a:ext>
                </a:extLst>
              </p:cNvPr>
              <p:cNvSpPr>
                <a:spLocks noChangeShapeType="1"/>
              </p:cNvSpPr>
              <p:nvPr/>
            </p:nvSpPr>
            <p:spPr bwMode="auto">
              <a:xfrm flipV="1">
                <a:off x="2112"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0" name="Line 19">
                <a:extLst>
                  <a:ext uri="{FF2B5EF4-FFF2-40B4-BE49-F238E27FC236}">
                    <a16:creationId xmlns:a16="http://schemas.microsoft.com/office/drawing/2014/main" xmlns="" id="{6F1E2C36-C664-4ADE-BCB6-B2E1FF552224}"/>
                  </a:ext>
                </a:extLst>
              </p:cNvPr>
              <p:cNvSpPr>
                <a:spLocks noChangeShapeType="1"/>
              </p:cNvSpPr>
              <p:nvPr/>
            </p:nvSpPr>
            <p:spPr bwMode="auto">
              <a:xfrm flipV="1">
                <a:off x="2304"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1" name="Line 20">
                <a:extLst>
                  <a:ext uri="{FF2B5EF4-FFF2-40B4-BE49-F238E27FC236}">
                    <a16:creationId xmlns:a16="http://schemas.microsoft.com/office/drawing/2014/main" xmlns="" id="{4A64E271-90BD-481B-BF9E-E8E88AA8A2C2}"/>
                  </a:ext>
                </a:extLst>
              </p:cNvPr>
              <p:cNvSpPr>
                <a:spLocks noChangeShapeType="1"/>
              </p:cNvSpPr>
              <p:nvPr/>
            </p:nvSpPr>
            <p:spPr bwMode="auto">
              <a:xfrm flipV="1">
                <a:off x="2496"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2" name="Line 21">
                <a:extLst>
                  <a:ext uri="{FF2B5EF4-FFF2-40B4-BE49-F238E27FC236}">
                    <a16:creationId xmlns:a16="http://schemas.microsoft.com/office/drawing/2014/main" xmlns="" id="{8C67881D-D125-4081-BD90-1F06E2259592}"/>
                  </a:ext>
                </a:extLst>
              </p:cNvPr>
              <p:cNvSpPr>
                <a:spLocks noChangeShapeType="1"/>
              </p:cNvSpPr>
              <p:nvPr/>
            </p:nvSpPr>
            <p:spPr bwMode="auto">
              <a:xfrm flipV="1">
                <a:off x="2688"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3" name="Line 22">
                <a:extLst>
                  <a:ext uri="{FF2B5EF4-FFF2-40B4-BE49-F238E27FC236}">
                    <a16:creationId xmlns:a16="http://schemas.microsoft.com/office/drawing/2014/main" xmlns="" id="{E05F77A6-DEC1-4148-8338-04F0F8B0F808}"/>
                  </a:ext>
                </a:extLst>
              </p:cNvPr>
              <p:cNvSpPr>
                <a:spLocks noChangeShapeType="1"/>
              </p:cNvSpPr>
              <p:nvPr/>
            </p:nvSpPr>
            <p:spPr bwMode="auto">
              <a:xfrm flipV="1">
                <a:off x="2880"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4" name="Line 23">
                <a:extLst>
                  <a:ext uri="{FF2B5EF4-FFF2-40B4-BE49-F238E27FC236}">
                    <a16:creationId xmlns:a16="http://schemas.microsoft.com/office/drawing/2014/main" xmlns="" id="{5A0E6B45-76E7-422F-A0B8-6B166309A414}"/>
                  </a:ext>
                </a:extLst>
              </p:cNvPr>
              <p:cNvSpPr>
                <a:spLocks noChangeShapeType="1"/>
              </p:cNvSpPr>
              <p:nvPr/>
            </p:nvSpPr>
            <p:spPr bwMode="auto">
              <a:xfrm flipV="1">
                <a:off x="3072"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5" name="Line 24">
                <a:extLst>
                  <a:ext uri="{FF2B5EF4-FFF2-40B4-BE49-F238E27FC236}">
                    <a16:creationId xmlns:a16="http://schemas.microsoft.com/office/drawing/2014/main" xmlns="" id="{3186ED7B-CB55-460D-BF41-87561138DFF2}"/>
                  </a:ext>
                </a:extLst>
              </p:cNvPr>
              <p:cNvSpPr>
                <a:spLocks noChangeShapeType="1"/>
              </p:cNvSpPr>
              <p:nvPr/>
            </p:nvSpPr>
            <p:spPr bwMode="auto">
              <a:xfrm flipV="1">
                <a:off x="3264"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6" name="Line 25">
                <a:extLst>
                  <a:ext uri="{FF2B5EF4-FFF2-40B4-BE49-F238E27FC236}">
                    <a16:creationId xmlns:a16="http://schemas.microsoft.com/office/drawing/2014/main" xmlns="" id="{4F94E62C-0AFC-43D7-B4F9-317F145C6122}"/>
                  </a:ext>
                </a:extLst>
              </p:cNvPr>
              <p:cNvSpPr>
                <a:spLocks noChangeShapeType="1"/>
              </p:cNvSpPr>
              <p:nvPr/>
            </p:nvSpPr>
            <p:spPr bwMode="auto">
              <a:xfrm flipV="1">
                <a:off x="3456"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7" name="Line 26">
                <a:extLst>
                  <a:ext uri="{FF2B5EF4-FFF2-40B4-BE49-F238E27FC236}">
                    <a16:creationId xmlns:a16="http://schemas.microsoft.com/office/drawing/2014/main" xmlns="" id="{ABD76DC7-AF00-46AA-92AA-08D63DC095C0}"/>
                  </a:ext>
                </a:extLst>
              </p:cNvPr>
              <p:cNvSpPr>
                <a:spLocks noChangeShapeType="1"/>
              </p:cNvSpPr>
              <p:nvPr/>
            </p:nvSpPr>
            <p:spPr bwMode="auto">
              <a:xfrm flipV="1">
                <a:off x="3648"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8" name="Line 27">
                <a:extLst>
                  <a:ext uri="{FF2B5EF4-FFF2-40B4-BE49-F238E27FC236}">
                    <a16:creationId xmlns:a16="http://schemas.microsoft.com/office/drawing/2014/main" xmlns="" id="{B981DA3A-52AA-484F-8BEC-58C46F699AF2}"/>
                  </a:ext>
                </a:extLst>
              </p:cNvPr>
              <p:cNvSpPr>
                <a:spLocks noChangeShapeType="1"/>
              </p:cNvSpPr>
              <p:nvPr/>
            </p:nvSpPr>
            <p:spPr bwMode="auto">
              <a:xfrm flipV="1">
                <a:off x="3840"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09" name="Line 28">
                <a:extLst>
                  <a:ext uri="{FF2B5EF4-FFF2-40B4-BE49-F238E27FC236}">
                    <a16:creationId xmlns:a16="http://schemas.microsoft.com/office/drawing/2014/main" xmlns="" id="{B2C87CBB-3D36-4A64-8510-A184C76EF6F6}"/>
                  </a:ext>
                </a:extLst>
              </p:cNvPr>
              <p:cNvSpPr>
                <a:spLocks noChangeShapeType="1"/>
              </p:cNvSpPr>
              <p:nvPr/>
            </p:nvSpPr>
            <p:spPr bwMode="auto">
              <a:xfrm flipV="1">
                <a:off x="4032"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10" name="Line 29">
                <a:extLst>
                  <a:ext uri="{FF2B5EF4-FFF2-40B4-BE49-F238E27FC236}">
                    <a16:creationId xmlns:a16="http://schemas.microsoft.com/office/drawing/2014/main" xmlns="" id="{20B35A11-0C35-4527-9404-12B45723DAB2}"/>
                  </a:ext>
                </a:extLst>
              </p:cNvPr>
              <p:cNvSpPr>
                <a:spLocks noChangeShapeType="1"/>
              </p:cNvSpPr>
              <p:nvPr/>
            </p:nvSpPr>
            <p:spPr bwMode="auto">
              <a:xfrm flipV="1">
                <a:off x="4224"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11" name="Line 30">
                <a:extLst>
                  <a:ext uri="{FF2B5EF4-FFF2-40B4-BE49-F238E27FC236}">
                    <a16:creationId xmlns:a16="http://schemas.microsoft.com/office/drawing/2014/main" xmlns="" id="{2FFFB281-B527-46C8-8822-B5C764BF2312}"/>
                  </a:ext>
                </a:extLst>
              </p:cNvPr>
              <p:cNvSpPr>
                <a:spLocks noChangeShapeType="1"/>
              </p:cNvSpPr>
              <p:nvPr/>
            </p:nvSpPr>
            <p:spPr bwMode="auto">
              <a:xfrm flipV="1">
                <a:off x="4416"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12" name="Line 31">
                <a:extLst>
                  <a:ext uri="{FF2B5EF4-FFF2-40B4-BE49-F238E27FC236}">
                    <a16:creationId xmlns:a16="http://schemas.microsoft.com/office/drawing/2014/main" xmlns="" id="{D99D2E96-A84A-44BE-A5D0-512B527A0B5F}"/>
                  </a:ext>
                </a:extLst>
              </p:cNvPr>
              <p:cNvSpPr>
                <a:spLocks noChangeShapeType="1"/>
              </p:cNvSpPr>
              <p:nvPr/>
            </p:nvSpPr>
            <p:spPr bwMode="auto">
              <a:xfrm flipV="1">
                <a:off x="4608"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13" name="Line 32">
                <a:extLst>
                  <a:ext uri="{FF2B5EF4-FFF2-40B4-BE49-F238E27FC236}">
                    <a16:creationId xmlns:a16="http://schemas.microsoft.com/office/drawing/2014/main" xmlns="" id="{8132D52A-AC31-4721-B3A3-82EC8515F086}"/>
                  </a:ext>
                </a:extLst>
              </p:cNvPr>
              <p:cNvSpPr>
                <a:spLocks noChangeShapeType="1"/>
              </p:cNvSpPr>
              <p:nvPr/>
            </p:nvSpPr>
            <p:spPr bwMode="auto">
              <a:xfrm flipV="1">
                <a:off x="4800"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614" name="Line 33">
                <a:extLst>
                  <a:ext uri="{FF2B5EF4-FFF2-40B4-BE49-F238E27FC236}">
                    <a16:creationId xmlns:a16="http://schemas.microsoft.com/office/drawing/2014/main" xmlns="" id="{BEA68375-04E7-4A0C-BBB5-7657A0D4DE40}"/>
                  </a:ext>
                </a:extLst>
              </p:cNvPr>
              <p:cNvSpPr>
                <a:spLocks noChangeShapeType="1"/>
              </p:cNvSpPr>
              <p:nvPr/>
            </p:nvSpPr>
            <p:spPr bwMode="auto">
              <a:xfrm flipV="1">
                <a:off x="4992" y="1728"/>
                <a:ext cx="0" cy="2016"/>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3560" name="Group 34">
              <a:extLst>
                <a:ext uri="{FF2B5EF4-FFF2-40B4-BE49-F238E27FC236}">
                  <a16:creationId xmlns:a16="http://schemas.microsoft.com/office/drawing/2014/main" xmlns="" id="{08F37B8F-A539-4E06-876F-96979B1ADED6}"/>
                </a:ext>
              </a:extLst>
            </p:cNvPr>
            <p:cNvGrpSpPr>
              <a:grpSpLocks/>
            </p:cNvGrpSpPr>
            <p:nvPr/>
          </p:nvGrpSpPr>
          <p:grpSpPr bwMode="auto">
            <a:xfrm>
              <a:off x="870" y="1279"/>
              <a:ext cx="4416" cy="1728"/>
              <a:chOff x="816" y="1728"/>
              <a:chExt cx="4416" cy="1728"/>
            </a:xfrm>
          </p:grpSpPr>
          <p:sp>
            <p:nvSpPr>
              <p:cNvPr id="23586" name="Line 35">
                <a:extLst>
                  <a:ext uri="{FF2B5EF4-FFF2-40B4-BE49-F238E27FC236}">
                    <a16:creationId xmlns:a16="http://schemas.microsoft.com/office/drawing/2014/main" xmlns="" id="{974E2281-86A7-4C8A-BE00-71314D59A2B2}"/>
                  </a:ext>
                </a:extLst>
              </p:cNvPr>
              <p:cNvSpPr>
                <a:spLocks noChangeShapeType="1"/>
              </p:cNvSpPr>
              <p:nvPr/>
            </p:nvSpPr>
            <p:spPr bwMode="auto">
              <a:xfrm>
                <a:off x="816" y="3456"/>
                <a:ext cx="4416" cy="0"/>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87" name="Line 36">
                <a:extLst>
                  <a:ext uri="{FF2B5EF4-FFF2-40B4-BE49-F238E27FC236}">
                    <a16:creationId xmlns:a16="http://schemas.microsoft.com/office/drawing/2014/main" xmlns="" id="{7FE810B4-98ED-4914-BB16-37959A10B7C1}"/>
                  </a:ext>
                </a:extLst>
              </p:cNvPr>
              <p:cNvSpPr>
                <a:spLocks noChangeShapeType="1"/>
              </p:cNvSpPr>
              <p:nvPr/>
            </p:nvSpPr>
            <p:spPr bwMode="auto">
              <a:xfrm>
                <a:off x="816" y="3168"/>
                <a:ext cx="4416" cy="0"/>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88" name="Line 37">
                <a:extLst>
                  <a:ext uri="{FF2B5EF4-FFF2-40B4-BE49-F238E27FC236}">
                    <a16:creationId xmlns:a16="http://schemas.microsoft.com/office/drawing/2014/main" xmlns="" id="{4394D063-DD19-4F65-B5E3-6614D3B24402}"/>
                  </a:ext>
                </a:extLst>
              </p:cNvPr>
              <p:cNvSpPr>
                <a:spLocks noChangeShapeType="1"/>
              </p:cNvSpPr>
              <p:nvPr/>
            </p:nvSpPr>
            <p:spPr bwMode="auto">
              <a:xfrm>
                <a:off x="816" y="2880"/>
                <a:ext cx="4416" cy="0"/>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89" name="Line 38">
                <a:extLst>
                  <a:ext uri="{FF2B5EF4-FFF2-40B4-BE49-F238E27FC236}">
                    <a16:creationId xmlns:a16="http://schemas.microsoft.com/office/drawing/2014/main" xmlns="" id="{600E89F4-2FF8-419C-B22E-75994DCB7771}"/>
                  </a:ext>
                </a:extLst>
              </p:cNvPr>
              <p:cNvSpPr>
                <a:spLocks noChangeShapeType="1"/>
              </p:cNvSpPr>
              <p:nvPr/>
            </p:nvSpPr>
            <p:spPr bwMode="auto">
              <a:xfrm>
                <a:off x="816" y="2592"/>
                <a:ext cx="4416" cy="0"/>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90" name="Line 39">
                <a:extLst>
                  <a:ext uri="{FF2B5EF4-FFF2-40B4-BE49-F238E27FC236}">
                    <a16:creationId xmlns:a16="http://schemas.microsoft.com/office/drawing/2014/main" xmlns="" id="{77F1D513-1C09-4496-B142-370DA6731599}"/>
                  </a:ext>
                </a:extLst>
              </p:cNvPr>
              <p:cNvSpPr>
                <a:spLocks noChangeShapeType="1"/>
              </p:cNvSpPr>
              <p:nvPr/>
            </p:nvSpPr>
            <p:spPr bwMode="auto">
              <a:xfrm>
                <a:off x="816" y="2304"/>
                <a:ext cx="4416" cy="0"/>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91" name="Line 40">
                <a:extLst>
                  <a:ext uri="{FF2B5EF4-FFF2-40B4-BE49-F238E27FC236}">
                    <a16:creationId xmlns:a16="http://schemas.microsoft.com/office/drawing/2014/main" xmlns="" id="{E41FEDEF-6469-4582-ACBF-B9721E4124D5}"/>
                  </a:ext>
                </a:extLst>
              </p:cNvPr>
              <p:cNvSpPr>
                <a:spLocks noChangeShapeType="1"/>
              </p:cNvSpPr>
              <p:nvPr/>
            </p:nvSpPr>
            <p:spPr bwMode="auto">
              <a:xfrm>
                <a:off x="816" y="2016"/>
                <a:ext cx="4416" cy="0"/>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92" name="Line 41">
                <a:extLst>
                  <a:ext uri="{FF2B5EF4-FFF2-40B4-BE49-F238E27FC236}">
                    <a16:creationId xmlns:a16="http://schemas.microsoft.com/office/drawing/2014/main" xmlns="" id="{3659ADBE-7C91-44EB-8D6C-1025430A2479}"/>
                  </a:ext>
                </a:extLst>
              </p:cNvPr>
              <p:cNvSpPr>
                <a:spLocks noChangeShapeType="1"/>
              </p:cNvSpPr>
              <p:nvPr/>
            </p:nvSpPr>
            <p:spPr bwMode="auto">
              <a:xfrm>
                <a:off x="816" y="1728"/>
                <a:ext cx="4416" cy="0"/>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3561" name="Group 42">
              <a:extLst>
                <a:ext uri="{FF2B5EF4-FFF2-40B4-BE49-F238E27FC236}">
                  <a16:creationId xmlns:a16="http://schemas.microsoft.com/office/drawing/2014/main" xmlns="" id="{E1B50804-44DB-4748-9E99-BC9B049D2FB9}"/>
                </a:ext>
              </a:extLst>
            </p:cNvPr>
            <p:cNvGrpSpPr>
              <a:grpSpLocks/>
            </p:cNvGrpSpPr>
            <p:nvPr/>
          </p:nvGrpSpPr>
          <p:grpSpPr bwMode="auto">
            <a:xfrm>
              <a:off x="966" y="1231"/>
              <a:ext cx="4128" cy="1824"/>
              <a:chOff x="912" y="1680"/>
              <a:chExt cx="4128" cy="1824"/>
            </a:xfrm>
          </p:grpSpPr>
          <p:sp>
            <p:nvSpPr>
              <p:cNvPr id="23564" name="Oval 43">
                <a:extLst>
                  <a:ext uri="{FF2B5EF4-FFF2-40B4-BE49-F238E27FC236}">
                    <a16:creationId xmlns:a16="http://schemas.microsoft.com/office/drawing/2014/main" xmlns="" id="{138631D4-721D-4311-9DB2-6CFC6FB51BE0}"/>
                  </a:ext>
                </a:extLst>
              </p:cNvPr>
              <p:cNvSpPr>
                <a:spLocks noChangeArrowheads="1"/>
              </p:cNvSpPr>
              <p:nvPr/>
            </p:nvSpPr>
            <p:spPr bwMode="auto">
              <a:xfrm>
                <a:off x="912" y="2832"/>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65" name="Oval 44">
                <a:extLst>
                  <a:ext uri="{FF2B5EF4-FFF2-40B4-BE49-F238E27FC236}">
                    <a16:creationId xmlns:a16="http://schemas.microsoft.com/office/drawing/2014/main" xmlns="" id="{C9A78556-B86A-4502-841F-EDEB789F63E4}"/>
                  </a:ext>
                </a:extLst>
              </p:cNvPr>
              <p:cNvSpPr>
                <a:spLocks noChangeArrowheads="1"/>
              </p:cNvSpPr>
              <p:nvPr/>
            </p:nvSpPr>
            <p:spPr bwMode="auto">
              <a:xfrm>
                <a:off x="1104" y="2832"/>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66" name="Oval 45">
                <a:extLst>
                  <a:ext uri="{FF2B5EF4-FFF2-40B4-BE49-F238E27FC236}">
                    <a16:creationId xmlns:a16="http://schemas.microsoft.com/office/drawing/2014/main" xmlns="" id="{EF9F674B-60E4-410F-BE0E-0373CF0AE2B5}"/>
                  </a:ext>
                </a:extLst>
              </p:cNvPr>
              <p:cNvSpPr>
                <a:spLocks noChangeArrowheads="1"/>
              </p:cNvSpPr>
              <p:nvPr/>
            </p:nvSpPr>
            <p:spPr bwMode="auto">
              <a:xfrm>
                <a:off x="1296" y="2544"/>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67" name="Oval 46">
                <a:extLst>
                  <a:ext uri="{FF2B5EF4-FFF2-40B4-BE49-F238E27FC236}">
                    <a16:creationId xmlns:a16="http://schemas.microsoft.com/office/drawing/2014/main" xmlns="" id="{0B388CED-F18B-48D2-8F4F-26411579AFA9}"/>
                  </a:ext>
                </a:extLst>
              </p:cNvPr>
              <p:cNvSpPr>
                <a:spLocks noChangeArrowheads="1"/>
              </p:cNvSpPr>
              <p:nvPr/>
            </p:nvSpPr>
            <p:spPr bwMode="auto">
              <a:xfrm>
                <a:off x="1488" y="2544"/>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68" name="Oval 47">
                <a:extLst>
                  <a:ext uri="{FF2B5EF4-FFF2-40B4-BE49-F238E27FC236}">
                    <a16:creationId xmlns:a16="http://schemas.microsoft.com/office/drawing/2014/main" xmlns="" id="{ABBB51F8-4BFD-4A8E-9AAB-F2E1F5CFF2EE}"/>
                  </a:ext>
                </a:extLst>
              </p:cNvPr>
              <p:cNvSpPr>
                <a:spLocks noChangeArrowheads="1"/>
              </p:cNvSpPr>
              <p:nvPr/>
            </p:nvSpPr>
            <p:spPr bwMode="auto">
              <a:xfrm>
                <a:off x="1680" y="2256"/>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69" name="Oval 48">
                <a:extLst>
                  <a:ext uri="{FF2B5EF4-FFF2-40B4-BE49-F238E27FC236}">
                    <a16:creationId xmlns:a16="http://schemas.microsoft.com/office/drawing/2014/main" xmlns="" id="{E9B6DEA2-6263-4DF3-8FB2-58F86703B56D}"/>
                  </a:ext>
                </a:extLst>
              </p:cNvPr>
              <p:cNvSpPr>
                <a:spLocks noChangeArrowheads="1"/>
              </p:cNvSpPr>
              <p:nvPr/>
            </p:nvSpPr>
            <p:spPr bwMode="auto">
              <a:xfrm>
                <a:off x="1872" y="1680"/>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0" name="Oval 49">
                <a:extLst>
                  <a:ext uri="{FF2B5EF4-FFF2-40B4-BE49-F238E27FC236}">
                    <a16:creationId xmlns:a16="http://schemas.microsoft.com/office/drawing/2014/main" xmlns="" id="{EFA94DA8-1059-45BC-BD8B-A93C7776D330}"/>
                  </a:ext>
                </a:extLst>
              </p:cNvPr>
              <p:cNvSpPr>
                <a:spLocks noChangeArrowheads="1"/>
              </p:cNvSpPr>
              <p:nvPr/>
            </p:nvSpPr>
            <p:spPr bwMode="auto">
              <a:xfrm>
                <a:off x="2064" y="1680"/>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1" name="Oval 50">
                <a:extLst>
                  <a:ext uri="{FF2B5EF4-FFF2-40B4-BE49-F238E27FC236}">
                    <a16:creationId xmlns:a16="http://schemas.microsoft.com/office/drawing/2014/main" xmlns="" id="{BECDDC2A-9857-4989-8957-B01B11C359F7}"/>
                  </a:ext>
                </a:extLst>
              </p:cNvPr>
              <p:cNvSpPr>
                <a:spLocks noChangeArrowheads="1"/>
              </p:cNvSpPr>
              <p:nvPr/>
            </p:nvSpPr>
            <p:spPr bwMode="auto">
              <a:xfrm>
                <a:off x="2256" y="2256"/>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2" name="Oval 51">
                <a:extLst>
                  <a:ext uri="{FF2B5EF4-FFF2-40B4-BE49-F238E27FC236}">
                    <a16:creationId xmlns:a16="http://schemas.microsoft.com/office/drawing/2014/main" xmlns="" id="{D1D98303-EB6D-4151-9733-7A8112D6B972}"/>
                  </a:ext>
                </a:extLst>
              </p:cNvPr>
              <p:cNvSpPr>
                <a:spLocks noChangeArrowheads="1"/>
              </p:cNvSpPr>
              <p:nvPr/>
            </p:nvSpPr>
            <p:spPr bwMode="auto">
              <a:xfrm>
                <a:off x="2448" y="3120"/>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3" name="Oval 52">
                <a:extLst>
                  <a:ext uri="{FF2B5EF4-FFF2-40B4-BE49-F238E27FC236}">
                    <a16:creationId xmlns:a16="http://schemas.microsoft.com/office/drawing/2014/main" xmlns="" id="{77EAD618-EAD6-4938-8C5F-5FF17B95A649}"/>
                  </a:ext>
                </a:extLst>
              </p:cNvPr>
              <p:cNvSpPr>
                <a:spLocks noChangeArrowheads="1"/>
              </p:cNvSpPr>
              <p:nvPr/>
            </p:nvSpPr>
            <p:spPr bwMode="auto">
              <a:xfrm>
                <a:off x="2640" y="3120"/>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4" name="Oval 53">
                <a:extLst>
                  <a:ext uri="{FF2B5EF4-FFF2-40B4-BE49-F238E27FC236}">
                    <a16:creationId xmlns:a16="http://schemas.microsoft.com/office/drawing/2014/main" xmlns="" id="{FE13DB6A-7041-4B02-BD32-76C9884AF3CD}"/>
                  </a:ext>
                </a:extLst>
              </p:cNvPr>
              <p:cNvSpPr>
                <a:spLocks noChangeArrowheads="1"/>
              </p:cNvSpPr>
              <p:nvPr/>
            </p:nvSpPr>
            <p:spPr bwMode="auto">
              <a:xfrm>
                <a:off x="2832" y="3120"/>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5" name="Oval 54">
                <a:extLst>
                  <a:ext uri="{FF2B5EF4-FFF2-40B4-BE49-F238E27FC236}">
                    <a16:creationId xmlns:a16="http://schemas.microsoft.com/office/drawing/2014/main" xmlns="" id="{F0926B75-2A75-4E16-B3CD-C9FFC9F21D2F}"/>
                  </a:ext>
                </a:extLst>
              </p:cNvPr>
              <p:cNvSpPr>
                <a:spLocks noChangeArrowheads="1"/>
              </p:cNvSpPr>
              <p:nvPr/>
            </p:nvSpPr>
            <p:spPr bwMode="auto">
              <a:xfrm>
                <a:off x="3024" y="3120"/>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6" name="Oval 55">
                <a:extLst>
                  <a:ext uri="{FF2B5EF4-FFF2-40B4-BE49-F238E27FC236}">
                    <a16:creationId xmlns:a16="http://schemas.microsoft.com/office/drawing/2014/main" xmlns="" id="{2901EB65-79A2-42B1-9790-BA630C20356C}"/>
                  </a:ext>
                </a:extLst>
              </p:cNvPr>
              <p:cNvSpPr>
                <a:spLocks noChangeArrowheads="1"/>
              </p:cNvSpPr>
              <p:nvPr/>
            </p:nvSpPr>
            <p:spPr bwMode="auto">
              <a:xfrm>
                <a:off x="3216" y="2544"/>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7" name="Oval 56">
                <a:extLst>
                  <a:ext uri="{FF2B5EF4-FFF2-40B4-BE49-F238E27FC236}">
                    <a16:creationId xmlns:a16="http://schemas.microsoft.com/office/drawing/2014/main" xmlns="" id="{9C035009-2C43-4571-96CF-CCD27CDC9CF1}"/>
                  </a:ext>
                </a:extLst>
              </p:cNvPr>
              <p:cNvSpPr>
                <a:spLocks noChangeArrowheads="1"/>
              </p:cNvSpPr>
              <p:nvPr/>
            </p:nvSpPr>
            <p:spPr bwMode="auto">
              <a:xfrm>
                <a:off x="3408" y="2256"/>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8" name="Oval 57">
                <a:extLst>
                  <a:ext uri="{FF2B5EF4-FFF2-40B4-BE49-F238E27FC236}">
                    <a16:creationId xmlns:a16="http://schemas.microsoft.com/office/drawing/2014/main" xmlns="" id="{AAD678D2-B186-4772-AA25-BC5146679905}"/>
                  </a:ext>
                </a:extLst>
              </p:cNvPr>
              <p:cNvSpPr>
                <a:spLocks noChangeArrowheads="1"/>
              </p:cNvSpPr>
              <p:nvPr/>
            </p:nvSpPr>
            <p:spPr bwMode="auto">
              <a:xfrm>
                <a:off x="3600" y="2544"/>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79" name="Oval 58">
                <a:extLst>
                  <a:ext uri="{FF2B5EF4-FFF2-40B4-BE49-F238E27FC236}">
                    <a16:creationId xmlns:a16="http://schemas.microsoft.com/office/drawing/2014/main" xmlns="" id="{73D23453-8C5C-4D47-B56A-63D21E1E30E0}"/>
                  </a:ext>
                </a:extLst>
              </p:cNvPr>
              <p:cNvSpPr>
                <a:spLocks noChangeArrowheads="1"/>
              </p:cNvSpPr>
              <p:nvPr/>
            </p:nvSpPr>
            <p:spPr bwMode="auto">
              <a:xfrm>
                <a:off x="3792" y="2832"/>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80" name="Oval 59">
                <a:extLst>
                  <a:ext uri="{FF2B5EF4-FFF2-40B4-BE49-F238E27FC236}">
                    <a16:creationId xmlns:a16="http://schemas.microsoft.com/office/drawing/2014/main" xmlns="" id="{D26C6AB1-BE50-46B0-B921-4A278D0536E6}"/>
                  </a:ext>
                </a:extLst>
              </p:cNvPr>
              <p:cNvSpPr>
                <a:spLocks noChangeArrowheads="1"/>
              </p:cNvSpPr>
              <p:nvPr/>
            </p:nvSpPr>
            <p:spPr bwMode="auto">
              <a:xfrm>
                <a:off x="3984" y="3120"/>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81" name="Oval 60">
                <a:extLst>
                  <a:ext uri="{FF2B5EF4-FFF2-40B4-BE49-F238E27FC236}">
                    <a16:creationId xmlns:a16="http://schemas.microsoft.com/office/drawing/2014/main" xmlns="" id="{2D427083-A9B2-4BDC-8993-14EF8B027260}"/>
                  </a:ext>
                </a:extLst>
              </p:cNvPr>
              <p:cNvSpPr>
                <a:spLocks noChangeArrowheads="1"/>
              </p:cNvSpPr>
              <p:nvPr/>
            </p:nvSpPr>
            <p:spPr bwMode="auto">
              <a:xfrm>
                <a:off x="4176" y="3120"/>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82" name="Oval 61">
                <a:extLst>
                  <a:ext uri="{FF2B5EF4-FFF2-40B4-BE49-F238E27FC236}">
                    <a16:creationId xmlns:a16="http://schemas.microsoft.com/office/drawing/2014/main" xmlns="" id="{2622855C-13F3-442A-AF6D-4E71DF49E275}"/>
                  </a:ext>
                </a:extLst>
              </p:cNvPr>
              <p:cNvSpPr>
                <a:spLocks noChangeArrowheads="1"/>
              </p:cNvSpPr>
              <p:nvPr/>
            </p:nvSpPr>
            <p:spPr bwMode="auto">
              <a:xfrm>
                <a:off x="4368" y="3120"/>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83" name="Oval 62">
                <a:extLst>
                  <a:ext uri="{FF2B5EF4-FFF2-40B4-BE49-F238E27FC236}">
                    <a16:creationId xmlns:a16="http://schemas.microsoft.com/office/drawing/2014/main" xmlns="" id="{198269BC-5D64-4BD1-84CD-B26E80AA2DB7}"/>
                  </a:ext>
                </a:extLst>
              </p:cNvPr>
              <p:cNvSpPr>
                <a:spLocks noChangeArrowheads="1"/>
              </p:cNvSpPr>
              <p:nvPr/>
            </p:nvSpPr>
            <p:spPr bwMode="auto">
              <a:xfrm>
                <a:off x="4560" y="3408"/>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84" name="Oval 63">
                <a:extLst>
                  <a:ext uri="{FF2B5EF4-FFF2-40B4-BE49-F238E27FC236}">
                    <a16:creationId xmlns:a16="http://schemas.microsoft.com/office/drawing/2014/main" xmlns="" id="{9E2A5088-BD6B-4D4B-9098-797D3FDF7192}"/>
                  </a:ext>
                </a:extLst>
              </p:cNvPr>
              <p:cNvSpPr>
                <a:spLocks noChangeArrowheads="1"/>
              </p:cNvSpPr>
              <p:nvPr/>
            </p:nvSpPr>
            <p:spPr bwMode="auto">
              <a:xfrm>
                <a:off x="4752" y="3408"/>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23585" name="Oval 64">
                <a:extLst>
                  <a:ext uri="{FF2B5EF4-FFF2-40B4-BE49-F238E27FC236}">
                    <a16:creationId xmlns:a16="http://schemas.microsoft.com/office/drawing/2014/main" xmlns="" id="{33354655-77FF-4388-A1F1-C01B9F7DE2D7}"/>
                  </a:ext>
                </a:extLst>
              </p:cNvPr>
              <p:cNvSpPr>
                <a:spLocks noChangeArrowheads="1"/>
              </p:cNvSpPr>
              <p:nvPr/>
            </p:nvSpPr>
            <p:spPr bwMode="auto">
              <a:xfrm>
                <a:off x="4944" y="3408"/>
                <a:ext cx="96" cy="96"/>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grpSp>
        <p:sp>
          <p:nvSpPr>
            <p:cNvPr id="23562" name="Text Box 65">
              <a:extLst>
                <a:ext uri="{FF2B5EF4-FFF2-40B4-BE49-F238E27FC236}">
                  <a16:creationId xmlns:a16="http://schemas.microsoft.com/office/drawing/2014/main" xmlns="" id="{A0EDF678-4BFB-49CD-864F-3361E05D9F33}"/>
                </a:ext>
              </a:extLst>
            </p:cNvPr>
            <p:cNvSpPr txBox="1">
              <a:spLocks noChangeArrowheads="1"/>
            </p:cNvSpPr>
            <p:nvPr/>
          </p:nvSpPr>
          <p:spPr bwMode="auto">
            <a:xfrm>
              <a:off x="1638" y="3535"/>
              <a:ext cx="2736" cy="2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600" i="0"/>
                <a:t>Sampling rate (how often is a signal measured)</a:t>
              </a:r>
            </a:p>
          </p:txBody>
        </p:sp>
        <p:sp>
          <p:nvSpPr>
            <p:cNvPr id="23563" name="Text Box 66">
              <a:extLst>
                <a:ext uri="{FF2B5EF4-FFF2-40B4-BE49-F238E27FC236}">
                  <a16:creationId xmlns:a16="http://schemas.microsoft.com/office/drawing/2014/main" xmlns="" id="{22E05AEA-2E1E-4A0D-8D7A-F9E40E2A9F3D}"/>
                </a:ext>
              </a:extLst>
            </p:cNvPr>
            <p:cNvSpPr txBox="1">
              <a:spLocks noChangeArrowheads="1"/>
            </p:cNvSpPr>
            <p:nvPr/>
          </p:nvSpPr>
          <p:spPr bwMode="auto">
            <a:xfrm rot="-5400000">
              <a:off x="-1204" y="2104"/>
              <a:ext cx="3022" cy="2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600" i="0"/>
                <a:t>Quantization (how accurately can a signal be measured)</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xmlns="" id="{CAD266B4-1F98-4023-BC9F-9D38342348BE}"/>
              </a:ext>
            </a:extLst>
          </p:cNvPr>
          <p:cNvSpPr>
            <a:spLocks noGrp="1" noChangeArrowheads="1"/>
          </p:cNvSpPr>
          <p:nvPr>
            <p:ph type="title"/>
          </p:nvPr>
        </p:nvSpPr>
        <p:spPr>
          <a:xfrm>
            <a:off x="228600" y="76200"/>
            <a:ext cx="8610600" cy="533400"/>
          </a:xfrm>
        </p:spPr>
        <p:txBody>
          <a:bodyPr/>
          <a:lstStyle/>
          <a:p>
            <a:pPr eaLnBrk="1" hangingPunct="1"/>
            <a:r>
              <a:rPr lang="en-US" altLang="en-US" sz="3200" b="1">
                <a:solidFill>
                  <a:srgbClr val="FF0000"/>
                </a:solidFill>
                <a:latin typeface="Tahoma" panose="020B0604030504040204" pitchFamily="34" charset="0"/>
              </a:rPr>
              <a:t>Effect of Quantization</a:t>
            </a:r>
          </a:p>
        </p:txBody>
      </p:sp>
      <p:sp>
        <p:nvSpPr>
          <p:cNvPr id="217091" name="Text Box 3">
            <a:extLst>
              <a:ext uri="{FF2B5EF4-FFF2-40B4-BE49-F238E27FC236}">
                <a16:creationId xmlns:a16="http://schemas.microsoft.com/office/drawing/2014/main" xmlns="" id="{EBCF97A6-2566-4070-B74D-5BCE72DEEE8D}"/>
              </a:ext>
            </a:extLst>
          </p:cNvPr>
          <p:cNvSpPr txBox="1">
            <a:spLocks noChangeArrowheads="1"/>
          </p:cNvSpPr>
          <p:nvPr/>
        </p:nvSpPr>
        <p:spPr bwMode="auto">
          <a:xfrm>
            <a:off x="6958013" y="1857375"/>
            <a:ext cx="1905000" cy="213836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1200" b="1" i="0"/>
              <a:t>Number of Gray Levels</a:t>
            </a:r>
          </a:p>
          <a:p>
            <a:pPr algn="ctr" eaLnBrk="1" hangingPunct="1">
              <a:spcBef>
                <a:spcPct val="0"/>
              </a:spcBef>
              <a:buClrTx/>
              <a:buFontTx/>
              <a:buNone/>
            </a:pPr>
            <a:endParaRPr lang="en-US" altLang="en-US" sz="1200" b="1" i="0"/>
          </a:p>
          <a:p>
            <a:pPr eaLnBrk="1" hangingPunct="1">
              <a:spcBef>
                <a:spcPct val="0"/>
              </a:spcBef>
              <a:buClrTx/>
              <a:buFontTx/>
              <a:buNone/>
            </a:pPr>
            <a:r>
              <a:rPr lang="en-US" altLang="en-US" sz="1400" b="1" i="0"/>
              <a:t>A: 256</a:t>
            </a:r>
          </a:p>
          <a:p>
            <a:pPr eaLnBrk="1" hangingPunct="1">
              <a:spcBef>
                <a:spcPct val="0"/>
              </a:spcBef>
              <a:buClrTx/>
              <a:buFontTx/>
              <a:buNone/>
            </a:pPr>
            <a:r>
              <a:rPr lang="en-US" altLang="en-US" sz="1400" b="1" i="0"/>
              <a:t>B: 32</a:t>
            </a:r>
          </a:p>
          <a:p>
            <a:pPr eaLnBrk="1" hangingPunct="1">
              <a:spcBef>
                <a:spcPct val="0"/>
              </a:spcBef>
              <a:buClrTx/>
              <a:buFontTx/>
              <a:buNone/>
            </a:pPr>
            <a:r>
              <a:rPr lang="en-US" altLang="en-US" sz="1400" b="1" i="0"/>
              <a:t>C: 16</a:t>
            </a:r>
          </a:p>
          <a:p>
            <a:pPr eaLnBrk="1" hangingPunct="1">
              <a:spcBef>
                <a:spcPct val="0"/>
              </a:spcBef>
              <a:buClrTx/>
              <a:buFontTx/>
              <a:buNone/>
            </a:pPr>
            <a:r>
              <a:rPr lang="en-US" altLang="en-US" sz="1400" b="1" i="0"/>
              <a:t>D: 8</a:t>
            </a:r>
          </a:p>
          <a:p>
            <a:pPr eaLnBrk="1" hangingPunct="1">
              <a:spcBef>
                <a:spcPct val="0"/>
              </a:spcBef>
              <a:buClrTx/>
              <a:buFontTx/>
              <a:buNone/>
            </a:pPr>
            <a:r>
              <a:rPr lang="en-US" altLang="en-US" sz="1400" b="1" i="0"/>
              <a:t>E: 4</a:t>
            </a:r>
          </a:p>
          <a:p>
            <a:pPr eaLnBrk="1" hangingPunct="1">
              <a:spcBef>
                <a:spcPct val="0"/>
              </a:spcBef>
              <a:buClrTx/>
              <a:buFontTx/>
              <a:buNone/>
            </a:pPr>
            <a:r>
              <a:rPr lang="en-US" altLang="en-US" sz="1400" b="1" i="0"/>
              <a:t>F: 2</a:t>
            </a:r>
          </a:p>
          <a:p>
            <a:pPr eaLnBrk="1" hangingPunct="1">
              <a:spcBef>
                <a:spcPct val="0"/>
              </a:spcBef>
              <a:buClrTx/>
              <a:buFontTx/>
              <a:buNone/>
            </a:pPr>
            <a:endParaRPr lang="en-US" altLang="en-US" sz="1400" i="0"/>
          </a:p>
          <a:p>
            <a:pPr algn="ctr" eaLnBrk="1" hangingPunct="1">
              <a:spcBef>
                <a:spcPct val="0"/>
              </a:spcBef>
              <a:buClrTx/>
              <a:buFontTx/>
              <a:buNone/>
            </a:pPr>
            <a:r>
              <a:rPr lang="en-US" altLang="en-US" sz="1200" i="0"/>
              <a:t>Each image is 210 x 250</a:t>
            </a:r>
          </a:p>
        </p:txBody>
      </p:sp>
      <p:pic>
        <p:nvPicPr>
          <p:cNvPr id="217092" name="Picture 4" descr="B1_L256_warner">
            <a:extLst>
              <a:ext uri="{FF2B5EF4-FFF2-40B4-BE49-F238E27FC236}">
                <a16:creationId xmlns:a16="http://schemas.microsoft.com/office/drawing/2014/main" xmlns="" id="{071A56E1-2143-4C3D-9AFA-0C4E24B71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1095375"/>
            <a:ext cx="2049462"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3" name="Picture 5" descr="B1_L32_warner">
            <a:extLst>
              <a:ext uri="{FF2B5EF4-FFF2-40B4-BE49-F238E27FC236}">
                <a16:creationId xmlns:a16="http://schemas.microsoft.com/office/drawing/2014/main" xmlns="" id="{9F71A7DE-DCDA-4C2F-A847-4ADDD7CBD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13" y="1095375"/>
            <a:ext cx="20478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4" name="Picture 6" descr="B1_L16_warner">
            <a:extLst>
              <a:ext uri="{FF2B5EF4-FFF2-40B4-BE49-F238E27FC236}">
                <a16:creationId xmlns:a16="http://schemas.microsoft.com/office/drawing/2014/main" xmlns="" id="{1649E266-28C2-4137-B424-D2E87E814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13" y="1095375"/>
            <a:ext cx="2049462"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5" name="Picture 7" descr="B1_L8_warner">
            <a:extLst>
              <a:ext uri="{FF2B5EF4-FFF2-40B4-BE49-F238E27FC236}">
                <a16:creationId xmlns:a16="http://schemas.microsoft.com/office/drawing/2014/main" xmlns="" id="{27DEBEB8-7335-4F1C-9DDB-27C3A5D93D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13" y="3686175"/>
            <a:ext cx="20478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6" name="Picture 8" descr="B1_L4_warner">
            <a:extLst>
              <a:ext uri="{FF2B5EF4-FFF2-40B4-BE49-F238E27FC236}">
                <a16:creationId xmlns:a16="http://schemas.microsoft.com/office/drawing/2014/main" xmlns="" id="{5F6D79B8-51D6-4A98-BABC-03663C64A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813" y="3686175"/>
            <a:ext cx="20478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7" name="Picture 9" descr="B1_L2_warner">
            <a:extLst>
              <a:ext uri="{FF2B5EF4-FFF2-40B4-BE49-F238E27FC236}">
                <a16:creationId xmlns:a16="http://schemas.microsoft.com/office/drawing/2014/main" xmlns="" id="{FFFA9DD3-C80F-4D79-BFB0-C94FDDCA06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4413" y="3686175"/>
            <a:ext cx="20478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7098" name="Group 10">
            <a:extLst>
              <a:ext uri="{FF2B5EF4-FFF2-40B4-BE49-F238E27FC236}">
                <a16:creationId xmlns:a16="http://schemas.microsoft.com/office/drawing/2014/main" xmlns="" id="{D83AA2EE-448D-4630-BAB5-58FAEA79242E}"/>
              </a:ext>
            </a:extLst>
          </p:cNvPr>
          <p:cNvGraphicFramePr>
            <a:graphicFrameLocks noGrp="1"/>
          </p:cNvGraphicFramePr>
          <p:nvPr/>
        </p:nvGraphicFramePr>
        <p:xfrm>
          <a:off x="6958013" y="1095375"/>
          <a:ext cx="762000" cy="609600"/>
        </p:xfrm>
        <a:graphic>
          <a:graphicData uri="http://schemas.openxmlformats.org/drawingml/2006/table">
            <a:tbl>
              <a:tblPr/>
              <a:tblGrid>
                <a:gridCol w="254000">
                  <a:extLst>
                    <a:ext uri="{9D8B030D-6E8A-4147-A177-3AD203B41FA5}">
                      <a16:colId xmlns:a16="http://schemas.microsoft.com/office/drawing/2014/main" xmlns="" val="20000"/>
                    </a:ext>
                  </a:extLst>
                </a:gridCol>
                <a:gridCol w="254000">
                  <a:extLst>
                    <a:ext uri="{9D8B030D-6E8A-4147-A177-3AD203B41FA5}">
                      <a16:colId xmlns:a16="http://schemas.microsoft.com/office/drawing/2014/main" xmlns="" val="20001"/>
                    </a:ext>
                  </a:extLst>
                </a:gridCol>
                <a:gridCol w="254000">
                  <a:extLst>
                    <a:ext uri="{9D8B030D-6E8A-4147-A177-3AD203B41FA5}">
                      <a16:colId xmlns:a16="http://schemas.microsoft.com/office/drawing/2014/main" xmlns="" val="20002"/>
                    </a:ext>
                  </a:extLst>
                </a:gridCol>
              </a:tblGrid>
              <a:tr h="304800">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sz="1000" b="1" i="0" u="none" strike="noStrike" cap="none" normalizeH="0" baseline="0">
                          <a:ln>
                            <a:noFill/>
                          </a:ln>
                          <a:solidFill>
                            <a:schemeClr val="tx1"/>
                          </a:solidFill>
                          <a:effectLst/>
                          <a:latin typeface="Times New Roman" panose="02020603050405020304" pitchFamily="18" charset="0"/>
                        </a:rPr>
                        <a:t>A</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sz="1000" b="1" i="0" u="none" strike="noStrike" cap="none" normalizeH="0" baseline="0">
                          <a:ln>
                            <a:noFill/>
                          </a:ln>
                          <a:solidFill>
                            <a:schemeClr val="tx1"/>
                          </a:solidFill>
                          <a:effectLst/>
                          <a:latin typeface="Times New Roman" panose="02020603050405020304" pitchFamily="18" charset="0"/>
                        </a:rPr>
                        <a:t>B</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sz="1000" b="1" i="0" u="none" strike="noStrike" cap="none" normalizeH="0" baseline="0">
                          <a:ln>
                            <a:noFill/>
                          </a:ln>
                          <a:solidFill>
                            <a:schemeClr val="tx1"/>
                          </a:solidFill>
                          <a:effectLst/>
                          <a:latin typeface="Times New Roman" panose="02020603050405020304" pitchFamily="18" charset="0"/>
                        </a:rPr>
                        <a:t>C</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xmlns="" val="10000"/>
                  </a:ext>
                </a:extLst>
              </a:tr>
              <a:tr h="304800">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sz="1000" b="1" i="0" u="none" strike="noStrike" cap="none" normalizeH="0" baseline="0">
                          <a:ln>
                            <a:noFill/>
                          </a:ln>
                          <a:solidFill>
                            <a:schemeClr val="tx1"/>
                          </a:solidFill>
                          <a:effectLst/>
                          <a:latin typeface="Times New Roman" panose="02020603050405020304" pitchFamily="18" charset="0"/>
                        </a:rPr>
                        <a:t>D</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sz="1000" b="1" i="0" u="none" strike="noStrike" cap="none" normalizeH="0" baseline="0">
                          <a:ln>
                            <a:noFill/>
                          </a:ln>
                          <a:solidFill>
                            <a:schemeClr val="tx1"/>
                          </a:solidFill>
                          <a:effectLst/>
                          <a:latin typeface="Times New Roman" panose="02020603050405020304" pitchFamily="18" charset="0"/>
                        </a:rPr>
                        <a:t>E</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sz="1000" b="1" i="0" u="none" strike="noStrike" cap="none" normalizeH="0" baseline="0">
                          <a:ln>
                            <a:noFill/>
                          </a:ln>
                          <a:solidFill>
                            <a:schemeClr val="tx1"/>
                          </a:solidFill>
                          <a:effectLst/>
                          <a:latin typeface="Times New Roman" panose="02020603050405020304" pitchFamily="18" charset="0"/>
                        </a:rPr>
                        <a:t>F</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xmlns="" val="10001"/>
                  </a:ext>
                </a:extLst>
              </a:tr>
            </a:tbl>
          </a:graphicData>
        </a:graphic>
      </p:graphicFrame>
      <p:sp>
        <p:nvSpPr>
          <p:cNvPr id="24600" name="TextBox 1">
            <a:extLst>
              <a:ext uri="{FF2B5EF4-FFF2-40B4-BE49-F238E27FC236}">
                <a16:creationId xmlns:a16="http://schemas.microsoft.com/office/drawing/2014/main" xmlns="" id="{F00BDED6-4B66-4288-B47D-7032D8731ADC}"/>
              </a:ext>
            </a:extLst>
          </p:cNvPr>
          <p:cNvSpPr txBox="1">
            <a:spLocks noChangeArrowheads="1"/>
          </p:cNvSpPr>
          <p:nvPr/>
        </p:nvSpPr>
        <p:spPr bwMode="auto">
          <a:xfrm>
            <a:off x="6858000" y="4343400"/>
            <a:ext cx="2438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r>
              <a:rPr lang="en-US" altLang="en-US" sz="1600" i="0">
                <a:solidFill>
                  <a:srgbClr val="FF0000"/>
                </a:solidFill>
              </a:rPr>
              <a:t>For a VGA size image:</a:t>
            </a:r>
          </a:p>
          <a:p>
            <a:pPr>
              <a:spcBef>
                <a:spcPct val="0"/>
              </a:spcBef>
              <a:buClrTx/>
              <a:buFontTx/>
              <a:buNone/>
            </a:pPr>
            <a:r>
              <a:rPr lang="en-US" altLang="en-US" sz="1600" i="0"/>
              <a:t>Binary= 640×480×1 bits</a:t>
            </a:r>
          </a:p>
          <a:p>
            <a:pPr>
              <a:spcBef>
                <a:spcPct val="0"/>
              </a:spcBef>
              <a:buClrTx/>
              <a:buFontTx/>
              <a:buNone/>
            </a:pPr>
            <a:r>
              <a:rPr lang="en-US" altLang="en-US" sz="1600" i="0"/>
              <a:t>Grayscale=640×480×8 bits</a:t>
            </a:r>
          </a:p>
          <a:p>
            <a:pPr>
              <a:spcBef>
                <a:spcPct val="0"/>
              </a:spcBef>
              <a:buClrTx/>
              <a:buFontTx/>
              <a:buNone/>
            </a:pPr>
            <a:r>
              <a:rPr lang="en-US" altLang="en-US" sz="1600" i="0"/>
              <a:t>Color= 640×480×24 bits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17098"/>
                                        </p:tgtEl>
                                        <p:attrNameLst>
                                          <p:attrName>style.visibility</p:attrName>
                                        </p:attrNameLst>
                                      </p:cBhvr>
                                      <p:to>
                                        <p:strVal val="visible"/>
                                      </p:to>
                                    </p:set>
                                    <p:anim calcmode="lin" valueType="num">
                                      <p:cBhvr additive="base">
                                        <p:cTn id="7" dur="500" fill="hold"/>
                                        <p:tgtEl>
                                          <p:spTgt spid="217098"/>
                                        </p:tgtEl>
                                        <p:attrNameLst>
                                          <p:attrName>ppt_x</p:attrName>
                                        </p:attrNameLst>
                                      </p:cBhvr>
                                      <p:tavLst>
                                        <p:tav tm="0">
                                          <p:val>
                                            <p:strVal val="0-#ppt_w/2"/>
                                          </p:val>
                                        </p:tav>
                                        <p:tav tm="100000">
                                          <p:val>
                                            <p:strVal val="#ppt_x"/>
                                          </p:val>
                                        </p:tav>
                                      </p:tavLst>
                                    </p:anim>
                                    <p:anim calcmode="lin" valueType="num">
                                      <p:cBhvr additive="base">
                                        <p:cTn id="8" dur="500" fill="hold"/>
                                        <p:tgtEl>
                                          <p:spTgt spid="2170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7091"/>
                                        </p:tgtEl>
                                        <p:attrNameLst>
                                          <p:attrName>style.visibility</p:attrName>
                                        </p:attrNameLst>
                                      </p:cBhvr>
                                      <p:to>
                                        <p:strVal val="visible"/>
                                      </p:to>
                                    </p:set>
                                    <p:anim calcmode="lin" valueType="num">
                                      <p:cBhvr additive="base">
                                        <p:cTn id="13" dur="500" fill="hold"/>
                                        <p:tgtEl>
                                          <p:spTgt spid="217091"/>
                                        </p:tgtEl>
                                        <p:attrNameLst>
                                          <p:attrName>ppt_x</p:attrName>
                                        </p:attrNameLst>
                                      </p:cBhvr>
                                      <p:tavLst>
                                        <p:tav tm="0">
                                          <p:val>
                                            <p:strVal val="0-#ppt_w/2"/>
                                          </p:val>
                                        </p:tav>
                                        <p:tav tm="100000">
                                          <p:val>
                                            <p:strVal val="#ppt_x"/>
                                          </p:val>
                                        </p:tav>
                                      </p:tavLst>
                                    </p:anim>
                                    <p:anim calcmode="lin" valueType="num">
                                      <p:cBhvr additive="base">
                                        <p:cTn id="14" dur="500" fill="hold"/>
                                        <p:tgtEl>
                                          <p:spTgt spid="21709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17092"/>
                                        </p:tgtEl>
                                        <p:attrNameLst>
                                          <p:attrName>style.visibility</p:attrName>
                                        </p:attrNameLst>
                                      </p:cBhvr>
                                      <p:to>
                                        <p:strVal val="visible"/>
                                      </p:to>
                                    </p:set>
                                    <p:anim calcmode="lin" valueType="num">
                                      <p:cBhvr additive="base">
                                        <p:cTn id="19" dur="500" fill="hold"/>
                                        <p:tgtEl>
                                          <p:spTgt spid="217092"/>
                                        </p:tgtEl>
                                        <p:attrNameLst>
                                          <p:attrName>ppt_x</p:attrName>
                                        </p:attrNameLst>
                                      </p:cBhvr>
                                      <p:tavLst>
                                        <p:tav tm="0">
                                          <p:val>
                                            <p:strVal val="0-#ppt_w/2"/>
                                          </p:val>
                                        </p:tav>
                                        <p:tav tm="100000">
                                          <p:val>
                                            <p:strVal val="#ppt_x"/>
                                          </p:val>
                                        </p:tav>
                                      </p:tavLst>
                                    </p:anim>
                                    <p:anim calcmode="lin" valueType="num">
                                      <p:cBhvr additive="base">
                                        <p:cTn id="20" dur="500" fill="hold"/>
                                        <p:tgtEl>
                                          <p:spTgt spid="2170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17093"/>
                                        </p:tgtEl>
                                        <p:attrNameLst>
                                          <p:attrName>style.visibility</p:attrName>
                                        </p:attrNameLst>
                                      </p:cBhvr>
                                      <p:to>
                                        <p:strVal val="visible"/>
                                      </p:to>
                                    </p:set>
                                    <p:anim calcmode="lin" valueType="num">
                                      <p:cBhvr additive="base">
                                        <p:cTn id="25" dur="500" fill="hold"/>
                                        <p:tgtEl>
                                          <p:spTgt spid="217093"/>
                                        </p:tgtEl>
                                        <p:attrNameLst>
                                          <p:attrName>ppt_x</p:attrName>
                                        </p:attrNameLst>
                                      </p:cBhvr>
                                      <p:tavLst>
                                        <p:tav tm="0">
                                          <p:val>
                                            <p:strVal val="0-#ppt_w/2"/>
                                          </p:val>
                                        </p:tav>
                                        <p:tav tm="100000">
                                          <p:val>
                                            <p:strVal val="#ppt_x"/>
                                          </p:val>
                                        </p:tav>
                                      </p:tavLst>
                                    </p:anim>
                                    <p:anim calcmode="lin" valueType="num">
                                      <p:cBhvr additive="base">
                                        <p:cTn id="26" dur="500" fill="hold"/>
                                        <p:tgtEl>
                                          <p:spTgt spid="21709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17094"/>
                                        </p:tgtEl>
                                        <p:attrNameLst>
                                          <p:attrName>style.visibility</p:attrName>
                                        </p:attrNameLst>
                                      </p:cBhvr>
                                      <p:to>
                                        <p:strVal val="visible"/>
                                      </p:to>
                                    </p:set>
                                    <p:anim calcmode="lin" valueType="num">
                                      <p:cBhvr additive="base">
                                        <p:cTn id="31" dur="500" fill="hold"/>
                                        <p:tgtEl>
                                          <p:spTgt spid="217094"/>
                                        </p:tgtEl>
                                        <p:attrNameLst>
                                          <p:attrName>ppt_x</p:attrName>
                                        </p:attrNameLst>
                                      </p:cBhvr>
                                      <p:tavLst>
                                        <p:tav tm="0">
                                          <p:val>
                                            <p:strVal val="0-#ppt_w/2"/>
                                          </p:val>
                                        </p:tav>
                                        <p:tav tm="100000">
                                          <p:val>
                                            <p:strVal val="#ppt_x"/>
                                          </p:val>
                                        </p:tav>
                                      </p:tavLst>
                                    </p:anim>
                                    <p:anim calcmode="lin" valueType="num">
                                      <p:cBhvr additive="base">
                                        <p:cTn id="32" dur="500" fill="hold"/>
                                        <p:tgtEl>
                                          <p:spTgt spid="21709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17095"/>
                                        </p:tgtEl>
                                        <p:attrNameLst>
                                          <p:attrName>style.visibility</p:attrName>
                                        </p:attrNameLst>
                                      </p:cBhvr>
                                      <p:to>
                                        <p:strVal val="visible"/>
                                      </p:to>
                                    </p:set>
                                    <p:anim calcmode="lin" valueType="num">
                                      <p:cBhvr additive="base">
                                        <p:cTn id="37" dur="500" fill="hold"/>
                                        <p:tgtEl>
                                          <p:spTgt spid="217095"/>
                                        </p:tgtEl>
                                        <p:attrNameLst>
                                          <p:attrName>ppt_x</p:attrName>
                                        </p:attrNameLst>
                                      </p:cBhvr>
                                      <p:tavLst>
                                        <p:tav tm="0">
                                          <p:val>
                                            <p:strVal val="0-#ppt_w/2"/>
                                          </p:val>
                                        </p:tav>
                                        <p:tav tm="100000">
                                          <p:val>
                                            <p:strVal val="#ppt_x"/>
                                          </p:val>
                                        </p:tav>
                                      </p:tavLst>
                                    </p:anim>
                                    <p:anim calcmode="lin" valueType="num">
                                      <p:cBhvr additive="base">
                                        <p:cTn id="38" dur="500" fill="hold"/>
                                        <p:tgtEl>
                                          <p:spTgt spid="21709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217096"/>
                                        </p:tgtEl>
                                        <p:attrNameLst>
                                          <p:attrName>style.visibility</p:attrName>
                                        </p:attrNameLst>
                                      </p:cBhvr>
                                      <p:to>
                                        <p:strVal val="visible"/>
                                      </p:to>
                                    </p:set>
                                    <p:anim calcmode="lin" valueType="num">
                                      <p:cBhvr additive="base">
                                        <p:cTn id="43" dur="500" fill="hold"/>
                                        <p:tgtEl>
                                          <p:spTgt spid="217096"/>
                                        </p:tgtEl>
                                        <p:attrNameLst>
                                          <p:attrName>ppt_x</p:attrName>
                                        </p:attrNameLst>
                                      </p:cBhvr>
                                      <p:tavLst>
                                        <p:tav tm="0">
                                          <p:val>
                                            <p:strVal val="0-#ppt_w/2"/>
                                          </p:val>
                                        </p:tav>
                                        <p:tav tm="100000">
                                          <p:val>
                                            <p:strVal val="#ppt_x"/>
                                          </p:val>
                                        </p:tav>
                                      </p:tavLst>
                                    </p:anim>
                                    <p:anim calcmode="lin" valueType="num">
                                      <p:cBhvr additive="base">
                                        <p:cTn id="44" dur="500" fill="hold"/>
                                        <p:tgtEl>
                                          <p:spTgt spid="21709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217097"/>
                                        </p:tgtEl>
                                        <p:attrNameLst>
                                          <p:attrName>style.visibility</p:attrName>
                                        </p:attrNameLst>
                                      </p:cBhvr>
                                      <p:to>
                                        <p:strVal val="visible"/>
                                      </p:to>
                                    </p:set>
                                    <p:anim calcmode="lin" valueType="num">
                                      <p:cBhvr additive="base">
                                        <p:cTn id="49" dur="500" fill="hold"/>
                                        <p:tgtEl>
                                          <p:spTgt spid="217097"/>
                                        </p:tgtEl>
                                        <p:attrNameLst>
                                          <p:attrName>ppt_x</p:attrName>
                                        </p:attrNameLst>
                                      </p:cBhvr>
                                      <p:tavLst>
                                        <p:tav tm="0">
                                          <p:val>
                                            <p:strVal val="0-#ppt_w/2"/>
                                          </p:val>
                                        </p:tav>
                                        <p:tav tm="100000">
                                          <p:val>
                                            <p:strVal val="#ppt_x"/>
                                          </p:val>
                                        </p:tav>
                                      </p:tavLst>
                                    </p:anim>
                                    <p:anim calcmode="lin" valueType="num">
                                      <p:cBhvr additive="base">
                                        <p:cTn id="50" dur="500" fill="hold"/>
                                        <p:tgtEl>
                                          <p:spTgt spid="2170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a:extLst>
              <a:ext uri="{FF2B5EF4-FFF2-40B4-BE49-F238E27FC236}">
                <a16:creationId xmlns:a16="http://schemas.microsoft.com/office/drawing/2014/main" xmlns="" id="{36B1253C-B480-4A59-A2CC-2210CA0FC67F}"/>
              </a:ext>
            </a:extLst>
          </p:cNvPr>
          <p:cNvSpPr>
            <a:spLocks noGrp="1"/>
          </p:cNvSpPr>
          <p:nvPr>
            <p:ph type="ftr" sz="quarter" idx="4294967295"/>
          </p:nvPr>
        </p:nvSpPr>
        <p:spPr bwMode="auto">
          <a:xfrm>
            <a:off x="2819400" y="6477000"/>
            <a:ext cx="3048000" cy="381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a:spcBef>
                <a:spcPct val="0"/>
              </a:spcBef>
              <a:buClrTx/>
              <a:buFontTx/>
              <a:buNone/>
            </a:pPr>
            <a:r>
              <a:rPr lang="en-US" altLang="en-US" sz="1400" b="1" i="0">
                <a:solidFill>
                  <a:srgbClr val="FF0000"/>
                </a:solidFill>
                <a:latin typeface="Tahoma" panose="020B0604030504040204" pitchFamily="34" charset="0"/>
              </a:rPr>
              <a:t>Dr. M. S. Uddin, CSE Dept, JU</a:t>
            </a:r>
          </a:p>
        </p:txBody>
      </p:sp>
      <p:sp>
        <p:nvSpPr>
          <p:cNvPr id="25603" name="Slide Number Placeholder 5">
            <a:extLst>
              <a:ext uri="{FF2B5EF4-FFF2-40B4-BE49-F238E27FC236}">
                <a16:creationId xmlns:a16="http://schemas.microsoft.com/office/drawing/2014/main" xmlns="" id="{AE89AD8D-A9A9-42AA-AA8C-637BC2ABB46F}"/>
              </a:ext>
            </a:extLst>
          </p:cNvPr>
          <p:cNvSpPr>
            <a:spLocks noGrp="1"/>
          </p:cNvSpPr>
          <p:nvPr>
            <p:ph type="sldNum" sz="quarter" idx="4294967295"/>
          </p:nvPr>
        </p:nvSpPr>
        <p:spPr bwMode="auto">
          <a:xfrm>
            <a:off x="7315200" y="6477000"/>
            <a:ext cx="1524000" cy="381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r">
              <a:spcBef>
                <a:spcPct val="0"/>
              </a:spcBef>
              <a:buClrTx/>
              <a:buFontTx/>
              <a:buNone/>
            </a:pPr>
            <a:fld id="{8B5EF263-7585-49B6-9506-C5E83C7CECBB}" type="slidenum">
              <a:rPr lang="en-US" altLang="en-US" sz="1400" b="1" i="0">
                <a:solidFill>
                  <a:srgbClr val="FF0000"/>
                </a:solidFill>
              </a:rPr>
              <a:pPr algn="r">
                <a:spcBef>
                  <a:spcPct val="0"/>
                </a:spcBef>
                <a:buClrTx/>
                <a:buFontTx/>
                <a:buNone/>
              </a:pPr>
              <a:t>16</a:t>
            </a:fld>
            <a:endParaRPr lang="en-US" altLang="en-US" sz="1400" b="1" i="0">
              <a:solidFill>
                <a:srgbClr val="FF0000"/>
              </a:solidFill>
            </a:endParaRPr>
          </a:p>
        </p:txBody>
      </p:sp>
      <p:sp>
        <p:nvSpPr>
          <p:cNvPr id="25604" name="Rectangle 2">
            <a:extLst>
              <a:ext uri="{FF2B5EF4-FFF2-40B4-BE49-F238E27FC236}">
                <a16:creationId xmlns:a16="http://schemas.microsoft.com/office/drawing/2014/main" xmlns="" id="{9EB5E646-2B6C-4F34-8814-EF7A4B03C59F}"/>
              </a:ext>
            </a:extLst>
          </p:cNvPr>
          <p:cNvSpPr>
            <a:spLocks noGrp="1" noChangeArrowheads="1"/>
          </p:cNvSpPr>
          <p:nvPr>
            <p:ph type="title"/>
          </p:nvPr>
        </p:nvSpPr>
        <p:spPr>
          <a:xfrm>
            <a:off x="242888" y="228600"/>
            <a:ext cx="8610600" cy="457200"/>
          </a:xfrm>
        </p:spPr>
        <p:txBody>
          <a:bodyPr/>
          <a:lstStyle/>
          <a:p>
            <a:r>
              <a:rPr lang="en-US" altLang="en-US" sz="3200" b="1">
                <a:solidFill>
                  <a:srgbClr val="FF0000"/>
                </a:solidFill>
                <a:latin typeface="Tahoma" panose="020B0604030504040204" pitchFamily="34" charset="0"/>
              </a:rPr>
              <a:t>PBM, PGM, PPM</a:t>
            </a:r>
          </a:p>
        </p:txBody>
      </p:sp>
      <p:graphicFrame>
        <p:nvGraphicFramePr>
          <p:cNvPr id="250883" name="Group 3">
            <a:extLst>
              <a:ext uri="{FF2B5EF4-FFF2-40B4-BE49-F238E27FC236}">
                <a16:creationId xmlns:a16="http://schemas.microsoft.com/office/drawing/2014/main" xmlns="" id="{5FD3EEBB-FF88-4AD4-8229-814B20F64BE9}"/>
              </a:ext>
            </a:extLst>
          </p:cNvPr>
          <p:cNvGraphicFramePr>
            <a:graphicFrameLocks noGrp="1"/>
          </p:cNvGraphicFramePr>
          <p:nvPr/>
        </p:nvGraphicFramePr>
        <p:xfrm>
          <a:off x="1219200" y="2514600"/>
          <a:ext cx="6781800" cy="3065464"/>
        </p:xfrm>
        <a:graphic>
          <a:graphicData uri="http://schemas.openxmlformats.org/drawingml/2006/table">
            <a:tbl>
              <a:tblPr/>
              <a:tblGrid>
                <a:gridCol w="2260600">
                  <a:extLst>
                    <a:ext uri="{9D8B030D-6E8A-4147-A177-3AD203B41FA5}">
                      <a16:colId xmlns:a16="http://schemas.microsoft.com/office/drawing/2014/main" xmlns="" val="20000"/>
                    </a:ext>
                  </a:extLst>
                </a:gridCol>
                <a:gridCol w="2260600">
                  <a:extLst>
                    <a:ext uri="{9D8B030D-6E8A-4147-A177-3AD203B41FA5}">
                      <a16:colId xmlns:a16="http://schemas.microsoft.com/office/drawing/2014/main" xmlns="" val="20001"/>
                    </a:ext>
                  </a:extLst>
                </a:gridCol>
                <a:gridCol w="2260600">
                  <a:extLst>
                    <a:ext uri="{9D8B030D-6E8A-4147-A177-3AD203B41FA5}">
                      <a16:colId xmlns:a16="http://schemas.microsoft.com/office/drawing/2014/main" xmlns="" val="20002"/>
                    </a:ext>
                  </a:extLst>
                </a:gridCol>
              </a:tblGrid>
              <a:tr h="457200">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400" b="0" i="1" u="none" strike="noStrike" cap="none" normalizeH="0" baseline="0">
                          <a:ln>
                            <a:noFill/>
                          </a:ln>
                          <a:solidFill>
                            <a:schemeClr val="tx1"/>
                          </a:solidFill>
                          <a:effectLst/>
                          <a:latin typeface="Times New Roman" panose="02020603050405020304" pitchFamily="18" charset="0"/>
                        </a:rPr>
                        <a:t>Magic Number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400" b="0" i="1" u="none" strike="noStrike" cap="none" normalizeH="0" baseline="0">
                          <a:ln>
                            <a:noFill/>
                          </a:ln>
                          <a:solidFill>
                            <a:schemeClr val="tx1"/>
                          </a:solidFill>
                          <a:effectLst/>
                          <a:latin typeface="Times New Roman" panose="02020603050405020304" pitchFamily="18" charset="0"/>
                        </a:rPr>
                        <a:t>Image Type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400" b="0" i="1" u="none" strike="noStrike" cap="none" normalizeH="0" baseline="0">
                          <a:ln>
                            <a:noFill/>
                          </a:ln>
                          <a:solidFill>
                            <a:schemeClr val="tx1"/>
                          </a:solidFill>
                          <a:effectLst/>
                          <a:latin typeface="Times New Roman" panose="02020603050405020304" pitchFamily="18" charset="0"/>
                        </a:rPr>
                        <a:t>Storage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0"/>
                  </a:ext>
                </a:extLst>
              </a:tr>
              <a:tr h="438150">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P1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binary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ASCII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xmlns="" val="10001"/>
                  </a:ext>
                </a:extLst>
              </a:tr>
              <a:tr h="439738">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P2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grayscale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ASCII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xmlns="" val="10002"/>
                  </a:ext>
                </a:extLst>
              </a:tr>
              <a:tr h="412750">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P3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RGB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ASCII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xmlns="" val="10003"/>
                  </a:ext>
                </a:extLst>
              </a:tr>
              <a:tr h="439738">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P4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binary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native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xmlns="" val="10004"/>
                  </a:ext>
                </a:extLst>
              </a:tr>
              <a:tr h="438150">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P5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grayscale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native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xmlns="" val="10005"/>
                  </a:ext>
                </a:extLst>
              </a:tr>
              <a:tr h="439738">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P6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RGB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lvl1pPr>
                        <a:spcBef>
                          <a:spcPct val="20000"/>
                        </a:spcBef>
                        <a:buClr>
                          <a:schemeClr val="accent2"/>
                        </a:buClr>
                        <a:buFont typeface="Wingdings" panose="05000000000000000000" pitchFamily="2" charset="2"/>
                        <a:defRPr sz="2800" i="1">
                          <a:solidFill>
                            <a:schemeClr val="tx1"/>
                          </a:solidFill>
                          <a:latin typeface="Times New Roman" panose="02020603050405020304" pitchFamily="18" charset="0"/>
                        </a:defRPr>
                      </a:lvl1pPr>
                      <a:lvl2pPr>
                        <a:spcBef>
                          <a:spcPct val="20000"/>
                        </a:spcBef>
                        <a:buClr>
                          <a:schemeClr val="tx2"/>
                        </a:buClr>
                        <a:buFont typeface="Wingdings" panose="05000000000000000000" pitchFamily="2" charset="2"/>
                        <a:defRPr sz="2400" i="1">
                          <a:solidFill>
                            <a:schemeClr val="tx1"/>
                          </a:solidFill>
                          <a:latin typeface="Times New Roman" panose="02020603050405020304" pitchFamily="18" charset="0"/>
                        </a:defRPr>
                      </a:lvl2pPr>
                      <a:lvl3pPr>
                        <a:spcBef>
                          <a:spcPct val="20000"/>
                        </a:spcBef>
                        <a:buClr>
                          <a:schemeClr val="bg2"/>
                        </a:buClr>
                        <a:buFont typeface="Wingdings" panose="05000000000000000000" pitchFamily="2" charset="2"/>
                        <a:defRPr sz="2000" i="1">
                          <a:solidFill>
                            <a:schemeClr val="tx1"/>
                          </a:solidFill>
                          <a:latin typeface="Times New Roman" panose="02020603050405020304" pitchFamily="18" charset="0"/>
                        </a:defRPr>
                      </a:lvl3pPr>
                      <a:lvl4pPr>
                        <a:spcBef>
                          <a:spcPct val="20000"/>
                        </a:spcBef>
                        <a:buClr>
                          <a:schemeClr val="accent2"/>
                        </a:buClr>
                        <a:buFont typeface="Wingdings" panose="05000000000000000000" pitchFamily="2" charset="2"/>
                        <a:defRPr i="1">
                          <a:solidFill>
                            <a:schemeClr val="tx1"/>
                          </a:solidFill>
                          <a:latin typeface="Times New Roman" panose="02020603050405020304" pitchFamily="18" charset="0"/>
                        </a:defRPr>
                      </a:lvl4pPr>
                      <a:lvl5pPr>
                        <a:spcBef>
                          <a:spcPct val="20000"/>
                        </a:spcBef>
                        <a:buFont typeface="Wingdings" panose="05000000000000000000" pitchFamily="2" charset="2"/>
                        <a:defRPr i="1">
                          <a:solidFill>
                            <a:schemeClr val="tx1"/>
                          </a:solidFill>
                          <a:latin typeface="Times New Roman" panose="02020603050405020304" pitchFamily="18" charset="0"/>
                        </a:defRPr>
                      </a:lvl5pPr>
                      <a:lvl6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6pPr>
                      <a:lvl7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7pPr>
                      <a:lvl8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8pPr>
                      <a:lvl9pPr fontAlgn="base">
                        <a:spcBef>
                          <a:spcPct val="20000"/>
                        </a:spcBef>
                        <a:spcAft>
                          <a:spcPct val="0"/>
                        </a:spcAft>
                        <a:buFont typeface="Wingdings" panose="05000000000000000000" pitchFamily="2" charset="2"/>
                        <a:defRPr i="1">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en-US" sz="2000" b="0" i="1" u="none" strike="noStrike" cap="none" normalizeH="0" baseline="0">
                          <a:ln>
                            <a:noFill/>
                          </a:ln>
                          <a:solidFill>
                            <a:schemeClr val="tx1"/>
                          </a:solidFill>
                          <a:effectLst/>
                          <a:latin typeface="Times New Roman" panose="02020603050405020304" pitchFamily="18" charset="0"/>
                        </a:rPr>
                        <a:t>native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xmlns="" val="10006"/>
                  </a:ext>
                </a:extLst>
              </a:tr>
            </a:tbl>
          </a:graphicData>
        </a:graphic>
      </p:graphicFrame>
      <p:sp>
        <p:nvSpPr>
          <p:cNvPr id="250917" name="Text Box 37">
            <a:extLst>
              <a:ext uri="{FF2B5EF4-FFF2-40B4-BE49-F238E27FC236}">
                <a16:creationId xmlns:a16="http://schemas.microsoft.com/office/drawing/2014/main" xmlns="" id="{78F05FE8-8EF5-45AC-BCBC-42C790ADFA05}"/>
              </a:ext>
            </a:extLst>
          </p:cNvPr>
          <p:cNvSpPr txBox="1">
            <a:spLocks noChangeArrowheads="1"/>
          </p:cNvSpPr>
          <p:nvPr/>
        </p:nvSpPr>
        <p:spPr bwMode="auto">
          <a:xfrm>
            <a:off x="1143000" y="1524000"/>
            <a:ext cx="6781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50000"/>
              </a:spcBef>
              <a:buClrTx/>
              <a:buFontTx/>
              <a:buNone/>
            </a:pPr>
            <a:r>
              <a:rPr lang="en-US" altLang="en-US" sz="2400" i="0"/>
              <a:t>These formats are simple and easy to encode/decode.  The ASCII variants are ideal for image transmission.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0917"/>
                                        </p:tgtEl>
                                        <p:attrNameLst>
                                          <p:attrName>style.visibility</p:attrName>
                                        </p:attrNameLst>
                                      </p:cBhvr>
                                      <p:to>
                                        <p:strVal val="visible"/>
                                      </p:to>
                                    </p:set>
                                    <p:anim calcmode="lin" valueType="num">
                                      <p:cBhvr additive="base">
                                        <p:cTn id="7" dur="500" fill="hold"/>
                                        <p:tgtEl>
                                          <p:spTgt spid="250917"/>
                                        </p:tgtEl>
                                        <p:attrNameLst>
                                          <p:attrName>ppt_x</p:attrName>
                                        </p:attrNameLst>
                                      </p:cBhvr>
                                      <p:tavLst>
                                        <p:tav tm="0">
                                          <p:val>
                                            <p:strVal val="0-#ppt_w/2"/>
                                          </p:val>
                                        </p:tav>
                                        <p:tav tm="100000">
                                          <p:val>
                                            <p:strVal val="#ppt_x"/>
                                          </p:val>
                                        </p:tav>
                                      </p:tavLst>
                                    </p:anim>
                                    <p:anim calcmode="lin" valueType="num">
                                      <p:cBhvr additive="base">
                                        <p:cTn id="8" dur="500" fill="hold"/>
                                        <p:tgtEl>
                                          <p:spTgt spid="2509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50883"/>
                                        </p:tgtEl>
                                        <p:attrNameLst>
                                          <p:attrName>style.visibility</p:attrName>
                                        </p:attrNameLst>
                                      </p:cBhvr>
                                      <p:to>
                                        <p:strVal val="visible"/>
                                      </p:to>
                                    </p:set>
                                    <p:anim calcmode="lin" valueType="num">
                                      <p:cBhvr additive="base">
                                        <p:cTn id="13" dur="500" fill="hold"/>
                                        <p:tgtEl>
                                          <p:spTgt spid="250883"/>
                                        </p:tgtEl>
                                        <p:attrNameLst>
                                          <p:attrName>ppt_x</p:attrName>
                                        </p:attrNameLst>
                                      </p:cBhvr>
                                      <p:tavLst>
                                        <p:tav tm="0">
                                          <p:val>
                                            <p:strVal val="0-#ppt_w/2"/>
                                          </p:val>
                                        </p:tav>
                                        <p:tav tm="100000">
                                          <p:val>
                                            <p:strVal val="#ppt_x"/>
                                          </p:val>
                                        </p:tav>
                                      </p:tavLst>
                                    </p:anim>
                                    <p:anim calcmode="lin" valueType="num">
                                      <p:cBhvr additive="base">
                                        <p:cTn id="14" dur="500" fill="hold"/>
                                        <p:tgtEl>
                                          <p:spTgt spid="2508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91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a:extLst>
              <a:ext uri="{FF2B5EF4-FFF2-40B4-BE49-F238E27FC236}">
                <a16:creationId xmlns:a16="http://schemas.microsoft.com/office/drawing/2014/main" xmlns="" id="{D450CD3E-DEB7-43D8-89BB-D57676366412}"/>
              </a:ext>
            </a:extLst>
          </p:cNvPr>
          <p:cNvSpPr>
            <a:spLocks noGrp="1"/>
          </p:cNvSpPr>
          <p:nvPr>
            <p:ph type="ftr" sz="quarter" idx="4294967295"/>
          </p:nvPr>
        </p:nvSpPr>
        <p:spPr bwMode="auto">
          <a:xfrm>
            <a:off x="2819400" y="6477000"/>
            <a:ext cx="3048000" cy="381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a:spcBef>
                <a:spcPct val="0"/>
              </a:spcBef>
              <a:buClrTx/>
              <a:buFontTx/>
              <a:buNone/>
            </a:pPr>
            <a:r>
              <a:rPr lang="en-US" altLang="en-US" sz="1400" b="1" i="0">
                <a:solidFill>
                  <a:srgbClr val="FF0000"/>
                </a:solidFill>
                <a:latin typeface="Tahoma" panose="020B0604030504040204" pitchFamily="34" charset="0"/>
              </a:rPr>
              <a:t>Dr. M. S. Uddin, CSE Dept, JU</a:t>
            </a:r>
          </a:p>
        </p:txBody>
      </p:sp>
      <p:sp>
        <p:nvSpPr>
          <p:cNvPr id="26627" name="Slide Number Placeholder 5">
            <a:extLst>
              <a:ext uri="{FF2B5EF4-FFF2-40B4-BE49-F238E27FC236}">
                <a16:creationId xmlns:a16="http://schemas.microsoft.com/office/drawing/2014/main" xmlns="" id="{209B54BC-A488-400C-B80D-810EA4A745DA}"/>
              </a:ext>
            </a:extLst>
          </p:cNvPr>
          <p:cNvSpPr>
            <a:spLocks noGrp="1"/>
          </p:cNvSpPr>
          <p:nvPr>
            <p:ph type="sldNum" sz="quarter" idx="4294967295"/>
          </p:nvPr>
        </p:nvSpPr>
        <p:spPr bwMode="auto">
          <a:xfrm>
            <a:off x="7315200" y="6477000"/>
            <a:ext cx="1524000" cy="381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r">
              <a:spcBef>
                <a:spcPct val="0"/>
              </a:spcBef>
              <a:buClrTx/>
              <a:buFontTx/>
              <a:buNone/>
            </a:pPr>
            <a:fld id="{09EBA9AA-FAFF-4150-888D-724C1B3A83E8}" type="slidenum">
              <a:rPr lang="en-US" altLang="en-US" sz="1400" b="1" i="0">
                <a:solidFill>
                  <a:srgbClr val="FF0000"/>
                </a:solidFill>
              </a:rPr>
              <a:pPr algn="r">
                <a:spcBef>
                  <a:spcPct val="0"/>
                </a:spcBef>
                <a:buClrTx/>
                <a:buFontTx/>
                <a:buNone/>
              </a:pPr>
              <a:t>17</a:t>
            </a:fld>
            <a:endParaRPr lang="en-US" altLang="en-US" sz="1400" b="1" i="0">
              <a:solidFill>
                <a:srgbClr val="FF0000"/>
              </a:solidFill>
            </a:endParaRPr>
          </a:p>
        </p:txBody>
      </p:sp>
      <p:sp>
        <p:nvSpPr>
          <p:cNvPr id="26628" name="Rectangle 2">
            <a:extLst>
              <a:ext uri="{FF2B5EF4-FFF2-40B4-BE49-F238E27FC236}">
                <a16:creationId xmlns:a16="http://schemas.microsoft.com/office/drawing/2014/main" xmlns="" id="{DFD210B7-5648-4B98-B489-ED5B6B5061F5}"/>
              </a:ext>
            </a:extLst>
          </p:cNvPr>
          <p:cNvSpPr>
            <a:spLocks noGrp="1" noChangeArrowheads="1"/>
          </p:cNvSpPr>
          <p:nvPr>
            <p:ph type="title"/>
          </p:nvPr>
        </p:nvSpPr>
        <p:spPr>
          <a:xfrm>
            <a:off x="228600" y="76200"/>
            <a:ext cx="8610600" cy="609600"/>
          </a:xfrm>
        </p:spPr>
        <p:txBody>
          <a:bodyPr/>
          <a:lstStyle/>
          <a:p>
            <a:r>
              <a:rPr lang="en-US" altLang="en-US" sz="3200" b="1">
                <a:solidFill>
                  <a:srgbClr val="FF0000"/>
                </a:solidFill>
                <a:latin typeface="Tahoma" panose="020B0604030504040204" pitchFamily="34" charset="0"/>
              </a:rPr>
              <a:t>PGM ASCII Format</a:t>
            </a:r>
          </a:p>
        </p:txBody>
      </p:sp>
      <p:sp>
        <p:nvSpPr>
          <p:cNvPr id="251907" name="Rectangle 3">
            <a:extLst>
              <a:ext uri="{FF2B5EF4-FFF2-40B4-BE49-F238E27FC236}">
                <a16:creationId xmlns:a16="http://schemas.microsoft.com/office/drawing/2014/main" xmlns="" id="{DAABF545-AD82-46DA-B8DB-60F4AC679FE1}"/>
              </a:ext>
            </a:extLst>
          </p:cNvPr>
          <p:cNvSpPr>
            <a:spLocks noChangeArrowheads="1"/>
          </p:cNvSpPr>
          <p:nvPr/>
        </p:nvSpPr>
        <p:spPr bwMode="auto">
          <a:xfrm>
            <a:off x="2590800" y="2362200"/>
            <a:ext cx="3200400" cy="2286000"/>
          </a:xfrm>
          <a:prstGeom prst="rect">
            <a:avLst/>
          </a:prstGeom>
          <a:solidFill>
            <a:srgbClr val="DBC705"/>
          </a:solidFill>
          <a:ln w="9525">
            <a:solidFill>
              <a:schemeClr val="tx1"/>
            </a:solidFill>
            <a:miter lim="800000"/>
            <a:headEnd/>
            <a:tailEnd/>
          </a:ln>
          <a:effectLst>
            <a:outerShdw dist="107763" dir="2700000" algn="ctr" rotWithShape="0">
              <a:schemeClr val="bg2"/>
            </a:outerShdw>
          </a:effectLst>
        </p:spPr>
        <p:txBody>
          <a:bodyPr/>
          <a:lstStyle>
            <a:lvl1pPr marL="342900" indent="-342900">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400" b="1" i="0">
                <a:latin typeface="Courier New" panose="02070309020205020404" pitchFamily="49" charset="0"/>
              </a:rPr>
              <a:t>P2</a:t>
            </a:r>
          </a:p>
          <a:p>
            <a:pPr eaLnBrk="1" hangingPunct="1">
              <a:spcBef>
                <a:spcPct val="0"/>
              </a:spcBef>
              <a:buClrTx/>
              <a:buFontTx/>
              <a:buNone/>
            </a:pPr>
            <a:r>
              <a:rPr lang="en-US" altLang="en-US" sz="1400" b="1" i="0">
                <a:latin typeface="Courier New" panose="02070309020205020404" pitchFamily="49" charset="0"/>
              </a:rPr>
              <a:t># small little image</a:t>
            </a:r>
          </a:p>
          <a:p>
            <a:pPr eaLnBrk="1" hangingPunct="1">
              <a:spcBef>
                <a:spcPct val="0"/>
              </a:spcBef>
              <a:buClrTx/>
              <a:buFontTx/>
              <a:buNone/>
            </a:pPr>
            <a:r>
              <a:rPr lang="en-US" altLang="en-US" sz="1400" b="1" i="0">
                <a:latin typeface="Courier New" panose="02070309020205020404" pitchFamily="49" charset="0"/>
              </a:rPr>
              <a:t>7 7 255</a:t>
            </a:r>
          </a:p>
          <a:p>
            <a:pPr eaLnBrk="1" hangingPunct="1">
              <a:spcBef>
                <a:spcPct val="0"/>
              </a:spcBef>
              <a:buClrTx/>
              <a:buFontTx/>
              <a:buNone/>
            </a:pPr>
            <a:r>
              <a:rPr lang="en-US" altLang="en-US" sz="1400" b="1" i="0">
                <a:latin typeface="Courier New" panose="02070309020205020404" pitchFamily="49" charset="0"/>
              </a:rPr>
              <a:t>120 120 120 120 120 120 120</a:t>
            </a:r>
          </a:p>
          <a:p>
            <a:pPr eaLnBrk="1" hangingPunct="1">
              <a:spcBef>
                <a:spcPct val="0"/>
              </a:spcBef>
              <a:buClrTx/>
              <a:buFontTx/>
              <a:buNone/>
            </a:pPr>
            <a:r>
              <a:rPr lang="en-US" altLang="en-US" sz="1400" b="1" i="0">
                <a:latin typeface="Courier New" panose="02070309020205020404" pitchFamily="49" charset="0"/>
              </a:rPr>
              <a:t>120 120 120 33 120 120 120</a:t>
            </a:r>
          </a:p>
          <a:p>
            <a:pPr eaLnBrk="1" hangingPunct="1">
              <a:spcBef>
                <a:spcPct val="0"/>
              </a:spcBef>
              <a:buClrTx/>
              <a:buFontTx/>
              <a:buNone/>
            </a:pPr>
            <a:r>
              <a:rPr lang="en-US" altLang="en-US" sz="1400" b="1" i="0">
                <a:latin typeface="Courier New" panose="02070309020205020404" pitchFamily="49" charset="0"/>
              </a:rPr>
              <a:t>120 120 120 33 120 120 120</a:t>
            </a:r>
          </a:p>
          <a:p>
            <a:pPr eaLnBrk="1" hangingPunct="1">
              <a:spcBef>
                <a:spcPct val="0"/>
              </a:spcBef>
              <a:buClrTx/>
              <a:buFontTx/>
              <a:buNone/>
            </a:pPr>
            <a:r>
              <a:rPr lang="en-US" altLang="en-US" sz="1400" b="1" i="0">
                <a:latin typeface="Courier New" panose="02070309020205020404" pitchFamily="49" charset="0"/>
              </a:rPr>
              <a:t>120 33  33  33 33  33  120</a:t>
            </a:r>
          </a:p>
          <a:p>
            <a:pPr eaLnBrk="1" hangingPunct="1">
              <a:spcBef>
                <a:spcPct val="0"/>
              </a:spcBef>
              <a:buClrTx/>
              <a:buFontTx/>
              <a:buNone/>
            </a:pPr>
            <a:r>
              <a:rPr lang="en-US" altLang="en-US" sz="1400" b="1" i="0">
                <a:latin typeface="Courier New" panose="02070309020205020404" pitchFamily="49" charset="0"/>
              </a:rPr>
              <a:t>120 120 120 33 120 120 120</a:t>
            </a:r>
          </a:p>
          <a:p>
            <a:pPr eaLnBrk="1" hangingPunct="1">
              <a:spcBef>
                <a:spcPct val="0"/>
              </a:spcBef>
              <a:buClrTx/>
              <a:buFontTx/>
              <a:buNone/>
            </a:pPr>
            <a:r>
              <a:rPr lang="en-US" altLang="en-US" sz="1400" b="1" i="0">
                <a:latin typeface="Courier New" panose="02070309020205020404" pitchFamily="49" charset="0"/>
              </a:rPr>
              <a:t>120 120 120 33 120 120 120</a:t>
            </a:r>
          </a:p>
          <a:p>
            <a:pPr eaLnBrk="1" hangingPunct="1">
              <a:spcBef>
                <a:spcPct val="0"/>
              </a:spcBef>
              <a:buClrTx/>
              <a:buFontTx/>
              <a:buNone/>
            </a:pPr>
            <a:r>
              <a:rPr lang="en-US" altLang="en-US" sz="1400" b="1" i="0">
                <a:latin typeface="Courier New" panose="02070309020205020404" pitchFamily="49" charset="0"/>
              </a:rPr>
              <a:t>120 120 120 120 120 120 120</a:t>
            </a:r>
          </a:p>
        </p:txBody>
      </p:sp>
      <p:grpSp>
        <p:nvGrpSpPr>
          <p:cNvPr id="251908" name="Group 4">
            <a:extLst>
              <a:ext uri="{FF2B5EF4-FFF2-40B4-BE49-F238E27FC236}">
                <a16:creationId xmlns:a16="http://schemas.microsoft.com/office/drawing/2014/main" xmlns="" id="{EAA29B75-00A2-42E5-B6EE-F6A4D4F74544}"/>
              </a:ext>
            </a:extLst>
          </p:cNvPr>
          <p:cNvGrpSpPr>
            <a:grpSpLocks/>
          </p:cNvGrpSpPr>
          <p:nvPr/>
        </p:nvGrpSpPr>
        <p:grpSpPr bwMode="auto">
          <a:xfrm>
            <a:off x="685800" y="2209800"/>
            <a:ext cx="1981200" cy="304800"/>
            <a:chOff x="192" y="1200"/>
            <a:chExt cx="1248" cy="192"/>
          </a:xfrm>
        </p:grpSpPr>
        <p:sp>
          <p:nvSpPr>
            <p:cNvPr id="26691" name="Text Box 5">
              <a:extLst>
                <a:ext uri="{FF2B5EF4-FFF2-40B4-BE49-F238E27FC236}">
                  <a16:creationId xmlns:a16="http://schemas.microsoft.com/office/drawing/2014/main" xmlns="" id="{E95C6D12-F3E7-4AEC-9E69-A5D3BBB70664}"/>
                </a:ext>
              </a:extLst>
            </p:cNvPr>
            <p:cNvSpPr txBox="1">
              <a:spLocks noChangeArrowheads="1"/>
            </p:cNvSpPr>
            <p:nvPr/>
          </p:nvSpPr>
          <p:spPr bwMode="auto">
            <a:xfrm>
              <a:off x="192" y="1200"/>
              <a:ext cx="912" cy="17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a:spcBef>
                  <a:spcPct val="50000"/>
                </a:spcBef>
                <a:buClrTx/>
                <a:buFontTx/>
                <a:buNone/>
              </a:pPr>
              <a:r>
                <a:rPr lang="en-US" altLang="en-US" sz="1200" i="0"/>
                <a:t>magic number</a:t>
              </a:r>
            </a:p>
          </p:txBody>
        </p:sp>
        <p:sp>
          <p:nvSpPr>
            <p:cNvPr id="26692" name="Line 6">
              <a:extLst>
                <a:ext uri="{FF2B5EF4-FFF2-40B4-BE49-F238E27FC236}">
                  <a16:creationId xmlns:a16="http://schemas.microsoft.com/office/drawing/2014/main" xmlns="" id="{25485B05-B508-4E45-A8F8-A1224FA800DA}"/>
                </a:ext>
              </a:extLst>
            </p:cNvPr>
            <p:cNvSpPr>
              <a:spLocks noChangeShapeType="1"/>
            </p:cNvSpPr>
            <p:nvPr/>
          </p:nvSpPr>
          <p:spPr bwMode="auto">
            <a:xfrm>
              <a:off x="1104" y="1296"/>
              <a:ext cx="33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1911" name="Group 7">
            <a:extLst>
              <a:ext uri="{FF2B5EF4-FFF2-40B4-BE49-F238E27FC236}">
                <a16:creationId xmlns:a16="http://schemas.microsoft.com/office/drawing/2014/main" xmlns="" id="{B143B492-BDCE-402D-8C93-22243D43004C}"/>
              </a:ext>
            </a:extLst>
          </p:cNvPr>
          <p:cNvGrpSpPr>
            <a:grpSpLocks/>
          </p:cNvGrpSpPr>
          <p:nvPr/>
        </p:nvGrpSpPr>
        <p:grpSpPr bwMode="auto">
          <a:xfrm>
            <a:off x="685800" y="2590800"/>
            <a:ext cx="1981200" cy="284163"/>
            <a:chOff x="192" y="1440"/>
            <a:chExt cx="1248" cy="179"/>
          </a:xfrm>
        </p:grpSpPr>
        <p:sp>
          <p:nvSpPr>
            <p:cNvPr id="26689" name="Text Box 8">
              <a:extLst>
                <a:ext uri="{FF2B5EF4-FFF2-40B4-BE49-F238E27FC236}">
                  <a16:creationId xmlns:a16="http://schemas.microsoft.com/office/drawing/2014/main" xmlns="" id="{7EA562C3-9793-43CA-9981-E685622A7302}"/>
                </a:ext>
              </a:extLst>
            </p:cNvPr>
            <p:cNvSpPr txBox="1">
              <a:spLocks noChangeArrowheads="1"/>
            </p:cNvSpPr>
            <p:nvPr/>
          </p:nvSpPr>
          <p:spPr bwMode="auto">
            <a:xfrm>
              <a:off x="192" y="1440"/>
              <a:ext cx="912" cy="17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a:spcBef>
                  <a:spcPct val="50000"/>
                </a:spcBef>
                <a:buClrTx/>
                <a:buFontTx/>
                <a:buNone/>
              </a:pPr>
              <a:r>
                <a:rPr lang="en-US" altLang="en-US" sz="1200" i="0"/>
                <a:t>comment</a:t>
              </a:r>
            </a:p>
          </p:txBody>
        </p:sp>
        <p:sp>
          <p:nvSpPr>
            <p:cNvPr id="26690" name="Line 9">
              <a:extLst>
                <a:ext uri="{FF2B5EF4-FFF2-40B4-BE49-F238E27FC236}">
                  <a16:creationId xmlns:a16="http://schemas.microsoft.com/office/drawing/2014/main" xmlns="" id="{07B5F869-D980-4759-8142-A0CD39FFB6C5}"/>
                </a:ext>
              </a:extLst>
            </p:cNvPr>
            <p:cNvSpPr>
              <a:spLocks noChangeShapeType="1"/>
            </p:cNvSpPr>
            <p:nvPr/>
          </p:nvSpPr>
          <p:spPr bwMode="auto">
            <a:xfrm flipV="1">
              <a:off x="1104" y="1536"/>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1914" name="Group 10">
            <a:extLst>
              <a:ext uri="{FF2B5EF4-FFF2-40B4-BE49-F238E27FC236}">
                <a16:creationId xmlns:a16="http://schemas.microsoft.com/office/drawing/2014/main" xmlns="" id="{592B1AC8-C2B9-4852-8BDE-A44DC530C16C}"/>
              </a:ext>
            </a:extLst>
          </p:cNvPr>
          <p:cNvGrpSpPr>
            <a:grpSpLocks/>
          </p:cNvGrpSpPr>
          <p:nvPr/>
        </p:nvGrpSpPr>
        <p:grpSpPr bwMode="auto">
          <a:xfrm>
            <a:off x="533400" y="2971800"/>
            <a:ext cx="2133600" cy="284163"/>
            <a:chOff x="96" y="1680"/>
            <a:chExt cx="1344" cy="179"/>
          </a:xfrm>
        </p:grpSpPr>
        <p:sp>
          <p:nvSpPr>
            <p:cNvPr id="26687" name="Text Box 11">
              <a:extLst>
                <a:ext uri="{FF2B5EF4-FFF2-40B4-BE49-F238E27FC236}">
                  <a16:creationId xmlns:a16="http://schemas.microsoft.com/office/drawing/2014/main" xmlns="" id="{EFD060C4-EEBE-4E32-9ED0-316BA7CDF6AB}"/>
                </a:ext>
              </a:extLst>
            </p:cNvPr>
            <p:cNvSpPr txBox="1">
              <a:spLocks noChangeArrowheads="1"/>
            </p:cNvSpPr>
            <p:nvPr/>
          </p:nvSpPr>
          <p:spPr bwMode="auto">
            <a:xfrm>
              <a:off x="96" y="1680"/>
              <a:ext cx="1104" cy="17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a:spcBef>
                  <a:spcPct val="50000"/>
                </a:spcBef>
                <a:buClrTx/>
                <a:buFontTx/>
                <a:buNone/>
              </a:pPr>
              <a:r>
                <a:rPr lang="en-US" altLang="en-US" sz="1200" i="0"/>
                <a:t>width height max_value</a:t>
              </a:r>
            </a:p>
          </p:txBody>
        </p:sp>
        <p:sp>
          <p:nvSpPr>
            <p:cNvPr id="26688" name="Line 12">
              <a:extLst>
                <a:ext uri="{FF2B5EF4-FFF2-40B4-BE49-F238E27FC236}">
                  <a16:creationId xmlns:a16="http://schemas.microsoft.com/office/drawing/2014/main" xmlns="" id="{FB099306-A621-416A-8822-9944008F51C6}"/>
                </a:ext>
              </a:extLst>
            </p:cNvPr>
            <p:cNvSpPr>
              <a:spLocks noChangeShapeType="1"/>
            </p:cNvSpPr>
            <p:nvPr/>
          </p:nvSpPr>
          <p:spPr bwMode="auto">
            <a:xfrm flipV="1">
              <a:off x="1200" y="1680"/>
              <a:ext cx="24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1917" name="Group 13">
            <a:extLst>
              <a:ext uri="{FF2B5EF4-FFF2-40B4-BE49-F238E27FC236}">
                <a16:creationId xmlns:a16="http://schemas.microsoft.com/office/drawing/2014/main" xmlns="" id="{F1D30C07-3D0B-4B72-B11C-4B3DC91D061C}"/>
              </a:ext>
            </a:extLst>
          </p:cNvPr>
          <p:cNvGrpSpPr>
            <a:grpSpLocks/>
          </p:cNvGrpSpPr>
          <p:nvPr/>
        </p:nvGrpSpPr>
        <p:grpSpPr bwMode="auto">
          <a:xfrm>
            <a:off x="685800" y="3657600"/>
            <a:ext cx="1905000" cy="284163"/>
            <a:chOff x="192" y="2112"/>
            <a:chExt cx="1200" cy="179"/>
          </a:xfrm>
        </p:grpSpPr>
        <p:sp>
          <p:nvSpPr>
            <p:cNvPr id="26685" name="Text Box 14">
              <a:extLst>
                <a:ext uri="{FF2B5EF4-FFF2-40B4-BE49-F238E27FC236}">
                  <a16:creationId xmlns:a16="http://schemas.microsoft.com/office/drawing/2014/main" xmlns="" id="{EBF2E58E-63B3-473B-A9AC-832B89604FBA}"/>
                </a:ext>
              </a:extLst>
            </p:cNvPr>
            <p:cNvSpPr txBox="1">
              <a:spLocks noChangeArrowheads="1"/>
            </p:cNvSpPr>
            <p:nvPr/>
          </p:nvSpPr>
          <p:spPr bwMode="auto">
            <a:xfrm>
              <a:off x="192" y="2112"/>
              <a:ext cx="912" cy="17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a:spcBef>
                  <a:spcPct val="50000"/>
                </a:spcBef>
                <a:buClrTx/>
                <a:buFontTx/>
                <a:buNone/>
              </a:pPr>
              <a:r>
                <a:rPr lang="en-US" altLang="en-US" sz="1200" i="0"/>
                <a:t>pixel values</a:t>
              </a:r>
            </a:p>
          </p:txBody>
        </p:sp>
        <p:sp>
          <p:nvSpPr>
            <p:cNvPr id="26686" name="Line 15">
              <a:extLst>
                <a:ext uri="{FF2B5EF4-FFF2-40B4-BE49-F238E27FC236}">
                  <a16:creationId xmlns:a16="http://schemas.microsoft.com/office/drawing/2014/main" xmlns="" id="{337BCAC3-BA6D-461A-B11D-513ED4846F50}"/>
                </a:ext>
              </a:extLst>
            </p:cNvPr>
            <p:cNvSpPr>
              <a:spLocks noChangeShapeType="1"/>
            </p:cNvSpPr>
            <p:nvPr/>
          </p:nvSpPr>
          <p:spPr bwMode="auto">
            <a:xfrm flipV="1">
              <a:off x="1104" y="2208"/>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1920" name="Group 16">
            <a:extLst>
              <a:ext uri="{FF2B5EF4-FFF2-40B4-BE49-F238E27FC236}">
                <a16:creationId xmlns:a16="http://schemas.microsoft.com/office/drawing/2014/main" xmlns="" id="{9CBD365B-34ED-4B7F-B84A-CEE21460FA05}"/>
              </a:ext>
            </a:extLst>
          </p:cNvPr>
          <p:cNvGrpSpPr>
            <a:grpSpLocks/>
          </p:cNvGrpSpPr>
          <p:nvPr/>
        </p:nvGrpSpPr>
        <p:grpSpPr bwMode="auto">
          <a:xfrm>
            <a:off x="6553200" y="2438400"/>
            <a:ext cx="2133600" cy="2133600"/>
            <a:chOff x="2592" y="2880"/>
            <a:chExt cx="1344" cy="1344"/>
          </a:xfrm>
        </p:grpSpPr>
        <p:sp>
          <p:nvSpPr>
            <p:cNvPr id="26636" name="Rectangle 17">
              <a:extLst>
                <a:ext uri="{FF2B5EF4-FFF2-40B4-BE49-F238E27FC236}">
                  <a16:creationId xmlns:a16="http://schemas.microsoft.com/office/drawing/2014/main" xmlns="" id="{2077748C-D7B5-4F06-9866-005D07BBB35B}"/>
                </a:ext>
              </a:extLst>
            </p:cNvPr>
            <p:cNvSpPr>
              <a:spLocks noChangeArrowheads="1"/>
            </p:cNvSpPr>
            <p:nvPr/>
          </p:nvSpPr>
          <p:spPr bwMode="auto">
            <a:xfrm>
              <a:off x="2592" y="307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37" name="Rectangle 18">
              <a:extLst>
                <a:ext uri="{FF2B5EF4-FFF2-40B4-BE49-F238E27FC236}">
                  <a16:creationId xmlns:a16="http://schemas.microsoft.com/office/drawing/2014/main" xmlns="" id="{CF421CE6-FD6A-4B57-8552-3D483150A704}"/>
                </a:ext>
              </a:extLst>
            </p:cNvPr>
            <p:cNvSpPr>
              <a:spLocks noChangeArrowheads="1"/>
            </p:cNvSpPr>
            <p:nvPr/>
          </p:nvSpPr>
          <p:spPr bwMode="auto">
            <a:xfrm>
              <a:off x="2784" y="307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38" name="Rectangle 19">
              <a:extLst>
                <a:ext uri="{FF2B5EF4-FFF2-40B4-BE49-F238E27FC236}">
                  <a16:creationId xmlns:a16="http://schemas.microsoft.com/office/drawing/2014/main" xmlns="" id="{9F2E6E7C-0E73-4409-AB8B-F98335B61E26}"/>
                </a:ext>
              </a:extLst>
            </p:cNvPr>
            <p:cNvSpPr>
              <a:spLocks noChangeArrowheads="1"/>
            </p:cNvSpPr>
            <p:nvPr/>
          </p:nvSpPr>
          <p:spPr bwMode="auto">
            <a:xfrm>
              <a:off x="2976" y="307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39" name="Rectangle 20">
              <a:extLst>
                <a:ext uri="{FF2B5EF4-FFF2-40B4-BE49-F238E27FC236}">
                  <a16:creationId xmlns:a16="http://schemas.microsoft.com/office/drawing/2014/main" xmlns="" id="{0D4DA5B0-3001-4BBA-A8F6-59A8C8F19128}"/>
                </a:ext>
              </a:extLst>
            </p:cNvPr>
            <p:cNvSpPr>
              <a:spLocks noChangeArrowheads="1"/>
            </p:cNvSpPr>
            <p:nvPr/>
          </p:nvSpPr>
          <p:spPr bwMode="auto">
            <a:xfrm>
              <a:off x="3168" y="3072"/>
              <a:ext cx="192" cy="192"/>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0" name="Rectangle 21">
              <a:extLst>
                <a:ext uri="{FF2B5EF4-FFF2-40B4-BE49-F238E27FC236}">
                  <a16:creationId xmlns:a16="http://schemas.microsoft.com/office/drawing/2014/main" xmlns="" id="{83C5C70A-88BD-42BE-9619-943F69930294}"/>
                </a:ext>
              </a:extLst>
            </p:cNvPr>
            <p:cNvSpPr>
              <a:spLocks noChangeArrowheads="1"/>
            </p:cNvSpPr>
            <p:nvPr/>
          </p:nvSpPr>
          <p:spPr bwMode="auto">
            <a:xfrm>
              <a:off x="3360" y="307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1" name="Rectangle 22">
              <a:extLst>
                <a:ext uri="{FF2B5EF4-FFF2-40B4-BE49-F238E27FC236}">
                  <a16:creationId xmlns:a16="http://schemas.microsoft.com/office/drawing/2014/main" xmlns="" id="{7D8A6660-2D9C-48B0-B90C-013664F20FD9}"/>
                </a:ext>
              </a:extLst>
            </p:cNvPr>
            <p:cNvSpPr>
              <a:spLocks noChangeArrowheads="1"/>
            </p:cNvSpPr>
            <p:nvPr/>
          </p:nvSpPr>
          <p:spPr bwMode="auto">
            <a:xfrm>
              <a:off x="3552" y="307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2" name="Rectangle 23">
              <a:extLst>
                <a:ext uri="{FF2B5EF4-FFF2-40B4-BE49-F238E27FC236}">
                  <a16:creationId xmlns:a16="http://schemas.microsoft.com/office/drawing/2014/main" xmlns="" id="{5BB8ACDF-F956-4E27-A235-BD9C440B9F16}"/>
                </a:ext>
              </a:extLst>
            </p:cNvPr>
            <p:cNvSpPr>
              <a:spLocks noChangeArrowheads="1"/>
            </p:cNvSpPr>
            <p:nvPr/>
          </p:nvSpPr>
          <p:spPr bwMode="auto">
            <a:xfrm>
              <a:off x="3744" y="307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3" name="Rectangle 24">
              <a:extLst>
                <a:ext uri="{FF2B5EF4-FFF2-40B4-BE49-F238E27FC236}">
                  <a16:creationId xmlns:a16="http://schemas.microsoft.com/office/drawing/2014/main" xmlns="" id="{DCB87F33-5516-4A51-8409-D05CEA4BDB15}"/>
                </a:ext>
              </a:extLst>
            </p:cNvPr>
            <p:cNvSpPr>
              <a:spLocks noChangeArrowheads="1"/>
            </p:cNvSpPr>
            <p:nvPr/>
          </p:nvSpPr>
          <p:spPr bwMode="auto">
            <a:xfrm>
              <a:off x="2592" y="3264"/>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4" name="Rectangle 25">
              <a:extLst>
                <a:ext uri="{FF2B5EF4-FFF2-40B4-BE49-F238E27FC236}">
                  <a16:creationId xmlns:a16="http://schemas.microsoft.com/office/drawing/2014/main" xmlns="" id="{F16C0C58-E179-40BA-B5D1-9FF2BC3F7399}"/>
                </a:ext>
              </a:extLst>
            </p:cNvPr>
            <p:cNvSpPr>
              <a:spLocks noChangeArrowheads="1"/>
            </p:cNvSpPr>
            <p:nvPr/>
          </p:nvSpPr>
          <p:spPr bwMode="auto">
            <a:xfrm>
              <a:off x="2784" y="3264"/>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5" name="Rectangle 26">
              <a:extLst>
                <a:ext uri="{FF2B5EF4-FFF2-40B4-BE49-F238E27FC236}">
                  <a16:creationId xmlns:a16="http://schemas.microsoft.com/office/drawing/2014/main" xmlns="" id="{408C7657-FBE4-4F9B-9766-CE7988D9CC2D}"/>
                </a:ext>
              </a:extLst>
            </p:cNvPr>
            <p:cNvSpPr>
              <a:spLocks noChangeArrowheads="1"/>
            </p:cNvSpPr>
            <p:nvPr/>
          </p:nvSpPr>
          <p:spPr bwMode="auto">
            <a:xfrm>
              <a:off x="2976" y="3264"/>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6" name="Rectangle 27">
              <a:extLst>
                <a:ext uri="{FF2B5EF4-FFF2-40B4-BE49-F238E27FC236}">
                  <a16:creationId xmlns:a16="http://schemas.microsoft.com/office/drawing/2014/main" xmlns="" id="{F990251C-D05E-4658-803A-57957B4F5919}"/>
                </a:ext>
              </a:extLst>
            </p:cNvPr>
            <p:cNvSpPr>
              <a:spLocks noChangeArrowheads="1"/>
            </p:cNvSpPr>
            <p:nvPr/>
          </p:nvSpPr>
          <p:spPr bwMode="auto">
            <a:xfrm>
              <a:off x="3168" y="3264"/>
              <a:ext cx="192" cy="192"/>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7" name="Rectangle 28">
              <a:extLst>
                <a:ext uri="{FF2B5EF4-FFF2-40B4-BE49-F238E27FC236}">
                  <a16:creationId xmlns:a16="http://schemas.microsoft.com/office/drawing/2014/main" xmlns="" id="{5513D316-9C2F-43A4-92BE-E9152CC32552}"/>
                </a:ext>
              </a:extLst>
            </p:cNvPr>
            <p:cNvSpPr>
              <a:spLocks noChangeArrowheads="1"/>
            </p:cNvSpPr>
            <p:nvPr/>
          </p:nvSpPr>
          <p:spPr bwMode="auto">
            <a:xfrm>
              <a:off x="3360" y="3264"/>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8" name="Rectangle 29">
              <a:extLst>
                <a:ext uri="{FF2B5EF4-FFF2-40B4-BE49-F238E27FC236}">
                  <a16:creationId xmlns:a16="http://schemas.microsoft.com/office/drawing/2014/main" xmlns="" id="{9550C1BF-3B34-4FBD-96B5-473430114539}"/>
                </a:ext>
              </a:extLst>
            </p:cNvPr>
            <p:cNvSpPr>
              <a:spLocks noChangeArrowheads="1"/>
            </p:cNvSpPr>
            <p:nvPr/>
          </p:nvSpPr>
          <p:spPr bwMode="auto">
            <a:xfrm>
              <a:off x="3552" y="3264"/>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49" name="Rectangle 30">
              <a:extLst>
                <a:ext uri="{FF2B5EF4-FFF2-40B4-BE49-F238E27FC236}">
                  <a16:creationId xmlns:a16="http://schemas.microsoft.com/office/drawing/2014/main" xmlns="" id="{75EC106A-350D-4A8D-81C8-814F0565B7BE}"/>
                </a:ext>
              </a:extLst>
            </p:cNvPr>
            <p:cNvSpPr>
              <a:spLocks noChangeArrowheads="1"/>
            </p:cNvSpPr>
            <p:nvPr/>
          </p:nvSpPr>
          <p:spPr bwMode="auto">
            <a:xfrm>
              <a:off x="3744" y="3264"/>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0" name="Rectangle 31">
              <a:extLst>
                <a:ext uri="{FF2B5EF4-FFF2-40B4-BE49-F238E27FC236}">
                  <a16:creationId xmlns:a16="http://schemas.microsoft.com/office/drawing/2014/main" xmlns="" id="{F25BDE33-9AF6-40C8-94D4-C46BDE1578E9}"/>
                </a:ext>
              </a:extLst>
            </p:cNvPr>
            <p:cNvSpPr>
              <a:spLocks noChangeArrowheads="1"/>
            </p:cNvSpPr>
            <p:nvPr/>
          </p:nvSpPr>
          <p:spPr bwMode="auto">
            <a:xfrm>
              <a:off x="2592" y="3456"/>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1" name="Rectangle 32">
              <a:extLst>
                <a:ext uri="{FF2B5EF4-FFF2-40B4-BE49-F238E27FC236}">
                  <a16:creationId xmlns:a16="http://schemas.microsoft.com/office/drawing/2014/main" xmlns="" id="{C1A54850-40CD-4DFC-937D-D8EB7BBBB331}"/>
                </a:ext>
              </a:extLst>
            </p:cNvPr>
            <p:cNvSpPr>
              <a:spLocks noChangeArrowheads="1"/>
            </p:cNvSpPr>
            <p:nvPr/>
          </p:nvSpPr>
          <p:spPr bwMode="auto">
            <a:xfrm>
              <a:off x="2784" y="3456"/>
              <a:ext cx="192" cy="192"/>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2" name="Rectangle 33">
              <a:extLst>
                <a:ext uri="{FF2B5EF4-FFF2-40B4-BE49-F238E27FC236}">
                  <a16:creationId xmlns:a16="http://schemas.microsoft.com/office/drawing/2014/main" xmlns="" id="{3DCECCF6-ADD6-4986-96B1-245AF4FB3D6C}"/>
                </a:ext>
              </a:extLst>
            </p:cNvPr>
            <p:cNvSpPr>
              <a:spLocks noChangeArrowheads="1"/>
            </p:cNvSpPr>
            <p:nvPr/>
          </p:nvSpPr>
          <p:spPr bwMode="auto">
            <a:xfrm>
              <a:off x="2976" y="3456"/>
              <a:ext cx="192" cy="192"/>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3" name="Rectangle 34">
              <a:extLst>
                <a:ext uri="{FF2B5EF4-FFF2-40B4-BE49-F238E27FC236}">
                  <a16:creationId xmlns:a16="http://schemas.microsoft.com/office/drawing/2014/main" xmlns="" id="{BDF0DDDF-A0E8-48EF-87B1-CFD9028D0810}"/>
                </a:ext>
              </a:extLst>
            </p:cNvPr>
            <p:cNvSpPr>
              <a:spLocks noChangeArrowheads="1"/>
            </p:cNvSpPr>
            <p:nvPr/>
          </p:nvSpPr>
          <p:spPr bwMode="auto">
            <a:xfrm>
              <a:off x="3168" y="3456"/>
              <a:ext cx="192" cy="192"/>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4" name="Rectangle 35">
              <a:extLst>
                <a:ext uri="{FF2B5EF4-FFF2-40B4-BE49-F238E27FC236}">
                  <a16:creationId xmlns:a16="http://schemas.microsoft.com/office/drawing/2014/main" xmlns="" id="{E5D4BEB7-D2D4-4FB7-92C2-C715F5C8E02A}"/>
                </a:ext>
              </a:extLst>
            </p:cNvPr>
            <p:cNvSpPr>
              <a:spLocks noChangeArrowheads="1"/>
            </p:cNvSpPr>
            <p:nvPr/>
          </p:nvSpPr>
          <p:spPr bwMode="auto">
            <a:xfrm>
              <a:off x="3360" y="3456"/>
              <a:ext cx="192" cy="192"/>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5" name="Rectangle 36">
              <a:extLst>
                <a:ext uri="{FF2B5EF4-FFF2-40B4-BE49-F238E27FC236}">
                  <a16:creationId xmlns:a16="http://schemas.microsoft.com/office/drawing/2014/main" xmlns="" id="{41D6EC9D-8693-4518-BC92-895370B195D5}"/>
                </a:ext>
              </a:extLst>
            </p:cNvPr>
            <p:cNvSpPr>
              <a:spLocks noChangeArrowheads="1"/>
            </p:cNvSpPr>
            <p:nvPr/>
          </p:nvSpPr>
          <p:spPr bwMode="auto">
            <a:xfrm>
              <a:off x="3552" y="3456"/>
              <a:ext cx="192" cy="192"/>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6" name="Rectangle 37">
              <a:extLst>
                <a:ext uri="{FF2B5EF4-FFF2-40B4-BE49-F238E27FC236}">
                  <a16:creationId xmlns:a16="http://schemas.microsoft.com/office/drawing/2014/main" xmlns="" id="{479CF6AD-659A-4B37-A161-FF3A1B8BA71D}"/>
                </a:ext>
              </a:extLst>
            </p:cNvPr>
            <p:cNvSpPr>
              <a:spLocks noChangeArrowheads="1"/>
            </p:cNvSpPr>
            <p:nvPr/>
          </p:nvSpPr>
          <p:spPr bwMode="auto">
            <a:xfrm>
              <a:off x="3744" y="3456"/>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7" name="Rectangle 38">
              <a:extLst>
                <a:ext uri="{FF2B5EF4-FFF2-40B4-BE49-F238E27FC236}">
                  <a16:creationId xmlns:a16="http://schemas.microsoft.com/office/drawing/2014/main" xmlns="" id="{C5320B37-693E-44A5-BB81-2B2DB332FBA2}"/>
                </a:ext>
              </a:extLst>
            </p:cNvPr>
            <p:cNvSpPr>
              <a:spLocks noChangeArrowheads="1"/>
            </p:cNvSpPr>
            <p:nvPr/>
          </p:nvSpPr>
          <p:spPr bwMode="auto">
            <a:xfrm>
              <a:off x="2592" y="3648"/>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8" name="Rectangle 39">
              <a:extLst>
                <a:ext uri="{FF2B5EF4-FFF2-40B4-BE49-F238E27FC236}">
                  <a16:creationId xmlns:a16="http://schemas.microsoft.com/office/drawing/2014/main" xmlns="" id="{CA8115F1-5B62-4B37-BDDA-0D81F55BB613}"/>
                </a:ext>
              </a:extLst>
            </p:cNvPr>
            <p:cNvSpPr>
              <a:spLocks noChangeArrowheads="1"/>
            </p:cNvSpPr>
            <p:nvPr/>
          </p:nvSpPr>
          <p:spPr bwMode="auto">
            <a:xfrm>
              <a:off x="2784" y="3648"/>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59" name="Rectangle 40">
              <a:extLst>
                <a:ext uri="{FF2B5EF4-FFF2-40B4-BE49-F238E27FC236}">
                  <a16:creationId xmlns:a16="http://schemas.microsoft.com/office/drawing/2014/main" xmlns="" id="{C076183B-79DB-4E22-8F1D-99450DB4E62D}"/>
                </a:ext>
              </a:extLst>
            </p:cNvPr>
            <p:cNvSpPr>
              <a:spLocks noChangeArrowheads="1"/>
            </p:cNvSpPr>
            <p:nvPr/>
          </p:nvSpPr>
          <p:spPr bwMode="auto">
            <a:xfrm>
              <a:off x="2976" y="3648"/>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0" name="Rectangle 41">
              <a:extLst>
                <a:ext uri="{FF2B5EF4-FFF2-40B4-BE49-F238E27FC236}">
                  <a16:creationId xmlns:a16="http://schemas.microsoft.com/office/drawing/2014/main" xmlns="" id="{52C45B5B-A990-43CD-8138-48DA43A057F6}"/>
                </a:ext>
              </a:extLst>
            </p:cNvPr>
            <p:cNvSpPr>
              <a:spLocks noChangeArrowheads="1"/>
            </p:cNvSpPr>
            <p:nvPr/>
          </p:nvSpPr>
          <p:spPr bwMode="auto">
            <a:xfrm>
              <a:off x="3168" y="3648"/>
              <a:ext cx="192" cy="192"/>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1" name="Rectangle 42">
              <a:extLst>
                <a:ext uri="{FF2B5EF4-FFF2-40B4-BE49-F238E27FC236}">
                  <a16:creationId xmlns:a16="http://schemas.microsoft.com/office/drawing/2014/main" xmlns="" id="{DADA74E9-270C-4A91-BD68-216900BD6F3B}"/>
                </a:ext>
              </a:extLst>
            </p:cNvPr>
            <p:cNvSpPr>
              <a:spLocks noChangeArrowheads="1"/>
            </p:cNvSpPr>
            <p:nvPr/>
          </p:nvSpPr>
          <p:spPr bwMode="auto">
            <a:xfrm>
              <a:off x="3360" y="3648"/>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2" name="Rectangle 43">
              <a:extLst>
                <a:ext uri="{FF2B5EF4-FFF2-40B4-BE49-F238E27FC236}">
                  <a16:creationId xmlns:a16="http://schemas.microsoft.com/office/drawing/2014/main" xmlns="" id="{3AAF9D91-2C4A-485B-8D84-D49E8432FBB5}"/>
                </a:ext>
              </a:extLst>
            </p:cNvPr>
            <p:cNvSpPr>
              <a:spLocks noChangeArrowheads="1"/>
            </p:cNvSpPr>
            <p:nvPr/>
          </p:nvSpPr>
          <p:spPr bwMode="auto">
            <a:xfrm>
              <a:off x="3552" y="3648"/>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3" name="Rectangle 44">
              <a:extLst>
                <a:ext uri="{FF2B5EF4-FFF2-40B4-BE49-F238E27FC236}">
                  <a16:creationId xmlns:a16="http://schemas.microsoft.com/office/drawing/2014/main" xmlns="" id="{3317B3CF-AB5F-4193-BA56-B816D381CF9E}"/>
                </a:ext>
              </a:extLst>
            </p:cNvPr>
            <p:cNvSpPr>
              <a:spLocks noChangeArrowheads="1"/>
            </p:cNvSpPr>
            <p:nvPr/>
          </p:nvSpPr>
          <p:spPr bwMode="auto">
            <a:xfrm>
              <a:off x="3744" y="3648"/>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4" name="Rectangle 45">
              <a:extLst>
                <a:ext uri="{FF2B5EF4-FFF2-40B4-BE49-F238E27FC236}">
                  <a16:creationId xmlns:a16="http://schemas.microsoft.com/office/drawing/2014/main" xmlns="" id="{26E05F7F-F085-4025-9D7D-A8B7D6F8808E}"/>
                </a:ext>
              </a:extLst>
            </p:cNvPr>
            <p:cNvSpPr>
              <a:spLocks noChangeArrowheads="1"/>
            </p:cNvSpPr>
            <p:nvPr/>
          </p:nvSpPr>
          <p:spPr bwMode="auto">
            <a:xfrm>
              <a:off x="2592" y="384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5" name="Rectangle 46">
              <a:extLst>
                <a:ext uri="{FF2B5EF4-FFF2-40B4-BE49-F238E27FC236}">
                  <a16:creationId xmlns:a16="http://schemas.microsoft.com/office/drawing/2014/main" xmlns="" id="{3A8EA7E5-2EB9-42A1-9AC3-006A520DC420}"/>
                </a:ext>
              </a:extLst>
            </p:cNvPr>
            <p:cNvSpPr>
              <a:spLocks noChangeArrowheads="1"/>
            </p:cNvSpPr>
            <p:nvPr/>
          </p:nvSpPr>
          <p:spPr bwMode="auto">
            <a:xfrm>
              <a:off x="2784" y="384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6" name="Rectangle 47">
              <a:extLst>
                <a:ext uri="{FF2B5EF4-FFF2-40B4-BE49-F238E27FC236}">
                  <a16:creationId xmlns:a16="http://schemas.microsoft.com/office/drawing/2014/main" xmlns="" id="{12B12F61-CBC6-4AB4-8173-5CC8BB25452E}"/>
                </a:ext>
              </a:extLst>
            </p:cNvPr>
            <p:cNvSpPr>
              <a:spLocks noChangeArrowheads="1"/>
            </p:cNvSpPr>
            <p:nvPr/>
          </p:nvSpPr>
          <p:spPr bwMode="auto">
            <a:xfrm>
              <a:off x="2976" y="384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7" name="Rectangle 48">
              <a:extLst>
                <a:ext uri="{FF2B5EF4-FFF2-40B4-BE49-F238E27FC236}">
                  <a16:creationId xmlns:a16="http://schemas.microsoft.com/office/drawing/2014/main" xmlns="" id="{0A299BF0-AB6F-4948-A2BF-EA26F83447DC}"/>
                </a:ext>
              </a:extLst>
            </p:cNvPr>
            <p:cNvSpPr>
              <a:spLocks noChangeArrowheads="1"/>
            </p:cNvSpPr>
            <p:nvPr/>
          </p:nvSpPr>
          <p:spPr bwMode="auto">
            <a:xfrm>
              <a:off x="3168" y="3840"/>
              <a:ext cx="192" cy="192"/>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8" name="Rectangle 49">
              <a:extLst>
                <a:ext uri="{FF2B5EF4-FFF2-40B4-BE49-F238E27FC236}">
                  <a16:creationId xmlns:a16="http://schemas.microsoft.com/office/drawing/2014/main" xmlns="" id="{B1F3051F-F2D4-42DB-B0AF-EE17DEFEEA01}"/>
                </a:ext>
              </a:extLst>
            </p:cNvPr>
            <p:cNvSpPr>
              <a:spLocks noChangeArrowheads="1"/>
            </p:cNvSpPr>
            <p:nvPr/>
          </p:nvSpPr>
          <p:spPr bwMode="auto">
            <a:xfrm>
              <a:off x="3360" y="384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69" name="Rectangle 50">
              <a:extLst>
                <a:ext uri="{FF2B5EF4-FFF2-40B4-BE49-F238E27FC236}">
                  <a16:creationId xmlns:a16="http://schemas.microsoft.com/office/drawing/2014/main" xmlns="" id="{95AAC2BF-67EC-47D7-BC7A-AAB5E2BAB6DD}"/>
                </a:ext>
              </a:extLst>
            </p:cNvPr>
            <p:cNvSpPr>
              <a:spLocks noChangeArrowheads="1"/>
            </p:cNvSpPr>
            <p:nvPr/>
          </p:nvSpPr>
          <p:spPr bwMode="auto">
            <a:xfrm>
              <a:off x="3552" y="384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0" name="Rectangle 51">
              <a:extLst>
                <a:ext uri="{FF2B5EF4-FFF2-40B4-BE49-F238E27FC236}">
                  <a16:creationId xmlns:a16="http://schemas.microsoft.com/office/drawing/2014/main" xmlns="" id="{27DE4EB8-D112-480B-9647-3D9BBC0C1E9E}"/>
                </a:ext>
              </a:extLst>
            </p:cNvPr>
            <p:cNvSpPr>
              <a:spLocks noChangeArrowheads="1"/>
            </p:cNvSpPr>
            <p:nvPr/>
          </p:nvSpPr>
          <p:spPr bwMode="auto">
            <a:xfrm>
              <a:off x="3744" y="384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1" name="Rectangle 52">
              <a:extLst>
                <a:ext uri="{FF2B5EF4-FFF2-40B4-BE49-F238E27FC236}">
                  <a16:creationId xmlns:a16="http://schemas.microsoft.com/office/drawing/2014/main" xmlns="" id="{901BCAB8-ABE6-4A8F-AFF8-DB455BADD958}"/>
                </a:ext>
              </a:extLst>
            </p:cNvPr>
            <p:cNvSpPr>
              <a:spLocks noChangeArrowheads="1"/>
            </p:cNvSpPr>
            <p:nvPr/>
          </p:nvSpPr>
          <p:spPr bwMode="auto">
            <a:xfrm>
              <a:off x="2592" y="288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2" name="Rectangle 53">
              <a:extLst>
                <a:ext uri="{FF2B5EF4-FFF2-40B4-BE49-F238E27FC236}">
                  <a16:creationId xmlns:a16="http://schemas.microsoft.com/office/drawing/2014/main" xmlns="" id="{6DDD887F-8B4F-48DB-B4B7-F870F202766D}"/>
                </a:ext>
              </a:extLst>
            </p:cNvPr>
            <p:cNvSpPr>
              <a:spLocks noChangeArrowheads="1"/>
            </p:cNvSpPr>
            <p:nvPr/>
          </p:nvSpPr>
          <p:spPr bwMode="auto">
            <a:xfrm>
              <a:off x="2784" y="288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3" name="Rectangle 54">
              <a:extLst>
                <a:ext uri="{FF2B5EF4-FFF2-40B4-BE49-F238E27FC236}">
                  <a16:creationId xmlns:a16="http://schemas.microsoft.com/office/drawing/2014/main" xmlns="" id="{30090FB0-2A65-46C9-86C5-EE1D17B64DFC}"/>
                </a:ext>
              </a:extLst>
            </p:cNvPr>
            <p:cNvSpPr>
              <a:spLocks noChangeArrowheads="1"/>
            </p:cNvSpPr>
            <p:nvPr/>
          </p:nvSpPr>
          <p:spPr bwMode="auto">
            <a:xfrm>
              <a:off x="2976" y="288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4" name="Rectangle 55">
              <a:extLst>
                <a:ext uri="{FF2B5EF4-FFF2-40B4-BE49-F238E27FC236}">
                  <a16:creationId xmlns:a16="http://schemas.microsoft.com/office/drawing/2014/main" xmlns="" id="{09197690-748C-4DA9-A07A-3FE25278DBE0}"/>
                </a:ext>
              </a:extLst>
            </p:cNvPr>
            <p:cNvSpPr>
              <a:spLocks noChangeArrowheads="1"/>
            </p:cNvSpPr>
            <p:nvPr/>
          </p:nvSpPr>
          <p:spPr bwMode="auto">
            <a:xfrm>
              <a:off x="3168" y="288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5" name="Rectangle 56">
              <a:extLst>
                <a:ext uri="{FF2B5EF4-FFF2-40B4-BE49-F238E27FC236}">
                  <a16:creationId xmlns:a16="http://schemas.microsoft.com/office/drawing/2014/main" xmlns="" id="{02BE0D5B-8106-4F35-9580-8521C347FA57}"/>
                </a:ext>
              </a:extLst>
            </p:cNvPr>
            <p:cNvSpPr>
              <a:spLocks noChangeArrowheads="1"/>
            </p:cNvSpPr>
            <p:nvPr/>
          </p:nvSpPr>
          <p:spPr bwMode="auto">
            <a:xfrm>
              <a:off x="3360" y="288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6" name="Rectangle 57">
              <a:extLst>
                <a:ext uri="{FF2B5EF4-FFF2-40B4-BE49-F238E27FC236}">
                  <a16:creationId xmlns:a16="http://schemas.microsoft.com/office/drawing/2014/main" xmlns="" id="{E49C3052-5FC8-43F9-B5E5-9626BFDF655B}"/>
                </a:ext>
              </a:extLst>
            </p:cNvPr>
            <p:cNvSpPr>
              <a:spLocks noChangeArrowheads="1"/>
            </p:cNvSpPr>
            <p:nvPr/>
          </p:nvSpPr>
          <p:spPr bwMode="auto">
            <a:xfrm>
              <a:off x="3552" y="288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7" name="Rectangle 58">
              <a:extLst>
                <a:ext uri="{FF2B5EF4-FFF2-40B4-BE49-F238E27FC236}">
                  <a16:creationId xmlns:a16="http://schemas.microsoft.com/office/drawing/2014/main" xmlns="" id="{0D7C7D89-B29E-455A-AEE0-75A424D98BB4}"/>
                </a:ext>
              </a:extLst>
            </p:cNvPr>
            <p:cNvSpPr>
              <a:spLocks noChangeArrowheads="1"/>
            </p:cNvSpPr>
            <p:nvPr/>
          </p:nvSpPr>
          <p:spPr bwMode="auto">
            <a:xfrm>
              <a:off x="3744" y="2880"/>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8" name="Rectangle 59">
              <a:extLst>
                <a:ext uri="{FF2B5EF4-FFF2-40B4-BE49-F238E27FC236}">
                  <a16:creationId xmlns:a16="http://schemas.microsoft.com/office/drawing/2014/main" xmlns="" id="{6D96196A-1868-463E-B5B6-C0F37591A3A2}"/>
                </a:ext>
              </a:extLst>
            </p:cNvPr>
            <p:cNvSpPr>
              <a:spLocks noChangeArrowheads="1"/>
            </p:cNvSpPr>
            <p:nvPr/>
          </p:nvSpPr>
          <p:spPr bwMode="auto">
            <a:xfrm>
              <a:off x="2592" y="403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79" name="Rectangle 60">
              <a:extLst>
                <a:ext uri="{FF2B5EF4-FFF2-40B4-BE49-F238E27FC236}">
                  <a16:creationId xmlns:a16="http://schemas.microsoft.com/office/drawing/2014/main" xmlns="" id="{2932EB89-CB6E-49DB-A205-486521A531EA}"/>
                </a:ext>
              </a:extLst>
            </p:cNvPr>
            <p:cNvSpPr>
              <a:spLocks noChangeArrowheads="1"/>
            </p:cNvSpPr>
            <p:nvPr/>
          </p:nvSpPr>
          <p:spPr bwMode="auto">
            <a:xfrm>
              <a:off x="2784" y="403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80" name="Rectangle 61">
              <a:extLst>
                <a:ext uri="{FF2B5EF4-FFF2-40B4-BE49-F238E27FC236}">
                  <a16:creationId xmlns:a16="http://schemas.microsoft.com/office/drawing/2014/main" xmlns="" id="{4790BC37-E8D4-4D66-9C1F-02454B01E53A}"/>
                </a:ext>
              </a:extLst>
            </p:cNvPr>
            <p:cNvSpPr>
              <a:spLocks noChangeArrowheads="1"/>
            </p:cNvSpPr>
            <p:nvPr/>
          </p:nvSpPr>
          <p:spPr bwMode="auto">
            <a:xfrm>
              <a:off x="2976" y="403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81" name="Rectangle 62">
              <a:extLst>
                <a:ext uri="{FF2B5EF4-FFF2-40B4-BE49-F238E27FC236}">
                  <a16:creationId xmlns:a16="http://schemas.microsoft.com/office/drawing/2014/main" xmlns="" id="{DA621E73-3BB9-4207-8892-D136916817B9}"/>
                </a:ext>
              </a:extLst>
            </p:cNvPr>
            <p:cNvSpPr>
              <a:spLocks noChangeArrowheads="1"/>
            </p:cNvSpPr>
            <p:nvPr/>
          </p:nvSpPr>
          <p:spPr bwMode="auto">
            <a:xfrm>
              <a:off x="3168" y="403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82" name="Rectangle 63">
              <a:extLst>
                <a:ext uri="{FF2B5EF4-FFF2-40B4-BE49-F238E27FC236}">
                  <a16:creationId xmlns:a16="http://schemas.microsoft.com/office/drawing/2014/main" xmlns="" id="{A8872993-0F61-423A-A178-DB454F281C41}"/>
                </a:ext>
              </a:extLst>
            </p:cNvPr>
            <p:cNvSpPr>
              <a:spLocks noChangeArrowheads="1"/>
            </p:cNvSpPr>
            <p:nvPr/>
          </p:nvSpPr>
          <p:spPr bwMode="auto">
            <a:xfrm>
              <a:off x="3360" y="403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83" name="Rectangle 64">
              <a:extLst>
                <a:ext uri="{FF2B5EF4-FFF2-40B4-BE49-F238E27FC236}">
                  <a16:creationId xmlns:a16="http://schemas.microsoft.com/office/drawing/2014/main" xmlns="" id="{10AF28BC-CEE4-4B7E-98AA-F8889EF032FA}"/>
                </a:ext>
              </a:extLst>
            </p:cNvPr>
            <p:cNvSpPr>
              <a:spLocks noChangeArrowheads="1"/>
            </p:cNvSpPr>
            <p:nvPr/>
          </p:nvSpPr>
          <p:spPr bwMode="auto">
            <a:xfrm>
              <a:off x="3552" y="403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
          <p:nvSpPr>
            <p:cNvPr id="26684" name="Rectangle 65">
              <a:extLst>
                <a:ext uri="{FF2B5EF4-FFF2-40B4-BE49-F238E27FC236}">
                  <a16:creationId xmlns:a16="http://schemas.microsoft.com/office/drawing/2014/main" xmlns="" id="{65F8F010-505B-4ED2-9921-61CBA5A1F8D0}"/>
                </a:ext>
              </a:extLst>
            </p:cNvPr>
            <p:cNvSpPr>
              <a:spLocks noChangeArrowheads="1"/>
            </p:cNvSpPr>
            <p:nvPr/>
          </p:nvSpPr>
          <p:spPr bwMode="auto">
            <a:xfrm>
              <a:off x="3744" y="4032"/>
              <a:ext cx="192" cy="19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grpSp>
      <p:sp>
        <p:nvSpPr>
          <p:cNvPr id="251970" name="AutoShape 66">
            <a:extLst>
              <a:ext uri="{FF2B5EF4-FFF2-40B4-BE49-F238E27FC236}">
                <a16:creationId xmlns:a16="http://schemas.microsoft.com/office/drawing/2014/main" xmlns="" id="{3F4B3D84-52CE-4BE3-91F6-EAF1843A0DC1}"/>
              </a:ext>
            </a:extLst>
          </p:cNvPr>
          <p:cNvSpPr>
            <a:spLocks noChangeArrowheads="1"/>
          </p:cNvSpPr>
          <p:nvPr/>
        </p:nvSpPr>
        <p:spPr bwMode="auto">
          <a:xfrm>
            <a:off x="5943600" y="3352800"/>
            <a:ext cx="457200" cy="381000"/>
          </a:xfrm>
          <a:prstGeom prst="rightArrow">
            <a:avLst>
              <a:gd name="adj1" fmla="val 50000"/>
              <a:gd name="adj2" fmla="val 30000"/>
            </a:avLst>
          </a:prstGeom>
          <a:solidFill>
            <a:srgbClr val="CAB202"/>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endParaRPr lang="en-US" altLang="en-US" sz="2400" i="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1907"/>
                                        </p:tgtEl>
                                        <p:attrNameLst>
                                          <p:attrName>style.visibility</p:attrName>
                                        </p:attrNameLst>
                                      </p:cBhvr>
                                      <p:to>
                                        <p:strVal val="visible"/>
                                      </p:to>
                                    </p:set>
                                    <p:anim calcmode="lin" valueType="num">
                                      <p:cBhvr additive="base">
                                        <p:cTn id="7" dur="500" fill="hold"/>
                                        <p:tgtEl>
                                          <p:spTgt spid="251907"/>
                                        </p:tgtEl>
                                        <p:attrNameLst>
                                          <p:attrName>ppt_x</p:attrName>
                                        </p:attrNameLst>
                                      </p:cBhvr>
                                      <p:tavLst>
                                        <p:tav tm="0">
                                          <p:val>
                                            <p:strVal val="0-#ppt_w/2"/>
                                          </p:val>
                                        </p:tav>
                                        <p:tav tm="100000">
                                          <p:val>
                                            <p:strVal val="#ppt_x"/>
                                          </p:val>
                                        </p:tav>
                                      </p:tavLst>
                                    </p:anim>
                                    <p:anim calcmode="lin" valueType="num">
                                      <p:cBhvr additive="base">
                                        <p:cTn id="8" dur="500" fill="hold"/>
                                        <p:tgtEl>
                                          <p:spTgt spid="2519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51908"/>
                                        </p:tgtEl>
                                        <p:attrNameLst>
                                          <p:attrName>style.visibility</p:attrName>
                                        </p:attrNameLst>
                                      </p:cBhvr>
                                      <p:to>
                                        <p:strVal val="visible"/>
                                      </p:to>
                                    </p:set>
                                    <p:anim calcmode="lin" valueType="num">
                                      <p:cBhvr additive="base">
                                        <p:cTn id="13" dur="500" fill="hold"/>
                                        <p:tgtEl>
                                          <p:spTgt spid="251908"/>
                                        </p:tgtEl>
                                        <p:attrNameLst>
                                          <p:attrName>ppt_x</p:attrName>
                                        </p:attrNameLst>
                                      </p:cBhvr>
                                      <p:tavLst>
                                        <p:tav tm="0">
                                          <p:val>
                                            <p:strVal val="0-#ppt_w/2"/>
                                          </p:val>
                                        </p:tav>
                                        <p:tav tm="100000">
                                          <p:val>
                                            <p:strVal val="#ppt_x"/>
                                          </p:val>
                                        </p:tav>
                                      </p:tavLst>
                                    </p:anim>
                                    <p:anim calcmode="lin" valueType="num">
                                      <p:cBhvr additive="base">
                                        <p:cTn id="14" dur="500" fill="hold"/>
                                        <p:tgtEl>
                                          <p:spTgt spid="25190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51911"/>
                                        </p:tgtEl>
                                        <p:attrNameLst>
                                          <p:attrName>style.visibility</p:attrName>
                                        </p:attrNameLst>
                                      </p:cBhvr>
                                      <p:to>
                                        <p:strVal val="visible"/>
                                      </p:to>
                                    </p:set>
                                    <p:anim calcmode="lin" valueType="num">
                                      <p:cBhvr additive="base">
                                        <p:cTn id="19" dur="500" fill="hold"/>
                                        <p:tgtEl>
                                          <p:spTgt spid="251911"/>
                                        </p:tgtEl>
                                        <p:attrNameLst>
                                          <p:attrName>ppt_x</p:attrName>
                                        </p:attrNameLst>
                                      </p:cBhvr>
                                      <p:tavLst>
                                        <p:tav tm="0">
                                          <p:val>
                                            <p:strVal val="0-#ppt_w/2"/>
                                          </p:val>
                                        </p:tav>
                                        <p:tav tm="100000">
                                          <p:val>
                                            <p:strVal val="#ppt_x"/>
                                          </p:val>
                                        </p:tav>
                                      </p:tavLst>
                                    </p:anim>
                                    <p:anim calcmode="lin" valueType="num">
                                      <p:cBhvr additive="base">
                                        <p:cTn id="20" dur="500" fill="hold"/>
                                        <p:tgtEl>
                                          <p:spTgt spid="25191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51914"/>
                                        </p:tgtEl>
                                        <p:attrNameLst>
                                          <p:attrName>style.visibility</p:attrName>
                                        </p:attrNameLst>
                                      </p:cBhvr>
                                      <p:to>
                                        <p:strVal val="visible"/>
                                      </p:to>
                                    </p:set>
                                    <p:anim calcmode="lin" valueType="num">
                                      <p:cBhvr additive="base">
                                        <p:cTn id="25" dur="500" fill="hold"/>
                                        <p:tgtEl>
                                          <p:spTgt spid="251914"/>
                                        </p:tgtEl>
                                        <p:attrNameLst>
                                          <p:attrName>ppt_x</p:attrName>
                                        </p:attrNameLst>
                                      </p:cBhvr>
                                      <p:tavLst>
                                        <p:tav tm="0">
                                          <p:val>
                                            <p:strVal val="0-#ppt_w/2"/>
                                          </p:val>
                                        </p:tav>
                                        <p:tav tm="100000">
                                          <p:val>
                                            <p:strVal val="#ppt_x"/>
                                          </p:val>
                                        </p:tav>
                                      </p:tavLst>
                                    </p:anim>
                                    <p:anim calcmode="lin" valueType="num">
                                      <p:cBhvr additive="base">
                                        <p:cTn id="26" dur="500" fill="hold"/>
                                        <p:tgtEl>
                                          <p:spTgt spid="25191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51917"/>
                                        </p:tgtEl>
                                        <p:attrNameLst>
                                          <p:attrName>style.visibility</p:attrName>
                                        </p:attrNameLst>
                                      </p:cBhvr>
                                      <p:to>
                                        <p:strVal val="visible"/>
                                      </p:to>
                                    </p:set>
                                    <p:anim calcmode="lin" valueType="num">
                                      <p:cBhvr additive="base">
                                        <p:cTn id="31" dur="500" fill="hold"/>
                                        <p:tgtEl>
                                          <p:spTgt spid="251917"/>
                                        </p:tgtEl>
                                        <p:attrNameLst>
                                          <p:attrName>ppt_x</p:attrName>
                                        </p:attrNameLst>
                                      </p:cBhvr>
                                      <p:tavLst>
                                        <p:tav tm="0">
                                          <p:val>
                                            <p:strVal val="0-#ppt_w/2"/>
                                          </p:val>
                                        </p:tav>
                                        <p:tav tm="100000">
                                          <p:val>
                                            <p:strVal val="#ppt_x"/>
                                          </p:val>
                                        </p:tav>
                                      </p:tavLst>
                                    </p:anim>
                                    <p:anim calcmode="lin" valueType="num">
                                      <p:cBhvr additive="base">
                                        <p:cTn id="32" dur="500" fill="hold"/>
                                        <p:tgtEl>
                                          <p:spTgt spid="25191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6" fill="hold" nodeType="clickEffect">
                                  <p:stCondLst>
                                    <p:cond delay="0"/>
                                  </p:stCondLst>
                                  <p:childTnLst>
                                    <p:set>
                                      <p:cBhvr>
                                        <p:cTn id="36" dur="1" fill="hold">
                                          <p:stCondLst>
                                            <p:cond delay="0"/>
                                          </p:stCondLst>
                                        </p:cTn>
                                        <p:tgtEl>
                                          <p:spTgt spid="251970"/>
                                        </p:tgtEl>
                                        <p:attrNameLst>
                                          <p:attrName>style.visibility</p:attrName>
                                        </p:attrNameLst>
                                      </p:cBhvr>
                                      <p:to>
                                        <p:strVal val="visible"/>
                                      </p:to>
                                    </p:set>
                                    <p:animEffect transition="in" filter="barn(inHorizontal)">
                                      <p:cBhvr>
                                        <p:cTn id="37" dur="500"/>
                                        <p:tgtEl>
                                          <p:spTgt spid="2519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nodeType="clickEffect">
                                  <p:stCondLst>
                                    <p:cond delay="0"/>
                                  </p:stCondLst>
                                  <p:childTnLst>
                                    <p:set>
                                      <p:cBhvr>
                                        <p:cTn id="41" dur="1" fill="hold">
                                          <p:stCondLst>
                                            <p:cond delay="0"/>
                                          </p:stCondLst>
                                        </p:cTn>
                                        <p:tgtEl>
                                          <p:spTgt spid="251920"/>
                                        </p:tgtEl>
                                        <p:attrNameLst>
                                          <p:attrName>style.visibility</p:attrName>
                                        </p:attrNameLst>
                                      </p:cBhvr>
                                      <p:to>
                                        <p:strVal val="visible"/>
                                      </p:to>
                                    </p:set>
                                    <p:anim calcmode="lin" valueType="num">
                                      <p:cBhvr additive="base">
                                        <p:cTn id="42" dur="500" fill="hold"/>
                                        <p:tgtEl>
                                          <p:spTgt spid="251920"/>
                                        </p:tgtEl>
                                        <p:attrNameLst>
                                          <p:attrName>ppt_x</p:attrName>
                                        </p:attrNameLst>
                                      </p:cBhvr>
                                      <p:tavLst>
                                        <p:tav tm="0">
                                          <p:val>
                                            <p:strVal val="1+#ppt_w/2"/>
                                          </p:val>
                                        </p:tav>
                                        <p:tav tm="100000">
                                          <p:val>
                                            <p:strVal val="#ppt_x"/>
                                          </p:val>
                                        </p:tav>
                                      </p:tavLst>
                                    </p:anim>
                                    <p:anim calcmode="lin" valueType="num">
                                      <p:cBhvr additive="base">
                                        <p:cTn id="43" dur="500" fill="hold"/>
                                        <p:tgtEl>
                                          <p:spTgt spid="2519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DISP-2003_L23A_14May03_12">
            <a:extLst>
              <a:ext uri="{FF2B5EF4-FFF2-40B4-BE49-F238E27FC236}">
                <a16:creationId xmlns:a16="http://schemas.microsoft.com/office/drawing/2014/main" xmlns="" id="{F420E702-449B-4A66-82BC-C64F1475B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DISP-2003_L23A_14May03_13">
            <a:extLst>
              <a:ext uri="{FF2B5EF4-FFF2-40B4-BE49-F238E27FC236}">
                <a16:creationId xmlns:a16="http://schemas.microsoft.com/office/drawing/2014/main" xmlns="" id="{E37296A7-4986-446B-A77D-C230C326D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597D0E02-70F3-4A73-B18F-33AB002E481A}"/>
              </a:ext>
            </a:extLst>
          </p:cNvPr>
          <p:cNvSpPr>
            <a:spLocks noGrp="1" noChangeArrowheads="1"/>
          </p:cNvSpPr>
          <p:nvPr>
            <p:ph type="title"/>
          </p:nvPr>
        </p:nvSpPr>
        <p:spPr>
          <a:xfrm>
            <a:off x="228600" y="152400"/>
            <a:ext cx="8610600" cy="533400"/>
          </a:xfrm>
        </p:spPr>
        <p:txBody>
          <a:bodyPr/>
          <a:lstStyle/>
          <a:p>
            <a:pPr eaLnBrk="1" hangingPunct="1"/>
            <a:r>
              <a:rPr lang="en-US" altLang="en-US" sz="3200" b="1">
                <a:solidFill>
                  <a:srgbClr val="FF0000"/>
                </a:solidFill>
                <a:latin typeface="Tahoma" panose="020B0604030504040204" pitchFamily="34" charset="0"/>
              </a:rPr>
              <a:t>Digital Image Processing Applications</a:t>
            </a:r>
          </a:p>
        </p:txBody>
      </p:sp>
      <p:sp>
        <p:nvSpPr>
          <p:cNvPr id="7171" name="Text Box 3">
            <a:extLst>
              <a:ext uri="{FF2B5EF4-FFF2-40B4-BE49-F238E27FC236}">
                <a16:creationId xmlns:a16="http://schemas.microsoft.com/office/drawing/2014/main" xmlns="" id="{0E175675-CEAC-47A8-A93B-5BEBC63DD48F}"/>
              </a:ext>
            </a:extLst>
          </p:cNvPr>
          <p:cNvSpPr txBox="1">
            <a:spLocks noChangeArrowheads="1"/>
          </p:cNvSpPr>
          <p:nvPr/>
        </p:nvSpPr>
        <p:spPr bwMode="auto">
          <a:xfrm>
            <a:off x="142875" y="990600"/>
            <a:ext cx="8778875"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n-US" altLang="en-US" sz="2000">
                <a:latin typeface="Tahoma" panose="020B0604030504040204" pitchFamily="34" charset="0"/>
              </a:rPr>
              <a:t>Digital image processing has a broad spectrum of applications, such as</a:t>
            </a:r>
          </a:p>
          <a:p>
            <a:pPr algn="just" eaLnBrk="1" hangingPunct="1"/>
            <a:endParaRPr lang="en-US" altLang="en-US" sz="2000">
              <a:latin typeface="Tahoma" panose="020B0604030504040204" pitchFamily="34" charset="0"/>
            </a:endParaRPr>
          </a:p>
          <a:p>
            <a:pPr algn="just" eaLnBrk="1" hangingPunct="1">
              <a:buFont typeface="Wingdings" panose="05000000000000000000" pitchFamily="2" charset="2"/>
              <a:buChar char="ü"/>
            </a:pPr>
            <a:r>
              <a:rPr lang="en-US" altLang="en-US" sz="2000">
                <a:latin typeface="Tahoma" panose="020B0604030504040204" pitchFamily="34" charset="0"/>
              </a:rPr>
              <a:t>Remote sensing via satellites: geographical mapping, prediction of agricultural crops and  urban growth, weather forecasting, flood and fire control and military applications.</a:t>
            </a:r>
          </a:p>
          <a:p>
            <a:pPr algn="just" eaLnBrk="1" hangingPunct="1">
              <a:buFont typeface="Wingdings" panose="05000000000000000000" pitchFamily="2" charset="2"/>
              <a:buChar char="ü"/>
            </a:pPr>
            <a:endParaRPr lang="en-US" altLang="en-US" sz="2000">
              <a:latin typeface="Tahoma" panose="020B0604030504040204" pitchFamily="34" charset="0"/>
            </a:endParaRPr>
          </a:p>
          <a:p>
            <a:pPr algn="just" eaLnBrk="1" hangingPunct="1">
              <a:buFont typeface="Wingdings" panose="05000000000000000000" pitchFamily="2" charset="2"/>
              <a:buChar char="ü"/>
            </a:pPr>
            <a:r>
              <a:rPr lang="en-US" altLang="en-US" sz="2000">
                <a:latin typeface="Tahoma" panose="020B0604030504040204" pitchFamily="34" charset="0"/>
              </a:rPr>
              <a:t>Image transmission and storage: TV broadcasting, CCTV-based security monitoring systems, facsimile, teleconferencing etc.</a:t>
            </a:r>
          </a:p>
          <a:p>
            <a:pPr algn="just" eaLnBrk="1" hangingPunct="1">
              <a:buFont typeface="Wingdings" panose="05000000000000000000" pitchFamily="2" charset="2"/>
              <a:buChar char="ü"/>
            </a:pPr>
            <a:endParaRPr lang="en-US" altLang="en-US" sz="2000">
              <a:latin typeface="Tahoma" panose="020B0604030504040204" pitchFamily="34" charset="0"/>
            </a:endParaRPr>
          </a:p>
          <a:p>
            <a:pPr algn="just" eaLnBrk="1" hangingPunct="1">
              <a:buFont typeface="Wingdings" panose="05000000000000000000" pitchFamily="2" charset="2"/>
              <a:buChar char="ü"/>
            </a:pPr>
            <a:r>
              <a:rPr lang="en-US" altLang="en-US" sz="2000">
                <a:latin typeface="Tahoma" panose="020B0604030504040204" pitchFamily="34" charset="0"/>
              </a:rPr>
              <a:t>Medical imaging: X-ray, CT scan, MRI, ultrasonic scan, detection and monitoring of tumors and other diseases.</a:t>
            </a:r>
          </a:p>
          <a:p>
            <a:pPr algn="just" eaLnBrk="1" hangingPunct="1">
              <a:buFont typeface="Wingdings" panose="05000000000000000000" pitchFamily="2" charset="2"/>
              <a:buChar char="ü"/>
            </a:pPr>
            <a:endParaRPr lang="en-US" altLang="en-US" sz="2000">
              <a:latin typeface="Tahoma" panose="020B0604030504040204" pitchFamily="34" charset="0"/>
            </a:endParaRPr>
          </a:p>
          <a:p>
            <a:pPr algn="just" eaLnBrk="1" hangingPunct="1">
              <a:buFont typeface="Wingdings" panose="05000000000000000000" pitchFamily="2" charset="2"/>
              <a:buChar char="ü"/>
            </a:pPr>
            <a:r>
              <a:rPr lang="en-US" altLang="en-US" sz="2000">
                <a:latin typeface="Tahoma" panose="020B0604030504040204" pitchFamily="34" charset="0"/>
              </a:rPr>
              <a:t>Radar and sonar imaging: in aircraft guidance and  target detection, missile monitoring and navigation systems.</a:t>
            </a:r>
          </a:p>
          <a:p>
            <a:pPr algn="just" eaLnBrk="1" hangingPunct="1">
              <a:buFont typeface="Wingdings" panose="05000000000000000000" pitchFamily="2" charset="2"/>
              <a:buNone/>
            </a:pPr>
            <a:endParaRPr lang="en-US" altLang="en-US" sz="2000">
              <a:latin typeface="Tahoma" panose="020B0604030504040204" pitchFamily="34" charset="0"/>
            </a:endParaRPr>
          </a:p>
          <a:p>
            <a:pPr algn="just" eaLnBrk="1" hangingPunct="1">
              <a:buFont typeface="Wingdings" panose="05000000000000000000" pitchFamily="2" charset="2"/>
              <a:buChar char="ü"/>
            </a:pPr>
            <a:r>
              <a:rPr lang="en-US" altLang="en-US" sz="2000">
                <a:latin typeface="Tahoma" panose="020B0604030504040204" pitchFamily="34" charset="0"/>
              </a:rPr>
              <a:t>Robot vision: inside and outside robot navigation, automatic inspection of industrial process, pattern recognition etc.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DISP-2003_L23A_14May03_14">
            <a:extLst>
              <a:ext uri="{FF2B5EF4-FFF2-40B4-BE49-F238E27FC236}">
                <a16:creationId xmlns:a16="http://schemas.microsoft.com/office/drawing/2014/main" xmlns="" id="{0B98209D-E7F3-4E0B-8FD7-2813407D6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xmlns="" id="{4AF309E1-AE0F-4EDA-B466-8B76519278DA}"/>
              </a:ext>
            </a:extLst>
          </p:cNvPr>
          <p:cNvSpPr>
            <a:spLocks noGrp="1" noChangeArrowheads="1"/>
          </p:cNvSpPr>
          <p:nvPr>
            <p:ph type="title"/>
          </p:nvPr>
        </p:nvSpPr>
        <p:spPr>
          <a:xfrm>
            <a:off x="228600" y="152400"/>
            <a:ext cx="8610600" cy="533400"/>
          </a:xfrm>
        </p:spPr>
        <p:txBody>
          <a:bodyPr/>
          <a:lstStyle/>
          <a:p>
            <a:pPr eaLnBrk="1" hangingPunct="1"/>
            <a:r>
              <a:rPr lang="en-US" altLang="en-US" sz="3200" b="1">
                <a:solidFill>
                  <a:srgbClr val="FF0000"/>
                </a:solidFill>
                <a:latin typeface="Tahoma" panose="020B0604030504040204" pitchFamily="34" charset="0"/>
              </a:rPr>
              <a:t>Image Enhancement</a:t>
            </a:r>
          </a:p>
        </p:txBody>
      </p:sp>
      <p:sp>
        <p:nvSpPr>
          <p:cNvPr id="30723" name="Text Box 5">
            <a:extLst>
              <a:ext uri="{FF2B5EF4-FFF2-40B4-BE49-F238E27FC236}">
                <a16:creationId xmlns:a16="http://schemas.microsoft.com/office/drawing/2014/main" xmlns="" id="{0C5D0E89-BB91-4818-AF37-4BD127763B15}"/>
              </a:ext>
            </a:extLst>
          </p:cNvPr>
          <p:cNvSpPr txBox="1">
            <a:spLocks noChangeArrowheads="1"/>
          </p:cNvSpPr>
          <p:nvPr/>
        </p:nvSpPr>
        <p:spPr bwMode="auto">
          <a:xfrm>
            <a:off x="304800" y="2514600"/>
            <a:ext cx="8550275" cy="347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a:latin typeface="Tahoma" panose="020B0604030504040204" pitchFamily="34" charset="0"/>
              </a:rPr>
              <a:t>Common image enhancement techniques are:</a:t>
            </a:r>
          </a:p>
          <a:p>
            <a:pPr eaLnBrk="1" hangingPunct="1">
              <a:buFontTx/>
              <a:buAutoNum type="arabicPeriod"/>
            </a:pPr>
            <a:r>
              <a:rPr lang="en-US" altLang="en-US" sz="2000">
                <a:solidFill>
                  <a:schemeClr val="hlink"/>
                </a:solidFill>
                <a:latin typeface="Tahoma" panose="020B0604030504040204" pitchFamily="34" charset="0"/>
              </a:rPr>
              <a:t>Point operations:</a:t>
            </a:r>
            <a:r>
              <a:rPr lang="en-US" altLang="en-US" sz="2000">
                <a:latin typeface="Tahoma" panose="020B0604030504040204" pitchFamily="34" charset="0"/>
              </a:rPr>
              <a:t> </a:t>
            </a:r>
          </a:p>
          <a:p>
            <a:pPr eaLnBrk="1" hangingPunct="1"/>
            <a:r>
              <a:rPr lang="en-US" altLang="en-US" sz="2000">
                <a:latin typeface="Tahoma" panose="020B0604030504040204" pitchFamily="34" charset="0"/>
              </a:rPr>
              <a:t> 	noise clipping, window slicing contrast stretching, histogram equalization and modeling.</a:t>
            </a:r>
          </a:p>
          <a:p>
            <a:pPr eaLnBrk="1" hangingPunct="1">
              <a:buFontTx/>
              <a:buAutoNum type="arabicPeriod" startAt="2"/>
            </a:pPr>
            <a:r>
              <a:rPr lang="en-US" altLang="en-US" sz="2000">
                <a:solidFill>
                  <a:schemeClr val="hlink"/>
                </a:solidFill>
                <a:latin typeface="Tahoma" panose="020B0604030504040204" pitchFamily="34" charset="0"/>
              </a:rPr>
              <a:t>Spatial operations:</a:t>
            </a:r>
            <a:r>
              <a:rPr lang="en-US" altLang="en-US" sz="2000">
                <a:latin typeface="Tahoma" panose="020B0604030504040204" pitchFamily="34" charset="0"/>
              </a:rPr>
              <a:t> </a:t>
            </a:r>
          </a:p>
          <a:p>
            <a:pPr eaLnBrk="1" hangingPunct="1"/>
            <a:r>
              <a:rPr lang="en-US" altLang="en-US" sz="2000">
                <a:latin typeface="Tahoma" panose="020B0604030504040204" pitchFamily="34" charset="0"/>
              </a:rPr>
              <a:t>     noise smoothing, mean and median filtering, low-pass, high-pass, and band-pass filtering</a:t>
            </a:r>
          </a:p>
          <a:p>
            <a:pPr eaLnBrk="1" hangingPunct="1">
              <a:buFontTx/>
              <a:buAutoNum type="arabicPeriod" startAt="3"/>
            </a:pPr>
            <a:r>
              <a:rPr lang="en-US" altLang="en-US" sz="2000">
                <a:solidFill>
                  <a:schemeClr val="hlink"/>
                </a:solidFill>
                <a:latin typeface="Tahoma" panose="020B0604030504040204" pitchFamily="34" charset="0"/>
              </a:rPr>
              <a:t>Transform operations:</a:t>
            </a:r>
            <a:r>
              <a:rPr lang="en-US" altLang="en-US" sz="2000">
                <a:latin typeface="Tahoma" panose="020B0604030504040204" pitchFamily="34" charset="0"/>
              </a:rPr>
              <a:t> </a:t>
            </a:r>
          </a:p>
          <a:p>
            <a:pPr eaLnBrk="1" hangingPunct="1"/>
            <a:r>
              <a:rPr lang="en-US" altLang="en-US" sz="2000">
                <a:latin typeface="Tahoma" panose="020B0604030504040204" pitchFamily="34" charset="0"/>
              </a:rPr>
              <a:t>      linear filtering, root filtering etc.</a:t>
            </a:r>
          </a:p>
          <a:p>
            <a:pPr eaLnBrk="1" hangingPunct="1">
              <a:buFontTx/>
              <a:buAutoNum type="arabicPeriod" startAt="4"/>
            </a:pPr>
            <a:r>
              <a:rPr lang="en-US" altLang="en-US" sz="2000">
                <a:solidFill>
                  <a:schemeClr val="hlink"/>
                </a:solidFill>
                <a:latin typeface="Tahoma" panose="020B0604030504040204" pitchFamily="34" charset="0"/>
              </a:rPr>
              <a:t>Pseudocoloring:</a:t>
            </a:r>
            <a:r>
              <a:rPr lang="en-US" altLang="en-US" sz="2000">
                <a:latin typeface="Tahoma" panose="020B0604030504040204" pitchFamily="34" charset="0"/>
              </a:rPr>
              <a:t> </a:t>
            </a:r>
          </a:p>
          <a:p>
            <a:pPr eaLnBrk="1" hangingPunct="1"/>
            <a:r>
              <a:rPr lang="en-US" altLang="en-US" sz="2000">
                <a:latin typeface="Tahoma" panose="020B0604030504040204" pitchFamily="34" charset="0"/>
              </a:rPr>
              <a:t>      false coloring</a:t>
            </a:r>
          </a:p>
        </p:txBody>
      </p:sp>
      <p:sp>
        <p:nvSpPr>
          <p:cNvPr id="30724" name="Rectangle 7">
            <a:extLst>
              <a:ext uri="{FF2B5EF4-FFF2-40B4-BE49-F238E27FC236}">
                <a16:creationId xmlns:a16="http://schemas.microsoft.com/office/drawing/2014/main" xmlns="" id="{E3373CC5-811F-46CE-A19E-52AFE1AD5AB8}"/>
              </a:ext>
            </a:extLst>
          </p:cNvPr>
          <p:cNvSpPr>
            <a:spLocks noChangeArrowheads="1"/>
          </p:cNvSpPr>
          <p:nvPr/>
        </p:nvSpPr>
        <p:spPr bwMode="auto">
          <a:xfrm>
            <a:off x="228600" y="990600"/>
            <a:ext cx="8763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just" eaLnBrk="1" hangingPunct="1">
              <a:spcBef>
                <a:spcPct val="0"/>
              </a:spcBef>
              <a:buClrTx/>
              <a:buFontTx/>
              <a:buNone/>
            </a:pPr>
            <a:r>
              <a:rPr lang="en-US" altLang="en-US" sz="2000" i="0">
                <a:latin typeface="Tahoma" panose="020B0604030504040204" pitchFamily="34" charset="0"/>
              </a:rPr>
              <a:t>The goal of image enhancement is to emphasize certain image features for subsequent analysis or for image display. It deals with contrast manipulation, edge detection, pseudocoloring, noise filtering, sharpening, and magnifying.</a:t>
            </a: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CCD63368-AF33-41A3-9485-26719FE1C22D}"/>
              </a:ext>
            </a:extLst>
          </p:cNvPr>
          <p:cNvSpPr>
            <a:spLocks noGrp="1" noChangeArrowheads="1"/>
          </p:cNvSpPr>
          <p:nvPr>
            <p:ph type="title"/>
          </p:nvPr>
        </p:nvSpPr>
        <p:spPr>
          <a:xfrm>
            <a:off x="228600" y="152400"/>
            <a:ext cx="8610600" cy="533400"/>
          </a:xfrm>
        </p:spPr>
        <p:txBody>
          <a:bodyPr/>
          <a:lstStyle/>
          <a:p>
            <a:pPr eaLnBrk="1" hangingPunct="1"/>
            <a:r>
              <a:rPr lang="en-US" altLang="en-US" sz="3200" b="1">
                <a:solidFill>
                  <a:srgbClr val="FF0000"/>
                </a:solidFill>
                <a:latin typeface="Tahoma" panose="020B0604030504040204" pitchFamily="34" charset="0"/>
              </a:rPr>
              <a:t>Image Enhancements</a:t>
            </a:r>
          </a:p>
        </p:txBody>
      </p:sp>
      <p:sp>
        <p:nvSpPr>
          <p:cNvPr id="253955" name="Rectangle 3">
            <a:extLst>
              <a:ext uri="{FF2B5EF4-FFF2-40B4-BE49-F238E27FC236}">
                <a16:creationId xmlns:a16="http://schemas.microsoft.com/office/drawing/2014/main" xmlns="" id="{B7485643-1E7C-4E45-88CA-7993E6177E8C}"/>
              </a:ext>
            </a:extLst>
          </p:cNvPr>
          <p:cNvSpPr>
            <a:spLocks noGrp="1" noChangeArrowheads="1"/>
          </p:cNvSpPr>
          <p:nvPr>
            <p:ph type="body" idx="1"/>
          </p:nvPr>
        </p:nvSpPr>
        <p:spPr>
          <a:xfrm>
            <a:off x="0" y="990600"/>
            <a:ext cx="8610600" cy="838200"/>
          </a:xfrm>
          <a:noFill/>
        </p:spPr>
        <p:txBody>
          <a:bodyPr/>
          <a:lstStyle/>
          <a:p>
            <a:pPr algn="just" eaLnBrk="1" hangingPunct="1">
              <a:lnSpc>
                <a:spcPct val="90000"/>
              </a:lnSpc>
            </a:pPr>
            <a:r>
              <a:rPr lang="en-US" altLang="en-US" sz="2400" b="1" i="0">
                <a:solidFill>
                  <a:srgbClr val="006600"/>
                </a:solidFill>
              </a:rPr>
              <a:t>Point processing involves the transformation of individual pixels independently of other pixels in the image. </a:t>
            </a:r>
          </a:p>
          <a:p>
            <a:pPr algn="just" eaLnBrk="1" hangingPunct="1">
              <a:lnSpc>
                <a:spcPct val="90000"/>
              </a:lnSpc>
            </a:pPr>
            <a:r>
              <a:rPr lang="en-US" altLang="en-US" sz="2400" i="0"/>
              <a:t>These simple operations are typically used to correct for defects in image acquisition hardware. For example, to compensate for under/over exposed images.</a:t>
            </a:r>
          </a:p>
          <a:p>
            <a:pPr algn="just" eaLnBrk="1" hangingPunct="1">
              <a:lnSpc>
                <a:spcPct val="90000"/>
              </a:lnSpc>
              <a:buFont typeface="Wingdings" panose="05000000000000000000" pitchFamily="2" charset="2"/>
              <a:buNone/>
            </a:pPr>
            <a:r>
              <a:rPr lang="en-US" altLang="en-US" sz="2400" i="0"/>
              <a:t>Examples:</a:t>
            </a:r>
          </a:p>
          <a:p>
            <a:pPr algn="just" eaLnBrk="1" hangingPunct="1">
              <a:lnSpc>
                <a:spcPct val="90000"/>
              </a:lnSpc>
              <a:buFont typeface="Wingdings" panose="05000000000000000000" pitchFamily="2" charset="2"/>
              <a:buNone/>
            </a:pPr>
            <a:r>
              <a:rPr lang="en-US" altLang="en-US" sz="2400" i="0"/>
              <a:t>Linear mapping</a:t>
            </a:r>
          </a:p>
          <a:p>
            <a:pPr algn="just" eaLnBrk="1" hangingPunct="1">
              <a:lnSpc>
                <a:spcPct val="90000"/>
              </a:lnSpc>
              <a:buFont typeface="Wingdings" panose="05000000000000000000" pitchFamily="2" charset="2"/>
              <a:buNone/>
            </a:pPr>
            <a:endParaRPr lang="en-US" altLang="en-US" sz="2400" i="0">
              <a:solidFill>
                <a:srgbClr val="0066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 calcmode="lin" valueType="num">
                                      <p:cBhvr additive="base">
                                        <p:cTn id="7" dur="500" fill="hold"/>
                                        <p:tgtEl>
                                          <p:spTgt spid="2539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39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3955">
                                            <p:txEl>
                                              <p:pRg st="1" end="1"/>
                                            </p:txEl>
                                          </p:spTgt>
                                        </p:tgtEl>
                                        <p:attrNameLst>
                                          <p:attrName>style.visibility</p:attrName>
                                        </p:attrNameLst>
                                      </p:cBhvr>
                                      <p:to>
                                        <p:strVal val="visible"/>
                                      </p:to>
                                    </p:set>
                                    <p:anim calcmode="lin" valueType="num">
                                      <p:cBhvr additive="base">
                                        <p:cTn id="13" dur="500" fill="hold"/>
                                        <p:tgtEl>
                                          <p:spTgt spid="2539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39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3955">
                                            <p:txEl>
                                              <p:pRg st="2" end="2"/>
                                            </p:txEl>
                                          </p:spTgt>
                                        </p:tgtEl>
                                        <p:attrNameLst>
                                          <p:attrName>style.visibility</p:attrName>
                                        </p:attrNameLst>
                                      </p:cBhvr>
                                      <p:to>
                                        <p:strVal val="visible"/>
                                      </p:to>
                                    </p:set>
                                    <p:anim calcmode="lin" valueType="num">
                                      <p:cBhvr additive="base">
                                        <p:cTn id="19" dur="500" fill="hold"/>
                                        <p:tgtEl>
                                          <p:spTgt spid="2539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39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53955">
                                            <p:txEl>
                                              <p:pRg st="3" end="3"/>
                                            </p:txEl>
                                          </p:spTgt>
                                        </p:tgtEl>
                                        <p:attrNameLst>
                                          <p:attrName>style.visibility</p:attrName>
                                        </p:attrNameLst>
                                      </p:cBhvr>
                                      <p:to>
                                        <p:strVal val="visible"/>
                                      </p:to>
                                    </p:set>
                                    <p:anim calcmode="lin" valueType="num">
                                      <p:cBhvr additive="base">
                                        <p:cTn id="25" dur="500" fill="hold"/>
                                        <p:tgtEl>
                                          <p:spTgt spid="2539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539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xmlns="" id="{E6BCFB0A-6ED4-4434-9EB6-0C2AA290E905}"/>
              </a:ext>
            </a:extLst>
          </p:cNvPr>
          <p:cNvSpPr>
            <a:spLocks noGrp="1" noChangeArrowheads="1"/>
          </p:cNvSpPr>
          <p:nvPr>
            <p:ph type="title"/>
          </p:nvPr>
        </p:nvSpPr>
        <p:spPr>
          <a:xfrm>
            <a:off x="228600" y="152400"/>
            <a:ext cx="8610600" cy="457200"/>
          </a:xfrm>
        </p:spPr>
        <p:txBody>
          <a:bodyPr/>
          <a:lstStyle/>
          <a:p>
            <a:pPr eaLnBrk="1" hangingPunct="1"/>
            <a:r>
              <a:rPr lang="en-US" altLang="en-US" sz="3200" b="1">
                <a:solidFill>
                  <a:srgbClr val="FF0000"/>
                </a:solidFill>
                <a:latin typeface="Tahoma" panose="020B0604030504040204" pitchFamily="34" charset="0"/>
              </a:rPr>
              <a:t>Linear Mapping</a:t>
            </a:r>
          </a:p>
        </p:txBody>
      </p:sp>
      <p:sp>
        <p:nvSpPr>
          <p:cNvPr id="254979" name="Rectangle 3">
            <a:extLst>
              <a:ext uri="{FF2B5EF4-FFF2-40B4-BE49-F238E27FC236}">
                <a16:creationId xmlns:a16="http://schemas.microsoft.com/office/drawing/2014/main" xmlns="" id="{DD1A7564-3A91-4591-9CA3-05ECE33919DF}"/>
              </a:ext>
            </a:extLst>
          </p:cNvPr>
          <p:cNvSpPr>
            <a:spLocks noGrp="1" noChangeArrowheads="1"/>
          </p:cNvSpPr>
          <p:nvPr>
            <p:ph type="body" idx="1"/>
          </p:nvPr>
        </p:nvSpPr>
        <p:spPr>
          <a:xfrm>
            <a:off x="304800" y="990600"/>
            <a:ext cx="8229600" cy="2971800"/>
          </a:xfrm>
        </p:spPr>
        <p:txBody>
          <a:bodyPr/>
          <a:lstStyle/>
          <a:p>
            <a:pPr marL="0" indent="0" algn="just" eaLnBrk="1" hangingPunct="1">
              <a:buFont typeface="Wingdings" panose="05000000000000000000" pitchFamily="2" charset="2"/>
              <a:buNone/>
            </a:pPr>
            <a:r>
              <a:rPr lang="en-US" altLang="en-US" sz="2400" b="1">
                <a:latin typeface="Tahoma" panose="020B0604030504040204" pitchFamily="34" charset="0"/>
              </a:rPr>
              <a:t>A grayscale image f(x,y) can be transformed into  image g(x,y) using a linear function given as</a:t>
            </a:r>
          </a:p>
          <a:p>
            <a:pPr marL="0" indent="0" algn="ctr" eaLnBrk="1" hangingPunct="1">
              <a:buFont typeface="Wingdings" panose="05000000000000000000" pitchFamily="2" charset="2"/>
              <a:buNone/>
            </a:pPr>
            <a:r>
              <a:rPr lang="en-US" altLang="en-US" sz="2400" b="1">
                <a:latin typeface="Tahoma" panose="020B0604030504040204" pitchFamily="34" charset="0"/>
              </a:rPr>
              <a:t>g(x,y) = f(x,y) + b</a:t>
            </a:r>
          </a:p>
          <a:p>
            <a:pPr lvl="1" eaLnBrk="1" hangingPunct="1"/>
            <a:r>
              <a:rPr lang="en-US" altLang="en-US" sz="2400" b="1">
                <a:latin typeface="Tahoma" panose="020B0604030504040204" pitchFamily="34" charset="0"/>
              </a:rPr>
              <a:t>If b &gt; 0 the image is made </a:t>
            </a:r>
            <a:r>
              <a:rPr lang="en-US" altLang="en-US" sz="2400" b="1">
                <a:solidFill>
                  <a:srgbClr val="FF0000"/>
                </a:solidFill>
                <a:latin typeface="Tahoma" panose="020B0604030504040204" pitchFamily="34" charset="0"/>
              </a:rPr>
              <a:t>brighter</a:t>
            </a:r>
            <a:r>
              <a:rPr lang="en-US" altLang="en-US" sz="2400" b="1">
                <a:latin typeface="Tahoma" panose="020B0604030504040204" pitchFamily="34" charset="0"/>
              </a:rPr>
              <a:t> else the image is </a:t>
            </a:r>
            <a:r>
              <a:rPr lang="en-US" altLang="en-US" sz="2400" b="1">
                <a:solidFill>
                  <a:srgbClr val="FF0000"/>
                </a:solidFill>
                <a:latin typeface="Tahoma" panose="020B0604030504040204" pitchFamily="34" charset="0"/>
              </a:rPr>
              <a:t>darkened</a:t>
            </a:r>
            <a:r>
              <a:rPr lang="en-US" altLang="en-US" sz="2400" b="1">
                <a:solidFill>
                  <a:srgbClr val="666633"/>
                </a:solidFill>
                <a:latin typeface="Tahoma" panose="020B0604030504040204" pitchFamily="34" charset="0"/>
              </a:rPr>
              <a:t>.  </a:t>
            </a:r>
          </a:p>
          <a:p>
            <a:pPr lvl="1" eaLnBrk="1" hangingPunct="1"/>
            <a:r>
              <a:rPr lang="en-US" altLang="en-US" sz="2400" b="1">
                <a:latin typeface="Tahoma" panose="020B0604030504040204" pitchFamily="34" charset="0"/>
              </a:rPr>
              <a:t>b is known as “</a:t>
            </a:r>
            <a:r>
              <a:rPr lang="en-US" altLang="en-US" sz="2400" b="1">
                <a:solidFill>
                  <a:srgbClr val="FF0000"/>
                </a:solidFill>
                <a:latin typeface="Tahoma" panose="020B0604030504040204" pitchFamily="34" charset="0"/>
              </a:rPr>
              <a:t>bias</a:t>
            </a:r>
            <a:r>
              <a:rPr lang="en-US" altLang="en-US" sz="2400" b="1">
                <a:latin typeface="Tahoma" panose="020B0604030504040204" pitchFamily="34" charset="0"/>
              </a:rPr>
              <a:t>.”</a:t>
            </a:r>
            <a:endParaRPr lang="en-US" altLang="en-US" sz="1600" b="1"/>
          </a:p>
        </p:txBody>
      </p:sp>
      <p:grpSp>
        <p:nvGrpSpPr>
          <p:cNvPr id="254980" name="Group 4">
            <a:extLst>
              <a:ext uri="{FF2B5EF4-FFF2-40B4-BE49-F238E27FC236}">
                <a16:creationId xmlns:a16="http://schemas.microsoft.com/office/drawing/2014/main" xmlns="" id="{9C6225F9-DAC5-440B-A0B9-188F06F5027C}"/>
              </a:ext>
            </a:extLst>
          </p:cNvPr>
          <p:cNvGrpSpPr>
            <a:grpSpLocks/>
          </p:cNvGrpSpPr>
          <p:nvPr/>
        </p:nvGrpSpPr>
        <p:grpSpPr bwMode="auto">
          <a:xfrm>
            <a:off x="3454400" y="3644900"/>
            <a:ext cx="1574800" cy="2755900"/>
            <a:chOff x="1296" y="1728"/>
            <a:chExt cx="992" cy="1736"/>
          </a:xfrm>
        </p:grpSpPr>
        <p:graphicFrame>
          <p:nvGraphicFramePr>
            <p:cNvPr id="32779" name="Object 5">
              <a:extLst>
                <a:ext uri="{FF2B5EF4-FFF2-40B4-BE49-F238E27FC236}">
                  <a16:creationId xmlns:a16="http://schemas.microsoft.com/office/drawing/2014/main" xmlns="" id="{2DFA4369-6DB4-4FAE-A321-78A3C24BEA45}"/>
                </a:ext>
              </a:extLst>
            </p:cNvPr>
            <p:cNvGraphicFramePr>
              <a:graphicFrameLocks noChangeAspect="1"/>
            </p:cNvGraphicFramePr>
            <p:nvPr/>
          </p:nvGraphicFramePr>
          <p:xfrm>
            <a:off x="1296" y="1728"/>
            <a:ext cx="992" cy="1488"/>
          </p:xfrm>
          <a:graphic>
            <a:graphicData uri="http://schemas.openxmlformats.org/presentationml/2006/ole">
              <mc:AlternateContent xmlns:mc="http://schemas.openxmlformats.org/markup-compatibility/2006">
                <mc:Choice xmlns:v="urn:schemas-microsoft-com:vml" Requires="v">
                  <p:oleObj spid="_x0000_s32805" name="CorelPhotoPaint.Image.9" r:id="rId3" imgW="4292063" imgH="6438095" progId="CorelPhotoPaint.Image.9">
                    <p:embed/>
                  </p:oleObj>
                </mc:Choice>
                <mc:Fallback>
                  <p:oleObj name="CorelPhotoPaint.Image.9" r:id="rId3" imgW="4292063" imgH="6438095" progId="CorelPhotoPaint.Image.9">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 y="1728"/>
                          <a:ext cx="992"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80" name="Text Box 6">
              <a:extLst>
                <a:ext uri="{FF2B5EF4-FFF2-40B4-BE49-F238E27FC236}">
                  <a16:creationId xmlns:a16="http://schemas.microsoft.com/office/drawing/2014/main" xmlns="" id="{5E66F9AD-897F-4980-9714-75659F4038C8}"/>
                </a:ext>
              </a:extLst>
            </p:cNvPr>
            <p:cNvSpPr txBox="1">
              <a:spLocks noChangeArrowheads="1"/>
            </p:cNvSpPr>
            <p:nvPr/>
          </p:nvSpPr>
          <p:spPr bwMode="auto">
            <a:xfrm>
              <a:off x="1488" y="3233"/>
              <a:ext cx="7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bias = +55</a:t>
              </a:r>
            </a:p>
          </p:txBody>
        </p:sp>
      </p:grpSp>
      <p:grpSp>
        <p:nvGrpSpPr>
          <p:cNvPr id="254983" name="Group 7">
            <a:extLst>
              <a:ext uri="{FF2B5EF4-FFF2-40B4-BE49-F238E27FC236}">
                <a16:creationId xmlns:a16="http://schemas.microsoft.com/office/drawing/2014/main" xmlns="" id="{DECBF98F-B164-46A2-9241-16AA1EFD9EBA}"/>
              </a:ext>
            </a:extLst>
          </p:cNvPr>
          <p:cNvGrpSpPr>
            <a:grpSpLocks/>
          </p:cNvGrpSpPr>
          <p:nvPr/>
        </p:nvGrpSpPr>
        <p:grpSpPr bwMode="auto">
          <a:xfrm>
            <a:off x="5130800" y="3644900"/>
            <a:ext cx="1574800" cy="2755900"/>
            <a:chOff x="2352" y="1728"/>
            <a:chExt cx="992" cy="1736"/>
          </a:xfrm>
        </p:grpSpPr>
        <p:graphicFrame>
          <p:nvGraphicFramePr>
            <p:cNvPr id="32777" name="Object 8">
              <a:extLst>
                <a:ext uri="{FF2B5EF4-FFF2-40B4-BE49-F238E27FC236}">
                  <a16:creationId xmlns:a16="http://schemas.microsoft.com/office/drawing/2014/main" xmlns="" id="{EF447977-9753-48DF-86B5-1A45A43DA8E1}"/>
                </a:ext>
              </a:extLst>
            </p:cNvPr>
            <p:cNvGraphicFramePr>
              <a:graphicFrameLocks noChangeAspect="1"/>
            </p:cNvGraphicFramePr>
            <p:nvPr/>
          </p:nvGraphicFramePr>
          <p:xfrm>
            <a:off x="2352" y="1728"/>
            <a:ext cx="992" cy="1488"/>
          </p:xfrm>
          <a:graphic>
            <a:graphicData uri="http://schemas.openxmlformats.org/presentationml/2006/ole">
              <mc:AlternateContent xmlns:mc="http://schemas.openxmlformats.org/markup-compatibility/2006">
                <mc:Choice xmlns:v="urn:schemas-microsoft-com:vml" Requires="v">
                  <p:oleObj spid="_x0000_s32806" name="CorelPhotoPaint.Image.9" r:id="rId5" imgW="4292063" imgH="6438095" progId="CorelPhotoPaint.Image.9">
                    <p:embed/>
                  </p:oleObj>
                </mc:Choice>
                <mc:Fallback>
                  <p:oleObj name="CorelPhotoPaint.Image.9" r:id="rId5" imgW="4292063" imgH="6438095" progId="CorelPhotoPaint.Image.9">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1728"/>
                          <a:ext cx="992"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8" name="Text Box 9">
              <a:extLst>
                <a:ext uri="{FF2B5EF4-FFF2-40B4-BE49-F238E27FC236}">
                  <a16:creationId xmlns:a16="http://schemas.microsoft.com/office/drawing/2014/main" xmlns="" id="{A378F26B-607B-4059-A95F-F5A3C15DEF70}"/>
                </a:ext>
              </a:extLst>
            </p:cNvPr>
            <p:cNvSpPr txBox="1">
              <a:spLocks noChangeArrowheads="1"/>
            </p:cNvSpPr>
            <p:nvPr/>
          </p:nvSpPr>
          <p:spPr bwMode="auto">
            <a:xfrm>
              <a:off x="2544" y="3233"/>
              <a:ext cx="71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bias = -55</a:t>
              </a:r>
            </a:p>
          </p:txBody>
        </p:sp>
      </p:grpSp>
      <p:grpSp>
        <p:nvGrpSpPr>
          <p:cNvPr id="254986" name="Group 10">
            <a:extLst>
              <a:ext uri="{FF2B5EF4-FFF2-40B4-BE49-F238E27FC236}">
                <a16:creationId xmlns:a16="http://schemas.microsoft.com/office/drawing/2014/main" xmlns="" id="{3086168C-300C-453C-B29B-17453B4B06A7}"/>
              </a:ext>
            </a:extLst>
          </p:cNvPr>
          <p:cNvGrpSpPr>
            <a:grpSpLocks/>
          </p:cNvGrpSpPr>
          <p:nvPr/>
        </p:nvGrpSpPr>
        <p:grpSpPr bwMode="auto">
          <a:xfrm>
            <a:off x="1701800" y="3644900"/>
            <a:ext cx="1574800" cy="2755900"/>
            <a:chOff x="192" y="1728"/>
            <a:chExt cx="992" cy="1736"/>
          </a:xfrm>
        </p:grpSpPr>
        <p:graphicFrame>
          <p:nvGraphicFramePr>
            <p:cNvPr id="32775" name="Object 11">
              <a:extLst>
                <a:ext uri="{FF2B5EF4-FFF2-40B4-BE49-F238E27FC236}">
                  <a16:creationId xmlns:a16="http://schemas.microsoft.com/office/drawing/2014/main" xmlns="" id="{348ABF14-7FEE-420C-B8E4-36CC026DB537}"/>
                </a:ext>
              </a:extLst>
            </p:cNvPr>
            <p:cNvGraphicFramePr>
              <a:graphicFrameLocks noChangeAspect="1"/>
            </p:cNvGraphicFramePr>
            <p:nvPr/>
          </p:nvGraphicFramePr>
          <p:xfrm>
            <a:off x="192" y="1728"/>
            <a:ext cx="992" cy="1488"/>
          </p:xfrm>
          <a:graphic>
            <a:graphicData uri="http://schemas.openxmlformats.org/presentationml/2006/ole">
              <mc:AlternateContent xmlns:mc="http://schemas.openxmlformats.org/markup-compatibility/2006">
                <mc:Choice xmlns:v="urn:schemas-microsoft-com:vml" Requires="v">
                  <p:oleObj spid="_x0000_s32807" name="CorelPhotoPaint.Image.9" r:id="rId7" imgW="4292063" imgH="6438095" progId="CorelPhotoPaint.Image.9">
                    <p:embed/>
                  </p:oleObj>
                </mc:Choice>
                <mc:Fallback>
                  <p:oleObj name="CorelPhotoPaint.Image.9" r:id="rId7" imgW="4292063" imgH="6438095" progId="CorelPhotoPaint.Image.9">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 y="1728"/>
                          <a:ext cx="992"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6" name="Text Box 12">
              <a:extLst>
                <a:ext uri="{FF2B5EF4-FFF2-40B4-BE49-F238E27FC236}">
                  <a16:creationId xmlns:a16="http://schemas.microsoft.com/office/drawing/2014/main" xmlns="" id="{ADD79FF2-5765-4208-8EC5-9479D3982C75}"/>
                </a:ext>
              </a:extLst>
            </p:cNvPr>
            <p:cNvSpPr txBox="1">
              <a:spLocks noChangeArrowheads="1"/>
            </p:cNvSpPr>
            <p:nvPr/>
          </p:nvSpPr>
          <p:spPr bwMode="auto">
            <a:xfrm>
              <a:off x="384" y="3233"/>
              <a:ext cx="6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Original</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 calcmode="lin" valueType="num">
                                      <p:cBhvr additive="base">
                                        <p:cTn id="7" dur="500" fill="hold"/>
                                        <p:tgtEl>
                                          <p:spTgt spid="2549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49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4979">
                                            <p:txEl>
                                              <p:pRg st="1" end="1"/>
                                            </p:txEl>
                                          </p:spTgt>
                                        </p:tgtEl>
                                        <p:attrNameLst>
                                          <p:attrName>style.visibility</p:attrName>
                                        </p:attrNameLst>
                                      </p:cBhvr>
                                      <p:to>
                                        <p:strVal val="visible"/>
                                      </p:to>
                                    </p:set>
                                    <p:anim calcmode="lin" valueType="num">
                                      <p:cBhvr additive="base">
                                        <p:cTn id="13" dur="500" fill="hold"/>
                                        <p:tgtEl>
                                          <p:spTgt spid="2549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497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4979">
                                            <p:txEl>
                                              <p:pRg st="2" end="2"/>
                                            </p:txEl>
                                          </p:spTgt>
                                        </p:tgtEl>
                                        <p:attrNameLst>
                                          <p:attrName>style.visibility</p:attrName>
                                        </p:attrNameLst>
                                      </p:cBhvr>
                                      <p:to>
                                        <p:strVal val="visible"/>
                                      </p:to>
                                    </p:set>
                                    <p:anim calcmode="lin" valueType="num">
                                      <p:cBhvr additive="base">
                                        <p:cTn id="17" dur="500" fill="hold"/>
                                        <p:tgtEl>
                                          <p:spTgt spid="25497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5497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54979">
                                            <p:txEl>
                                              <p:pRg st="3" end="3"/>
                                            </p:txEl>
                                          </p:spTgt>
                                        </p:tgtEl>
                                        <p:attrNameLst>
                                          <p:attrName>style.visibility</p:attrName>
                                        </p:attrNameLst>
                                      </p:cBhvr>
                                      <p:to>
                                        <p:strVal val="visible"/>
                                      </p:to>
                                    </p:set>
                                    <p:anim calcmode="lin" valueType="num">
                                      <p:cBhvr additive="base">
                                        <p:cTn id="21" dur="500" fill="hold"/>
                                        <p:tgtEl>
                                          <p:spTgt spid="25497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549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54986"/>
                                        </p:tgtEl>
                                        <p:attrNameLst>
                                          <p:attrName>style.visibility</p:attrName>
                                        </p:attrNameLst>
                                      </p:cBhvr>
                                      <p:to>
                                        <p:strVal val="visible"/>
                                      </p:to>
                                    </p:set>
                                    <p:animEffect transition="in" filter="checkerboard(across)">
                                      <p:cBhvr>
                                        <p:cTn id="27" dur="500"/>
                                        <p:tgtEl>
                                          <p:spTgt spid="2549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54980"/>
                                        </p:tgtEl>
                                        <p:attrNameLst>
                                          <p:attrName>style.visibility</p:attrName>
                                        </p:attrNameLst>
                                      </p:cBhvr>
                                      <p:to>
                                        <p:strVal val="visible"/>
                                      </p:to>
                                    </p:set>
                                    <p:animEffect transition="in" filter="checkerboard(across)">
                                      <p:cBhvr>
                                        <p:cTn id="32" dur="500"/>
                                        <p:tgtEl>
                                          <p:spTgt spid="2549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54983"/>
                                        </p:tgtEl>
                                        <p:attrNameLst>
                                          <p:attrName>style.visibility</p:attrName>
                                        </p:attrNameLst>
                                      </p:cBhvr>
                                      <p:to>
                                        <p:strVal val="visible"/>
                                      </p:to>
                                    </p:set>
                                    <p:animEffect transition="in" filter="checkerboard(across)">
                                      <p:cBhvr>
                                        <p:cTn id="37" dur="500"/>
                                        <p:tgtEl>
                                          <p:spTgt spid="254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6D8D3E95-6BD1-4CE4-9B04-1905A0828026}"/>
              </a:ext>
            </a:extLst>
          </p:cNvPr>
          <p:cNvSpPr>
            <a:spLocks noGrp="1" noChangeArrowheads="1"/>
          </p:cNvSpPr>
          <p:nvPr>
            <p:ph type="title"/>
          </p:nvPr>
        </p:nvSpPr>
        <p:spPr>
          <a:xfrm>
            <a:off x="228600" y="152400"/>
            <a:ext cx="8610600" cy="457200"/>
          </a:xfrm>
        </p:spPr>
        <p:txBody>
          <a:bodyPr/>
          <a:lstStyle/>
          <a:p>
            <a:pPr eaLnBrk="1" hangingPunct="1"/>
            <a:r>
              <a:rPr lang="en-US" altLang="en-US" sz="3200" b="1">
                <a:solidFill>
                  <a:srgbClr val="FF0000"/>
                </a:solidFill>
                <a:latin typeface="Tahoma" panose="020B0604030504040204" pitchFamily="34" charset="0"/>
              </a:rPr>
              <a:t>Linear Mapping</a:t>
            </a:r>
          </a:p>
        </p:txBody>
      </p:sp>
      <p:sp>
        <p:nvSpPr>
          <p:cNvPr id="369667" name="Rectangle 3">
            <a:extLst>
              <a:ext uri="{FF2B5EF4-FFF2-40B4-BE49-F238E27FC236}">
                <a16:creationId xmlns:a16="http://schemas.microsoft.com/office/drawing/2014/main" xmlns="" id="{63C8784A-0E31-4992-BE5C-C23A9AB7159D}"/>
              </a:ext>
            </a:extLst>
          </p:cNvPr>
          <p:cNvSpPr>
            <a:spLocks noGrp="1" noChangeArrowheads="1"/>
          </p:cNvSpPr>
          <p:nvPr>
            <p:ph type="body" idx="1"/>
          </p:nvPr>
        </p:nvSpPr>
        <p:spPr>
          <a:xfrm>
            <a:off x="304800" y="990600"/>
            <a:ext cx="8229600" cy="4114800"/>
          </a:xfrm>
        </p:spPr>
        <p:txBody>
          <a:bodyPr/>
          <a:lstStyle/>
          <a:p>
            <a:pPr marL="0" indent="0" algn="just" eaLnBrk="1" hangingPunct="1">
              <a:buFont typeface="Wingdings" panose="05000000000000000000" pitchFamily="2" charset="2"/>
              <a:buNone/>
            </a:pPr>
            <a:r>
              <a:rPr lang="en-US" altLang="en-US" sz="2400" b="1">
                <a:latin typeface="Tahoma" panose="020B0604030504040204" pitchFamily="34" charset="0"/>
              </a:rPr>
              <a:t> A grayscale image f(x,y) can be transformed into image g(x,y) using a linear gain function given as</a:t>
            </a:r>
          </a:p>
          <a:p>
            <a:pPr marL="0" indent="0" algn="just" eaLnBrk="1" hangingPunct="1">
              <a:buFont typeface="Wingdings" panose="05000000000000000000" pitchFamily="2" charset="2"/>
              <a:buNone/>
            </a:pPr>
            <a:r>
              <a:rPr lang="en-US" altLang="en-US" sz="2400" b="1">
                <a:latin typeface="Tahoma" panose="020B0604030504040204" pitchFamily="34" charset="0"/>
              </a:rPr>
              <a:t>              g(x,y) = a * f(x,y)</a:t>
            </a:r>
          </a:p>
          <a:p>
            <a:pPr lvl="1" algn="just" eaLnBrk="1" hangingPunct="1"/>
            <a:r>
              <a:rPr lang="en-US" altLang="en-US" sz="2400" b="1">
                <a:latin typeface="Tahoma" panose="020B0604030504040204" pitchFamily="34" charset="0"/>
              </a:rPr>
              <a:t> If a &gt; 1 the image is made </a:t>
            </a:r>
            <a:r>
              <a:rPr lang="en-US" altLang="en-US" sz="2400" b="1">
                <a:solidFill>
                  <a:srgbClr val="FF0000"/>
                </a:solidFill>
                <a:latin typeface="Tahoma" panose="020B0604030504040204" pitchFamily="34" charset="0"/>
              </a:rPr>
              <a:t>brighter</a:t>
            </a:r>
            <a:r>
              <a:rPr lang="en-US" altLang="en-US" sz="2400" b="1">
                <a:latin typeface="Tahoma" panose="020B0604030504040204" pitchFamily="34" charset="0"/>
              </a:rPr>
              <a:t> else the image is </a:t>
            </a:r>
            <a:r>
              <a:rPr lang="en-US" altLang="en-US" sz="2400" b="1">
                <a:solidFill>
                  <a:srgbClr val="FF0000"/>
                </a:solidFill>
                <a:latin typeface="Tahoma" panose="020B0604030504040204" pitchFamily="34" charset="0"/>
              </a:rPr>
              <a:t>darkened.</a:t>
            </a:r>
          </a:p>
          <a:p>
            <a:pPr lvl="1" algn="just" eaLnBrk="1" hangingPunct="1"/>
            <a:r>
              <a:rPr lang="en-US" altLang="en-US" sz="2400" b="1">
                <a:latin typeface="Tahoma" panose="020B0604030504040204" pitchFamily="34" charset="0"/>
              </a:rPr>
              <a:t>a is known as “</a:t>
            </a:r>
            <a:r>
              <a:rPr lang="en-US" altLang="en-US" sz="2400" b="1">
                <a:solidFill>
                  <a:srgbClr val="FF0000"/>
                </a:solidFill>
                <a:latin typeface="Tahoma" panose="020B0604030504040204" pitchFamily="34" charset="0"/>
              </a:rPr>
              <a:t>gain</a:t>
            </a:r>
            <a:r>
              <a:rPr lang="en-US" altLang="en-US" sz="2400" b="1">
                <a:latin typeface="Tahoma" panose="020B0604030504040204" pitchFamily="34" charset="0"/>
              </a:rPr>
              <a:t>.”</a:t>
            </a:r>
          </a:p>
          <a:p>
            <a:pPr marL="0" indent="0" algn="just" eaLnBrk="1" hangingPunct="1">
              <a:buFont typeface="Wingdings" panose="05000000000000000000" pitchFamily="2" charset="2"/>
              <a:buNone/>
            </a:pPr>
            <a:endParaRPr lang="en-US" altLang="en-US" sz="2400" b="1">
              <a:solidFill>
                <a:srgbClr val="666633"/>
              </a:solidFill>
              <a:latin typeface="Tahoma" panose="020B0604030504040204" pitchFamily="34" charset="0"/>
            </a:endParaRPr>
          </a:p>
          <a:p>
            <a:pPr marL="0" indent="0" eaLnBrk="1" hangingPunct="1"/>
            <a:endParaRPr lang="en-US" altLang="en-US" sz="1800" b="1">
              <a:solidFill>
                <a:srgbClr val="666633"/>
              </a:solidFill>
            </a:endParaRPr>
          </a:p>
        </p:txBody>
      </p:sp>
      <p:grpSp>
        <p:nvGrpSpPr>
          <p:cNvPr id="369668" name="Group 4">
            <a:extLst>
              <a:ext uri="{FF2B5EF4-FFF2-40B4-BE49-F238E27FC236}">
                <a16:creationId xmlns:a16="http://schemas.microsoft.com/office/drawing/2014/main" xmlns="" id="{435F0ADB-A42E-4423-9EE5-7D5E7A8AA7D9}"/>
              </a:ext>
            </a:extLst>
          </p:cNvPr>
          <p:cNvGrpSpPr>
            <a:grpSpLocks/>
          </p:cNvGrpSpPr>
          <p:nvPr/>
        </p:nvGrpSpPr>
        <p:grpSpPr bwMode="auto">
          <a:xfrm>
            <a:off x="3581400" y="3581400"/>
            <a:ext cx="1574800" cy="2755900"/>
            <a:chOff x="3408" y="1728"/>
            <a:chExt cx="992" cy="1736"/>
          </a:xfrm>
        </p:grpSpPr>
        <p:graphicFrame>
          <p:nvGraphicFramePr>
            <p:cNvPr id="33803" name="Object 5">
              <a:extLst>
                <a:ext uri="{FF2B5EF4-FFF2-40B4-BE49-F238E27FC236}">
                  <a16:creationId xmlns:a16="http://schemas.microsoft.com/office/drawing/2014/main" xmlns="" id="{2AF81585-A513-4401-ABC3-5FA9B08C0E29}"/>
                </a:ext>
              </a:extLst>
            </p:cNvPr>
            <p:cNvGraphicFramePr>
              <a:graphicFrameLocks noChangeAspect="1"/>
            </p:cNvGraphicFramePr>
            <p:nvPr/>
          </p:nvGraphicFramePr>
          <p:xfrm>
            <a:off x="3408" y="1728"/>
            <a:ext cx="992" cy="1488"/>
          </p:xfrm>
          <a:graphic>
            <a:graphicData uri="http://schemas.openxmlformats.org/presentationml/2006/ole">
              <mc:AlternateContent xmlns:mc="http://schemas.openxmlformats.org/markup-compatibility/2006">
                <mc:Choice xmlns:v="urn:schemas-microsoft-com:vml" Requires="v">
                  <p:oleObj spid="_x0000_s33829" name="CorelPhotoPaint.Image.9" r:id="rId3" imgW="4292063" imgH="6438095" progId="CorelPhotoPaint.Image.9">
                    <p:embed/>
                  </p:oleObj>
                </mc:Choice>
                <mc:Fallback>
                  <p:oleObj name="CorelPhotoPaint.Image.9" r:id="rId3" imgW="4292063" imgH="6438095" progId="CorelPhotoPaint.Image.9">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728"/>
                          <a:ext cx="992"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4" name="Text Box 6">
              <a:extLst>
                <a:ext uri="{FF2B5EF4-FFF2-40B4-BE49-F238E27FC236}">
                  <a16:creationId xmlns:a16="http://schemas.microsoft.com/office/drawing/2014/main" xmlns="" id="{0AA158A7-2309-4D03-A0A1-75A01D6AD0E2}"/>
                </a:ext>
              </a:extLst>
            </p:cNvPr>
            <p:cNvSpPr txBox="1">
              <a:spLocks noChangeArrowheads="1"/>
            </p:cNvSpPr>
            <p:nvPr/>
          </p:nvSpPr>
          <p:spPr bwMode="auto">
            <a:xfrm>
              <a:off x="3600" y="3233"/>
              <a:ext cx="7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gain = +1.5</a:t>
              </a:r>
            </a:p>
          </p:txBody>
        </p:sp>
      </p:grpSp>
      <p:grpSp>
        <p:nvGrpSpPr>
          <p:cNvPr id="369671" name="Group 7">
            <a:extLst>
              <a:ext uri="{FF2B5EF4-FFF2-40B4-BE49-F238E27FC236}">
                <a16:creationId xmlns:a16="http://schemas.microsoft.com/office/drawing/2014/main" xmlns="" id="{9330D8A3-5F3E-4C80-857D-FDB052820F44}"/>
              </a:ext>
            </a:extLst>
          </p:cNvPr>
          <p:cNvGrpSpPr>
            <a:grpSpLocks/>
          </p:cNvGrpSpPr>
          <p:nvPr/>
        </p:nvGrpSpPr>
        <p:grpSpPr bwMode="auto">
          <a:xfrm>
            <a:off x="5562600" y="3568700"/>
            <a:ext cx="1574800" cy="2755900"/>
            <a:chOff x="4464" y="1728"/>
            <a:chExt cx="992" cy="1736"/>
          </a:xfrm>
        </p:grpSpPr>
        <p:graphicFrame>
          <p:nvGraphicFramePr>
            <p:cNvPr id="33801" name="Object 8">
              <a:extLst>
                <a:ext uri="{FF2B5EF4-FFF2-40B4-BE49-F238E27FC236}">
                  <a16:creationId xmlns:a16="http://schemas.microsoft.com/office/drawing/2014/main" xmlns="" id="{974A5E9C-D359-46AF-95D7-488E286E484C}"/>
                </a:ext>
              </a:extLst>
            </p:cNvPr>
            <p:cNvGraphicFramePr>
              <a:graphicFrameLocks noChangeAspect="1"/>
            </p:cNvGraphicFramePr>
            <p:nvPr/>
          </p:nvGraphicFramePr>
          <p:xfrm>
            <a:off x="4464" y="1728"/>
            <a:ext cx="992" cy="1488"/>
          </p:xfrm>
          <a:graphic>
            <a:graphicData uri="http://schemas.openxmlformats.org/presentationml/2006/ole">
              <mc:AlternateContent xmlns:mc="http://schemas.openxmlformats.org/markup-compatibility/2006">
                <mc:Choice xmlns:v="urn:schemas-microsoft-com:vml" Requires="v">
                  <p:oleObj spid="_x0000_s33830" name="CorelPhotoPaint.Image.9" r:id="rId5" imgW="4292063" imgH="6438095" progId="CorelPhotoPaint.Image.9">
                    <p:embed/>
                  </p:oleObj>
                </mc:Choice>
                <mc:Fallback>
                  <p:oleObj name="CorelPhotoPaint.Image.9" r:id="rId5" imgW="4292063" imgH="6438095" progId="CorelPhotoPaint.Image.9">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 y="1728"/>
                          <a:ext cx="992"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2" name="Text Box 9">
              <a:extLst>
                <a:ext uri="{FF2B5EF4-FFF2-40B4-BE49-F238E27FC236}">
                  <a16:creationId xmlns:a16="http://schemas.microsoft.com/office/drawing/2014/main" xmlns="" id="{10B85C9F-4D2C-4E97-92B9-BA6577D43177}"/>
                </a:ext>
              </a:extLst>
            </p:cNvPr>
            <p:cNvSpPr txBox="1">
              <a:spLocks noChangeArrowheads="1"/>
            </p:cNvSpPr>
            <p:nvPr/>
          </p:nvSpPr>
          <p:spPr bwMode="auto">
            <a:xfrm>
              <a:off x="4608" y="3233"/>
              <a:ext cx="7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gain = -2.0</a:t>
              </a:r>
            </a:p>
          </p:txBody>
        </p:sp>
      </p:grpSp>
      <p:grpSp>
        <p:nvGrpSpPr>
          <p:cNvPr id="369674" name="Group 10">
            <a:extLst>
              <a:ext uri="{FF2B5EF4-FFF2-40B4-BE49-F238E27FC236}">
                <a16:creationId xmlns:a16="http://schemas.microsoft.com/office/drawing/2014/main" xmlns="" id="{FC891BB7-9795-4492-B0C9-0A4E3E6A6D05}"/>
              </a:ext>
            </a:extLst>
          </p:cNvPr>
          <p:cNvGrpSpPr>
            <a:grpSpLocks/>
          </p:cNvGrpSpPr>
          <p:nvPr/>
        </p:nvGrpSpPr>
        <p:grpSpPr bwMode="auto">
          <a:xfrm>
            <a:off x="1600200" y="3581400"/>
            <a:ext cx="1574800" cy="2755900"/>
            <a:chOff x="192" y="1728"/>
            <a:chExt cx="992" cy="1736"/>
          </a:xfrm>
        </p:grpSpPr>
        <p:graphicFrame>
          <p:nvGraphicFramePr>
            <p:cNvPr id="33799" name="Object 11">
              <a:extLst>
                <a:ext uri="{FF2B5EF4-FFF2-40B4-BE49-F238E27FC236}">
                  <a16:creationId xmlns:a16="http://schemas.microsoft.com/office/drawing/2014/main" xmlns="" id="{7875C764-8FE7-498E-B55F-74C1DC6DE7CE}"/>
                </a:ext>
              </a:extLst>
            </p:cNvPr>
            <p:cNvGraphicFramePr>
              <a:graphicFrameLocks noChangeAspect="1"/>
            </p:cNvGraphicFramePr>
            <p:nvPr/>
          </p:nvGraphicFramePr>
          <p:xfrm>
            <a:off x="192" y="1728"/>
            <a:ext cx="992" cy="1488"/>
          </p:xfrm>
          <a:graphic>
            <a:graphicData uri="http://schemas.openxmlformats.org/presentationml/2006/ole">
              <mc:AlternateContent xmlns:mc="http://schemas.openxmlformats.org/markup-compatibility/2006">
                <mc:Choice xmlns:v="urn:schemas-microsoft-com:vml" Requires="v">
                  <p:oleObj spid="_x0000_s33831" name="CorelPhotoPaint.Image.9" r:id="rId7" imgW="4292063" imgH="6438095" progId="CorelPhotoPaint.Image.9">
                    <p:embed/>
                  </p:oleObj>
                </mc:Choice>
                <mc:Fallback>
                  <p:oleObj name="CorelPhotoPaint.Image.9" r:id="rId7" imgW="4292063" imgH="6438095" progId="CorelPhotoPaint.Image.9">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 y="1728"/>
                          <a:ext cx="992"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0" name="Text Box 12">
              <a:extLst>
                <a:ext uri="{FF2B5EF4-FFF2-40B4-BE49-F238E27FC236}">
                  <a16:creationId xmlns:a16="http://schemas.microsoft.com/office/drawing/2014/main" xmlns="" id="{ECB828F6-2A80-411F-B7BA-C02CD40121DC}"/>
                </a:ext>
              </a:extLst>
            </p:cNvPr>
            <p:cNvSpPr txBox="1">
              <a:spLocks noChangeArrowheads="1"/>
            </p:cNvSpPr>
            <p:nvPr/>
          </p:nvSpPr>
          <p:spPr bwMode="auto">
            <a:xfrm>
              <a:off x="384" y="3233"/>
              <a:ext cx="6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Original</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9667">
                                            <p:txEl>
                                              <p:pRg st="0" end="0"/>
                                            </p:txEl>
                                          </p:spTgt>
                                        </p:tgtEl>
                                        <p:attrNameLst>
                                          <p:attrName>style.visibility</p:attrName>
                                        </p:attrNameLst>
                                      </p:cBhvr>
                                      <p:to>
                                        <p:strVal val="visible"/>
                                      </p:to>
                                    </p:set>
                                    <p:anim calcmode="lin" valueType="num">
                                      <p:cBhvr additive="base">
                                        <p:cTn id="7" dur="500" fill="hold"/>
                                        <p:tgtEl>
                                          <p:spTgt spid="3696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96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9667">
                                            <p:txEl>
                                              <p:pRg st="1" end="1"/>
                                            </p:txEl>
                                          </p:spTgt>
                                        </p:tgtEl>
                                        <p:attrNameLst>
                                          <p:attrName>style.visibility</p:attrName>
                                        </p:attrNameLst>
                                      </p:cBhvr>
                                      <p:to>
                                        <p:strVal val="visible"/>
                                      </p:to>
                                    </p:set>
                                    <p:anim calcmode="lin" valueType="num">
                                      <p:cBhvr additive="base">
                                        <p:cTn id="13" dur="500" fill="hold"/>
                                        <p:tgtEl>
                                          <p:spTgt spid="3696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966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69667">
                                            <p:txEl>
                                              <p:pRg st="2" end="2"/>
                                            </p:txEl>
                                          </p:spTgt>
                                        </p:tgtEl>
                                        <p:attrNameLst>
                                          <p:attrName>style.visibility</p:attrName>
                                        </p:attrNameLst>
                                      </p:cBhvr>
                                      <p:to>
                                        <p:strVal val="visible"/>
                                      </p:to>
                                    </p:set>
                                    <p:anim calcmode="lin" valueType="num">
                                      <p:cBhvr additive="base">
                                        <p:cTn id="17" dur="500" fill="hold"/>
                                        <p:tgtEl>
                                          <p:spTgt spid="36966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6966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69667">
                                            <p:txEl>
                                              <p:pRg st="3" end="3"/>
                                            </p:txEl>
                                          </p:spTgt>
                                        </p:tgtEl>
                                        <p:attrNameLst>
                                          <p:attrName>style.visibility</p:attrName>
                                        </p:attrNameLst>
                                      </p:cBhvr>
                                      <p:to>
                                        <p:strVal val="visible"/>
                                      </p:to>
                                    </p:set>
                                    <p:anim calcmode="lin" valueType="num">
                                      <p:cBhvr additive="base">
                                        <p:cTn id="21" dur="500" fill="hold"/>
                                        <p:tgtEl>
                                          <p:spTgt spid="36966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696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369674"/>
                                        </p:tgtEl>
                                        <p:attrNameLst>
                                          <p:attrName>style.visibility</p:attrName>
                                        </p:attrNameLst>
                                      </p:cBhvr>
                                      <p:to>
                                        <p:strVal val="visible"/>
                                      </p:to>
                                    </p:set>
                                    <p:animEffect transition="in" filter="checkerboard(across)">
                                      <p:cBhvr>
                                        <p:cTn id="27" dur="500"/>
                                        <p:tgtEl>
                                          <p:spTgt spid="3696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69668"/>
                                        </p:tgtEl>
                                        <p:attrNameLst>
                                          <p:attrName>style.visibility</p:attrName>
                                        </p:attrNameLst>
                                      </p:cBhvr>
                                      <p:to>
                                        <p:strVal val="visible"/>
                                      </p:to>
                                    </p:set>
                                    <p:animEffect transition="in" filter="checkerboard(across)">
                                      <p:cBhvr>
                                        <p:cTn id="32" dur="500"/>
                                        <p:tgtEl>
                                          <p:spTgt spid="3696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369671"/>
                                        </p:tgtEl>
                                        <p:attrNameLst>
                                          <p:attrName>style.visibility</p:attrName>
                                        </p:attrNameLst>
                                      </p:cBhvr>
                                      <p:to>
                                        <p:strVal val="visible"/>
                                      </p:to>
                                    </p:set>
                                    <p:animEffect transition="in" filter="checkerboard(across)">
                                      <p:cBhvr>
                                        <p:cTn id="37" dur="500"/>
                                        <p:tgtEl>
                                          <p:spTgt spid="369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4">
            <a:extLst>
              <a:ext uri="{FF2B5EF4-FFF2-40B4-BE49-F238E27FC236}">
                <a16:creationId xmlns:a16="http://schemas.microsoft.com/office/drawing/2014/main" xmlns="" id="{D83706C6-41FF-4279-A574-7694536412F6}"/>
              </a:ext>
            </a:extLst>
          </p:cNvPr>
          <p:cNvGraphicFramePr>
            <a:graphicFrameLocks noChangeAspect="1"/>
          </p:cNvGraphicFramePr>
          <p:nvPr/>
        </p:nvGraphicFramePr>
        <p:xfrm>
          <a:off x="4114800" y="1905000"/>
          <a:ext cx="2184400" cy="3276600"/>
        </p:xfrm>
        <a:graphic>
          <a:graphicData uri="http://schemas.openxmlformats.org/presentationml/2006/ole">
            <mc:AlternateContent xmlns:mc="http://schemas.openxmlformats.org/markup-compatibility/2006">
              <mc:Choice xmlns:v="urn:schemas-microsoft-com:vml" Requires="v">
                <p:oleObj spid="_x0000_s34838" name="CorelPhotoPaint.Image.9" r:id="rId3" imgW="4292063" imgH="6438095" progId="CorelPhotoPaint.Image.9">
                  <p:embed/>
                </p:oleObj>
              </mc:Choice>
              <mc:Fallback>
                <p:oleObj name="CorelPhotoPaint.Image.9" r:id="rId3" imgW="4292063" imgH="6438095" progId="CorelPhotoPaint.Image.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905000"/>
                        <a:ext cx="2184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19" name="Object 5">
            <a:extLst>
              <a:ext uri="{FF2B5EF4-FFF2-40B4-BE49-F238E27FC236}">
                <a16:creationId xmlns:a16="http://schemas.microsoft.com/office/drawing/2014/main" xmlns="" id="{B93B1061-4AB7-4115-978E-7F6F2E93569A}"/>
              </a:ext>
            </a:extLst>
          </p:cNvPr>
          <p:cNvGraphicFramePr>
            <a:graphicFrameLocks noChangeAspect="1"/>
          </p:cNvGraphicFramePr>
          <p:nvPr/>
        </p:nvGraphicFramePr>
        <p:xfrm>
          <a:off x="6553200" y="1905000"/>
          <a:ext cx="2184400" cy="3276600"/>
        </p:xfrm>
        <a:graphic>
          <a:graphicData uri="http://schemas.openxmlformats.org/presentationml/2006/ole">
            <mc:AlternateContent xmlns:mc="http://schemas.openxmlformats.org/markup-compatibility/2006">
              <mc:Choice xmlns:v="urn:schemas-microsoft-com:vml" Requires="v">
                <p:oleObj spid="_x0000_s34839" name="CorelPhotoPaint.Image.9" r:id="rId5" imgW="4292063" imgH="6438095" progId="CorelPhotoPaint.Image.9">
                  <p:embed/>
                </p:oleObj>
              </mc:Choice>
              <mc:Fallback>
                <p:oleObj name="CorelPhotoPaint.Image.9" r:id="rId5" imgW="4292063" imgH="6438095" progId="CorelPhotoPaint.Image.9">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1905000"/>
                        <a:ext cx="2184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4820" name="Picture 6">
            <a:extLst>
              <a:ext uri="{FF2B5EF4-FFF2-40B4-BE49-F238E27FC236}">
                <a16:creationId xmlns:a16="http://schemas.microsoft.com/office/drawing/2014/main" xmlns="" id="{BD176546-5A93-47E7-BD66-B1E5ADB4AF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905000"/>
            <a:ext cx="3505200"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1" name="Rectangle 8">
            <a:extLst>
              <a:ext uri="{FF2B5EF4-FFF2-40B4-BE49-F238E27FC236}">
                <a16:creationId xmlns:a16="http://schemas.microsoft.com/office/drawing/2014/main" xmlns="" id="{2646CA58-F46E-4AAD-BD40-6AE5AF234834}"/>
              </a:ext>
            </a:extLst>
          </p:cNvPr>
          <p:cNvSpPr>
            <a:spLocks noGrp="1" noChangeArrowheads="1"/>
          </p:cNvSpPr>
          <p:nvPr>
            <p:ph type="title"/>
          </p:nvPr>
        </p:nvSpPr>
        <p:spPr>
          <a:xfrm>
            <a:off x="228600" y="152400"/>
            <a:ext cx="8610600" cy="457200"/>
          </a:xfrm>
          <a:noFill/>
        </p:spPr>
        <p:txBody>
          <a:bodyPr/>
          <a:lstStyle/>
          <a:p>
            <a:pPr eaLnBrk="1" hangingPunct="1"/>
            <a:r>
              <a:rPr lang="en-US" altLang="en-US" sz="3200" b="1">
                <a:solidFill>
                  <a:srgbClr val="FF0000"/>
                </a:solidFill>
                <a:latin typeface="Tahoma" panose="020B0604030504040204" pitchFamily="34" charset="0"/>
              </a:rPr>
              <a:t>Linear Mapping Example</a:t>
            </a: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a:extLst>
              <a:ext uri="{FF2B5EF4-FFF2-40B4-BE49-F238E27FC236}">
                <a16:creationId xmlns:a16="http://schemas.microsoft.com/office/drawing/2014/main" xmlns="" id="{41E7B4A8-D2AF-4EFF-8F66-9FD867D9A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35052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5843" name="Object 5">
            <a:extLst>
              <a:ext uri="{FF2B5EF4-FFF2-40B4-BE49-F238E27FC236}">
                <a16:creationId xmlns:a16="http://schemas.microsoft.com/office/drawing/2014/main" xmlns="" id="{00F5AD3E-95EC-48B9-B3E7-817BC4FC61EA}"/>
              </a:ext>
            </a:extLst>
          </p:cNvPr>
          <p:cNvGraphicFramePr>
            <a:graphicFrameLocks noChangeAspect="1"/>
          </p:cNvGraphicFramePr>
          <p:nvPr/>
        </p:nvGraphicFramePr>
        <p:xfrm>
          <a:off x="6553200" y="1905000"/>
          <a:ext cx="2184400" cy="3276600"/>
        </p:xfrm>
        <a:graphic>
          <a:graphicData uri="http://schemas.openxmlformats.org/presentationml/2006/ole">
            <mc:AlternateContent xmlns:mc="http://schemas.openxmlformats.org/markup-compatibility/2006">
              <mc:Choice xmlns:v="urn:schemas-microsoft-com:vml" Requires="v">
                <p:oleObj spid="_x0000_s35864" name="CorelPhotoPaint.Image.9" r:id="rId4" imgW="4292063" imgH="6438095" progId="CorelPhotoPaint.Image.9">
                  <p:embed/>
                </p:oleObj>
              </mc:Choice>
              <mc:Fallback>
                <p:oleObj name="CorelPhotoPaint.Image.9" r:id="rId4" imgW="4292063" imgH="6438095" progId="CorelPhotoPaint.Image.9">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1905000"/>
                        <a:ext cx="2184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4" name="Object 6">
            <a:extLst>
              <a:ext uri="{FF2B5EF4-FFF2-40B4-BE49-F238E27FC236}">
                <a16:creationId xmlns:a16="http://schemas.microsoft.com/office/drawing/2014/main" xmlns="" id="{2A27F5D1-D36F-4668-B2CB-C6A38384D42E}"/>
              </a:ext>
            </a:extLst>
          </p:cNvPr>
          <p:cNvGraphicFramePr>
            <a:graphicFrameLocks noChangeAspect="1"/>
          </p:cNvGraphicFramePr>
          <p:nvPr/>
        </p:nvGraphicFramePr>
        <p:xfrm>
          <a:off x="4114800" y="1905000"/>
          <a:ext cx="2184400" cy="3276600"/>
        </p:xfrm>
        <a:graphic>
          <a:graphicData uri="http://schemas.openxmlformats.org/presentationml/2006/ole">
            <mc:AlternateContent xmlns:mc="http://schemas.openxmlformats.org/markup-compatibility/2006">
              <mc:Choice xmlns:v="urn:schemas-microsoft-com:vml" Requires="v">
                <p:oleObj spid="_x0000_s35865" name="CorelPhotoPaint.Image.9" r:id="rId6" imgW="4292063" imgH="6438095" progId="CorelPhotoPaint.Image.9">
                  <p:embed/>
                </p:oleObj>
              </mc:Choice>
              <mc:Fallback>
                <p:oleObj name="CorelPhotoPaint.Image.9" r:id="rId6" imgW="4292063" imgH="6438095" progId="CorelPhotoPaint.Image.9">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1905000"/>
                        <a:ext cx="2184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5" name="Rectangle 8">
            <a:extLst>
              <a:ext uri="{FF2B5EF4-FFF2-40B4-BE49-F238E27FC236}">
                <a16:creationId xmlns:a16="http://schemas.microsoft.com/office/drawing/2014/main" xmlns="" id="{6CDC3295-0584-4E76-8247-26367310F872}"/>
              </a:ext>
            </a:extLst>
          </p:cNvPr>
          <p:cNvSpPr>
            <a:spLocks noGrp="1" noChangeArrowheads="1"/>
          </p:cNvSpPr>
          <p:nvPr>
            <p:ph type="title"/>
          </p:nvPr>
        </p:nvSpPr>
        <p:spPr>
          <a:xfrm>
            <a:off x="228600" y="152400"/>
            <a:ext cx="8610600" cy="457200"/>
          </a:xfrm>
          <a:noFill/>
        </p:spPr>
        <p:txBody>
          <a:bodyPr/>
          <a:lstStyle/>
          <a:p>
            <a:pPr eaLnBrk="1" hangingPunct="1"/>
            <a:r>
              <a:rPr lang="en-US" altLang="en-US" sz="3200" b="1">
                <a:solidFill>
                  <a:srgbClr val="FF0000"/>
                </a:solidFill>
                <a:latin typeface="Tahoma" panose="020B0604030504040204" pitchFamily="34" charset="0"/>
              </a:rPr>
              <a:t>Linear (Inverse) Mapping Example</a:t>
            </a:r>
            <a:br>
              <a:rPr lang="en-US" altLang="en-US" sz="3200" b="1">
                <a:solidFill>
                  <a:srgbClr val="FF0000"/>
                </a:solidFill>
                <a:latin typeface="Tahoma" panose="020B0604030504040204" pitchFamily="34" charset="0"/>
              </a:rPr>
            </a:br>
            <a:r>
              <a:rPr lang="en-US" altLang="en-US" sz="2000" b="1" i="1">
                <a:solidFill>
                  <a:schemeClr val="hlink"/>
                </a:solidFill>
                <a:latin typeface="Tahoma" panose="020B0604030504040204" pitchFamily="34" charset="0"/>
              </a:rPr>
              <a:t>Digital Negative</a:t>
            </a:r>
          </a:p>
        </p:txBody>
      </p:sp>
      <p:sp>
        <p:nvSpPr>
          <p:cNvPr id="35846" name="Text Box 9">
            <a:extLst>
              <a:ext uri="{FF2B5EF4-FFF2-40B4-BE49-F238E27FC236}">
                <a16:creationId xmlns:a16="http://schemas.microsoft.com/office/drawing/2014/main" xmlns="" id="{95437F9D-B99C-4289-B44C-E86CA1774C4F}"/>
              </a:ext>
            </a:extLst>
          </p:cNvPr>
          <p:cNvSpPr txBox="1">
            <a:spLocks noChangeArrowheads="1"/>
          </p:cNvSpPr>
          <p:nvPr/>
        </p:nvSpPr>
        <p:spPr bwMode="auto">
          <a:xfrm>
            <a:off x="6465888" y="5181600"/>
            <a:ext cx="2220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2400" b="1">
                <a:solidFill>
                  <a:schemeClr val="hlink"/>
                </a:solidFill>
              </a:rPr>
              <a:t>Digital Negative</a:t>
            </a:r>
          </a:p>
        </p:txBody>
      </p:sp>
      <p:sp>
        <p:nvSpPr>
          <p:cNvPr id="8" name="TextBox 7">
            <a:extLst>
              <a:ext uri="{FF2B5EF4-FFF2-40B4-BE49-F238E27FC236}">
                <a16:creationId xmlns:a16="http://schemas.microsoft.com/office/drawing/2014/main" xmlns="" id="{BCFBC222-57E4-4EF0-94A4-6E19AFB92E4B}"/>
              </a:ext>
            </a:extLst>
          </p:cNvPr>
          <p:cNvSpPr txBox="1">
            <a:spLocks noRot="1" noChangeAspect="1" noMove="1" noResize="1" noEditPoints="1" noAdjustHandles="1" noChangeArrowheads="1" noChangeShapeType="1" noTextEdit="1"/>
          </p:cNvSpPr>
          <p:nvPr/>
        </p:nvSpPr>
        <p:spPr>
          <a:xfrm>
            <a:off x="914400" y="5715000"/>
            <a:ext cx="4953000" cy="523220"/>
          </a:xfrm>
          <a:prstGeom prst="rect">
            <a:avLst/>
          </a:prstGeom>
          <a:blipFill>
            <a:blip r:embed="rId8"/>
            <a:stretch>
              <a:fillRect/>
            </a:stretch>
          </a:blipFill>
        </p:spPr>
        <p:txBody>
          <a:bodyPr/>
          <a:lstStyle/>
          <a:p>
            <a:pPr>
              <a:defRPr/>
            </a:pPr>
            <a:r>
              <a:rPr lang="en-US">
                <a:noFill/>
              </a:rPr>
              <a:t> </a:t>
            </a: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a:extLst>
              <a:ext uri="{FF2B5EF4-FFF2-40B4-BE49-F238E27FC236}">
                <a16:creationId xmlns:a16="http://schemas.microsoft.com/office/drawing/2014/main" xmlns="" id="{21D15657-4A8E-4712-9FA3-AAD9ED7E9166}"/>
              </a:ext>
            </a:extLst>
          </p:cNvPr>
          <p:cNvSpPr txBox="1">
            <a:spLocks noChangeArrowheads="1"/>
          </p:cNvSpPr>
          <p:nvPr/>
        </p:nvSpPr>
        <p:spPr bwMode="auto">
          <a:xfrm>
            <a:off x="381000" y="5257800"/>
            <a:ext cx="358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2400" i="0"/>
              <a:t>Bilevel (binary) threshold mapping</a:t>
            </a:r>
          </a:p>
        </p:txBody>
      </p:sp>
      <p:graphicFrame>
        <p:nvGraphicFramePr>
          <p:cNvPr id="36867" name="Object 4">
            <a:extLst>
              <a:ext uri="{FF2B5EF4-FFF2-40B4-BE49-F238E27FC236}">
                <a16:creationId xmlns:a16="http://schemas.microsoft.com/office/drawing/2014/main" xmlns="" id="{080E0A29-427C-4778-B59B-FD6817DDC972}"/>
              </a:ext>
            </a:extLst>
          </p:cNvPr>
          <p:cNvGraphicFramePr>
            <a:graphicFrameLocks noChangeAspect="1"/>
          </p:cNvGraphicFramePr>
          <p:nvPr/>
        </p:nvGraphicFramePr>
        <p:xfrm>
          <a:off x="4038600" y="1524000"/>
          <a:ext cx="2184400" cy="3276600"/>
        </p:xfrm>
        <a:graphic>
          <a:graphicData uri="http://schemas.openxmlformats.org/presentationml/2006/ole">
            <mc:AlternateContent xmlns:mc="http://schemas.openxmlformats.org/markup-compatibility/2006">
              <mc:Choice xmlns:v="urn:schemas-microsoft-com:vml" Requires="v">
                <p:oleObj spid="_x0000_s36892" name="CorelPhotoPaint.Image.9" r:id="rId3" imgW="4292063" imgH="6438095" progId="CorelPhotoPaint.Image.9">
                  <p:embed/>
                </p:oleObj>
              </mc:Choice>
              <mc:Fallback>
                <p:oleObj name="CorelPhotoPaint.Image.9" r:id="rId3" imgW="4292063" imgH="6438095" progId="CorelPhotoPaint.Image.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524000"/>
                        <a:ext cx="2184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8" name="Object 5">
            <a:extLst>
              <a:ext uri="{FF2B5EF4-FFF2-40B4-BE49-F238E27FC236}">
                <a16:creationId xmlns:a16="http://schemas.microsoft.com/office/drawing/2014/main" xmlns="" id="{8340B634-86A6-47AF-9127-832590BB7918}"/>
              </a:ext>
            </a:extLst>
          </p:cNvPr>
          <p:cNvGraphicFramePr>
            <a:graphicFrameLocks noChangeAspect="1"/>
          </p:cNvGraphicFramePr>
          <p:nvPr/>
        </p:nvGraphicFramePr>
        <p:xfrm>
          <a:off x="6477000" y="1524000"/>
          <a:ext cx="2184400" cy="3276600"/>
        </p:xfrm>
        <a:graphic>
          <a:graphicData uri="http://schemas.openxmlformats.org/presentationml/2006/ole">
            <mc:AlternateContent xmlns:mc="http://schemas.openxmlformats.org/markup-compatibility/2006">
              <mc:Choice xmlns:v="urn:schemas-microsoft-com:vml" Requires="v">
                <p:oleObj spid="_x0000_s36893" name="CorelPhotoPaint.Image.9" r:id="rId5" imgW="4292063" imgH="6438095" progId="CorelPhotoPaint.Image.9">
                  <p:embed/>
                </p:oleObj>
              </mc:Choice>
              <mc:Fallback>
                <p:oleObj name="CorelPhotoPaint.Image.9" r:id="rId5" imgW="4292063" imgH="6438095" progId="CorelPhotoPaint.Image.9">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1524000"/>
                        <a:ext cx="2184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6869" name="Picture 6">
            <a:extLst>
              <a:ext uri="{FF2B5EF4-FFF2-40B4-BE49-F238E27FC236}">
                <a16:creationId xmlns:a16="http://schemas.microsoft.com/office/drawing/2014/main" xmlns="" id="{8404CC88-D530-4C95-A377-259E9DF570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524000"/>
            <a:ext cx="3505200"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0" name="Rectangle 7">
            <a:extLst>
              <a:ext uri="{FF2B5EF4-FFF2-40B4-BE49-F238E27FC236}">
                <a16:creationId xmlns:a16="http://schemas.microsoft.com/office/drawing/2014/main" xmlns="" id="{0B00960E-8E4E-475E-81A2-0663EE3F15D5}"/>
              </a:ext>
            </a:extLst>
          </p:cNvPr>
          <p:cNvSpPr>
            <a:spLocks noChangeArrowheads="1"/>
          </p:cNvSpPr>
          <p:nvPr/>
        </p:nvSpPr>
        <p:spPr bwMode="auto">
          <a:xfrm>
            <a:off x="228600" y="1524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0"/>
              </a:spcBef>
              <a:buClrTx/>
              <a:buFontTx/>
              <a:buNone/>
            </a:pPr>
            <a:r>
              <a:rPr lang="en-US" altLang="en-US" b="1" i="0">
                <a:solidFill>
                  <a:srgbClr val="FF0000"/>
                </a:solidFill>
                <a:latin typeface="Tahoma" panose="020B0604030504040204" pitchFamily="34" charset="0"/>
              </a:rPr>
              <a:t>Linear Mapping (Thresholding)</a:t>
            </a:r>
          </a:p>
        </p:txBody>
      </p:sp>
      <p:sp>
        <p:nvSpPr>
          <p:cNvPr id="36871" name="Text Box 9">
            <a:extLst>
              <a:ext uri="{FF2B5EF4-FFF2-40B4-BE49-F238E27FC236}">
                <a16:creationId xmlns:a16="http://schemas.microsoft.com/office/drawing/2014/main" xmlns="" id="{38054B37-F373-49E0-98A1-5DCAA756F676}"/>
              </a:ext>
            </a:extLst>
          </p:cNvPr>
          <p:cNvSpPr txBox="1">
            <a:spLocks noChangeArrowheads="1"/>
          </p:cNvSpPr>
          <p:nvPr/>
        </p:nvSpPr>
        <p:spPr bwMode="auto">
          <a:xfrm>
            <a:off x="3276600" y="685800"/>
            <a:ext cx="2033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2400" b="1" i="0" u="sng">
                <a:solidFill>
                  <a:schemeClr val="hlink"/>
                </a:solidFill>
                <a:latin typeface="Tahoma" panose="020B0604030504040204" pitchFamily="34" charset="0"/>
              </a:rPr>
              <a:t>Binarization</a:t>
            </a:r>
          </a:p>
        </p:txBody>
      </p:sp>
      <p:sp>
        <p:nvSpPr>
          <p:cNvPr id="2" name="TextBox 1">
            <a:extLst>
              <a:ext uri="{FF2B5EF4-FFF2-40B4-BE49-F238E27FC236}">
                <a16:creationId xmlns:a16="http://schemas.microsoft.com/office/drawing/2014/main" xmlns="" id="{96E54DF6-3F56-4DEA-92F9-CC02A86937AF}"/>
              </a:ext>
            </a:extLst>
          </p:cNvPr>
          <p:cNvSpPr txBox="1">
            <a:spLocks noRot="1" noChangeAspect="1" noMove="1" noResize="1" noEditPoints="1" noAdjustHandles="1" noChangeArrowheads="1" noChangeShapeType="1" noTextEdit="1"/>
          </p:cNvSpPr>
          <p:nvPr/>
        </p:nvSpPr>
        <p:spPr>
          <a:xfrm>
            <a:off x="4572000" y="5410200"/>
            <a:ext cx="3657600" cy="916148"/>
          </a:xfrm>
          <a:prstGeom prst="rect">
            <a:avLst/>
          </a:prstGeom>
          <a:blipFill>
            <a:blip r:embed="rId8"/>
            <a:stretch>
              <a:fillRect/>
            </a:stretch>
          </a:blipFill>
        </p:spPr>
        <p:txBody>
          <a:bodyPr/>
          <a:lstStyle/>
          <a:p>
            <a:pPr>
              <a:defRPr/>
            </a:pPr>
            <a:r>
              <a:rPr lang="en-US">
                <a:noFill/>
              </a:rPr>
              <a:t> </a:t>
            </a:r>
          </a:p>
        </p:txBody>
      </p:sp>
      <p:sp>
        <p:nvSpPr>
          <p:cNvPr id="36873" name="Text Box 3">
            <a:extLst>
              <a:ext uri="{FF2B5EF4-FFF2-40B4-BE49-F238E27FC236}">
                <a16:creationId xmlns:a16="http://schemas.microsoft.com/office/drawing/2014/main" xmlns="" id="{A2CA96EB-3039-424F-A1C1-E4835617A92A}"/>
              </a:ext>
            </a:extLst>
          </p:cNvPr>
          <p:cNvSpPr txBox="1">
            <a:spLocks noChangeArrowheads="1"/>
          </p:cNvSpPr>
          <p:nvPr/>
        </p:nvSpPr>
        <p:spPr bwMode="auto">
          <a:xfrm>
            <a:off x="1752600" y="4876800"/>
            <a:ext cx="381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2400" i="0"/>
              <a:t>T</a:t>
            </a:r>
          </a:p>
        </p:txBody>
      </p:sp>
      <p:sp>
        <p:nvSpPr>
          <p:cNvPr id="36874" name="Text Box 9">
            <a:extLst>
              <a:ext uri="{FF2B5EF4-FFF2-40B4-BE49-F238E27FC236}">
                <a16:creationId xmlns:a16="http://schemas.microsoft.com/office/drawing/2014/main" xmlns="" id="{E67CDF20-DBB1-4EEC-9D82-08AE3DB3C04B}"/>
              </a:ext>
            </a:extLst>
          </p:cNvPr>
          <p:cNvSpPr txBox="1">
            <a:spLocks noChangeArrowheads="1"/>
          </p:cNvSpPr>
          <p:nvPr/>
        </p:nvSpPr>
        <p:spPr bwMode="auto">
          <a:xfrm>
            <a:off x="4038600" y="4876800"/>
            <a:ext cx="2032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2000" i="0">
                <a:solidFill>
                  <a:schemeClr val="hlink"/>
                </a:solidFill>
                <a:latin typeface="Tahoma" panose="020B0604030504040204" pitchFamily="34" charset="0"/>
              </a:rPr>
              <a:t>Grayscale image</a:t>
            </a:r>
          </a:p>
        </p:txBody>
      </p:sp>
      <p:sp>
        <p:nvSpPr>
          <p:cNvPr id="36875" name="Text Box 9">
            <a:extLst>
              <a:ext uri="{FF2B5EF4-FFF2-40B4-BE49-F238E27FC236}">
                <a16:creationId xmlns:a16="http://schemas.microsoft.com/office/drawing/2014/main" xmlns="" id="{0EB1E43F-E7CE-46C7-B765-B4B1B46E1E94}"/>
              </a:ext>
            </a:extLst>
          </p:cNvPr>
          <p:cNvSpPr txBox="1">
            <a:spLocks noChangeArrowheads="1"/>
          </p:cNvSpPr>
          <p:nvPr/>
        </p:nvSpPr>
        <p:spPr bwMode="auto">
          <a:xfrm>
            <a:off x="6705600" y="4876800"/>
            <a:ext cx="16478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2000" i="0">
                <a:solidFill>
                  <a:schemeClr val="hlink"/>
                </a:solidFill>
                <a:latin typeface="Tahoma" panose="020B0604030504040204" pitchFamily="34" charset="0"/>
              </a:rPr>
              <a:t>binary image</a:t>
            </a:r>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a:extLst>
              <a:ext uri="{FF2B5EF4-FFF2-40B4-BE49-F238E27FC236}">
                <a16:creationId xmlns:a16="http://schemas.microsoft.com/office/drawing/2014/main" xmlns="" id="{93648B19-9192-4F08-AB1E-420E22839F36}"/>
              </a:ext>
            </a:extLst>
          </p:cNvPr>
          <p:cNvSpPr>
            <a:spLocks noChangeArrowheads="1"/>
          </p:cNvSpPr>
          <p:nvPr/>
        </p:nvSpPr>
        <p:spPr bwMode="auto">
          <a:xfrm>
            <a:off x="228600" y="1524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0"/>
              </a:spcBef>
              <a:buClrTx/>
              <a:buFontTx/>
              <a:buNone/>
            </a:pPr>
            <a:r>
              <a:rPr lang="en-US" altLang="en-US" b="1" i="0">
                <a:solidFill>
                  <a:srgbClr val="FF0000"/>
                </a:solidFill>
                <a:latin typeface="Tahoma" panose="020B0604030504040204" pitchFamily="34" charset="0"/>
              </a:rPr>
              <a:t>Image Subtraction (Change Detection)</a:t>
            </a:r>
          </a:p>
        </p:txBody>
      </p:sp>
      <p:pic>
        <p:nvPicPr>
          <p:cNvPr id="37891" name="Picture 8" descr="difference_image">
            <a:extLst>
              <a:ext uri="{FF2B5EF4-FFF2-40B4-BE49-F238E27FC236}">
                <a16:creationId xmlns:a16="http://schemas.microsoft.com/office/drawing/2014/main" xmlns="" id="{DC00CF09-CAF6-419B-8536-0F10D7F8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881438"/>
            <a:ext cx="35052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9" descr="scene">
            <a:extLst>
              <a:ext uri="{FF2B5EF4-FFF2-40B4-BE49-F238E27FC236}">
                <a16:creationId xmlns:a16="http://schemas.microsoft.com/office/drawing/2014/main" xmlns="" id="{BBA5E37E-1D0C-4DB4-BF59-62D6816CC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85825"/>
            <a:ext cx="35052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10" descr="background">
            <a:extLst>
              <a:ext uri="{FF2B5EF4-FFF2-40B4-BE49-F238E27FC236}">
                <a16:creationId xmlns:a16="http://schemas.microsoft.com/office/drawing/2014/main" xmlns="" id="{17D288CB-7656-4C4E-82D9-5D2FEC749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895350"/>
            <a:ext cx="3505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4" name="Object 12">
            <a:extLst>
              <a:ext uri="{FF2B5EF4-FFF2-40B4-BE49-F238E27FC236}">
                <a16:creationId xmlns:a16="http://schemas.microsoft.com/office/drawing/2014/main" xmlns="" id="{44ACDC57-4F64-4D10-8C34-DB0129F42704}"/>
              </a:ext>
            </a:extLst>
          </p:cNvPr>
          <p:cNvGraphicFramePr>
            <a:graphicFrameLocks noChangeAspect="1"/>
          </p:cNvGraphicFramePr>
          <p:nvPr/>
        </p:nvGraphicFramePr>
        <p:xfrm>
          <a:off x="1703388" y="3446463"/>
          <a:ext cx="430212" cy="473075"/>
        </p:xfrm>
        <a:graphic>
          <a:graphicData uri="http://schemas.openxmlformats.org/presentationml/2006/ole">
            <mc:AlternateContent xmlns:mc="http://schemas.openxmlformats.org/markup-compatibility/2006">
              <mc:Choice xmlns:v="urn:schemas-microsoft-com:vml" Requires="v">
                <p:oleObj spid="_x0000_s37913" name="Equation" r:id="rId6" imgW="126835" imgH="139518" progId="Equation.3">
                  <p:embed/>
                </p:oleObj>
              </mc:Choice>
              <mc:Fallback>
                <p:oleObj name="Equation" r:id="rId6" imgW="126835" imgH="139518"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388" y="3446463"/>
                        <a:ext cx="430212"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5" name="Object 13">
            <a:extLst>
              <a:ext uri="{FF2B5EF4-FFF2-40B4-BE49-F238E27FC236}">
                <a16:creationId xmlns:a16="http://schemas.microsoft.com/office/drawing/2014/main" xmlns="" id="{9CCF8A5C-2563-4E7A-91EC-3E08C7EB58D3}"/>
              </a:ext>
            </a:extLst>
          </p:cNvPr>
          <p:cNvGraphicFramePr>
            <a:graphicFrameLocks noChangeAspect="1"/>
          </p:cNvGraphicFramePr>
          <p:nvPr/>
        </p:nvGraphicFramePr>
        <p:xfrm>
          <a:off x="6400800" y="3429000"/>
          <a:ext cx="387350" cy="473075"/>
        </p:xfrm>
        <a:graphic>
          <a:graphicData uri="http://schemas.openxmlformats.org/presentationml/2006/ole">
            <mc:AlternateContent xmlns:mc="http://schemas.openxmlformats.org/markup-compatibility/2006">
              <mc:Choice xmlns:v="urn:schemas-microsoft-com:vml" Requires="v">
                <p:oleObj spid="_x0000_s37914" name="Equation" r:id="rId8" imgW="114201" imgH="139579" progId="Equation.3">
                  <p:embed/>
                </p:oleObj>
              </mc:Choice>
              <mc:Fallback>
                <p:oleObj name="Equation" r:id="rId8" imgW="114201" imgH="139579"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3429000"/>
                        <a:ext cx="38735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xmlns="" id="{653ECDFB-EEB1-4C9F-B29B-BF7CEC0D0A67}"/>
              </a:ext>
            </a:extLst>
          </p:cNvPr>
          <p:cNvSpPr txBox="1">
            <a:spLocks noRot="1" noChangeAspect="1" noMove="1" noResize="1" noEditPoints="1" noAdjustHandles="1" noChangeArrowheads="1" noChangeShapeType="1" noTextEdit="1"/>
          </p:cNvSpPr>
          <p:nvPr/>
        </p:nvSpPr>
        <p:spPr>
          <a:xfrm>
            <a:off x="6096000" y="5029200"/>
            <a:ext cx="2133600" cy="461665"/>
          </a:xfrm>
          <a:prstGeom prst="rect">
            <a:avLst/>
          </a:prstGeom>
          <a:blipFill>
            <a:blip r:embed="rId10"/>
            <a:stretch>
              <a:fillRect b="-18421"/>
            </a:stretch>
          </a:blipFill>
        </p:spPr>
        <p:txBody>
          <a:bodyPr/>
          <a:lstStyle/>
          <a:p>
            <a:pPr>
              <a:defRPr/>
            </a:pPr>
            <a:r>
              <a:rPr lang="en-US">
                <a:noFill/>
              </a:rPr>
              <a:t> </a:t>
            </a: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xmlns="" id="{BC681EFF-E08A-47F6-9AA6-CAD40C470AFD}"/>
              </a:ext>
            </a:extLst>
          </p:cNvPr>
          <p:cNvSpPr>
            <a:spLocks noGrp="1" noChangeArrowheads="1"/>
          </p:cNvSpPr>
          <p:nvPr>
            <p:ph type="title"/>
          </p:nvPr>
        </p:nvSpPr>
        <p:spPr>
          <a:xfrm>
            <a:off x="228600" y="152400"/>
            <a:ext cx="8610600" cy="457200"/>
          </a:xfrm>
        </p:spPr>
        <p:txBody>
          <a:bodyPr/>
          <a:lstStyle/>
          <a:p>
            <a:pPr eaLnBrk="1" hangingPunct="1"/>
            <a:r>
              <a:rPr lang="en-US" altLang="en-US" sz="3200" b="1">
                <a:solidFill>
                  <a:srgbClr val="FF0000"/>
                </a:solidFill>
                <a:latin typeface="Tahoma" panose="020B0604030504040204" pitchFamily="34" charset="0"/>
              </a:rPr>
              <a:t>Non-Linear Mapping</a:t>
            </a:r>
          </a:p>
        </p:txBody>
      </p:sp>
      <p:sp>
        <p:nvSpPr>
          <p:cNvPr id="262147" name="Rectangle 3">
            <a:extLst>
              <a:ext uri="{FF2B5EF4-FFF2-40B4-BE49-F238E27FC236}">
                <a16:creationId xmlns:a16="http://schemas.microsoft.com/office/drawing/2014/main" xmlns="" id="{5F39A351-57DD-411B-8ABE-3E3DC5BB0A65}"/>
              </a:ext>
            </a:extLst>
          </p:cNvPr>
          <p:cNvSpPr>
            <a:spLocks noGrp="1" noChangeArrowheads="1"/>
          </p:cNvSpPr>
          <p:nvPr>
            <p:ph type="body" idx="1"/>
          </p:nvPr>
        </p:nvSpPr>
        <p:spPr>
          <a:xfrm>
            <a:off x="533400" y="1981200"/>
            <a:ext cx="8229600" cy="4114800"/>
          </a:xfrm>
        </p:spPr>
        <p:txBody>
          <a:bodyPr/>
          <a:lstStyle/>
          <a:p>
            <a:pPr marL="0" indent="0" eaLnBrk="1" hangingPunct="1"/>
            <a:r>
              <a:rPr lang="en-US" altLang="en-US" sz="1800"/>
              <a:t> </a:t>
            </a:r>
            <a:r>
              <a:rPr lang="en-US" altLang="en-US" sz="2400"/>
              <a:t>A grayscale image f(x,y) can be transformed into image g(x,y) using various non-linear mappings.</a:t>
            </a:r>
          </a:p>
          <a:p>
            <a:pPr lvl="1" eaLnBrk="1" hangingPunct="1"/>
            <a:r>
              <a:rPr lang="en-US" altLang="en-US" sz="2000"/>
              <a:t>Require any mapping to be true a function.  For any pixel </a:t>
            </a:r>
            <a:r>
              <a:rPr lang="en-US" altLang="en-US" sz="2000" b="1"/>
              <a:t>f(x,y),</a:t>
            </a:r>
            <a:r>
              <a:rPr lang="en-US" altLang="en-US" sz="2000"/>
              <a:t> </a:t>
            </a:r>
            <a:r>
              <a:rPr lang="en-US" altLang="en-US" sz="2000" b="1"/>
              <a:t>T(x,y)</a:t>
            </a:r>
            <a:r>
              <a:rPr lang="en-US" altLang="en-US" sz="2000"/>
              <a:t> results in a unique deterministic value.</a:t>
            </a:r>
          </a:p>
          <a:p>
            <a:pPr marL="0" indent="0" eaLnBrk="1" hangingPunct="1"/>
            <a:endParaRPr lang="en-US" altLang="en-US" sz="2400" b="1"/>
          </a:p>
          <a:p>
            <a:pPr marL="0" indent="0" eaLnBrk="1" hangingPunct="1"/>
            <a:r>
              <a:rPr lang="en-US" altLang="en-US" sz="2400" b="1"/>
              <a:t> </a:t>
            </a:r>
            <a:r>
              <a:rPr lang="en-US" altLang="en-US" sz="2400"/>
              <a:t>Common non-linear gray-scale mappings include</a:t>
            </a:r>
          </a:p>
          <a:p>
            <a:pPr lvl="1" eaLnBrk="1" hangingPunct="1"/>
            <a:r>
              <a:rPr lang="en-US" altLang="en-US" sz="2000" b="1">
                <a:solidFill>
                  <a:srgbClr val="336600"/>
                </a:solidFill>
              </a:rPr>
              <a:t>log compression: </a:t>
            </a:r>
            <a:r>
              <a:rPr lang="en-US" altLang="en-US" sz="2000"/>
              <a:t>enhances the contrast of darker areas</a:t>
            </a:r>
          </a:p>
          <a:p>
            <a:pPr lvl="1" eaLnBrk="1" hangingPunct="1"/>
            <a:r>
              <a:rPr lang="en-US" altLang="en-US" sz="2000" b="1">
                <a:solidFill>
                  <a:srgbClr val="336600"/>
                </a:solidFill>
              </a:rPr>
              <a:t>exponential mapping: </a:t>
            </a:r>
            <a:r>
              <a:rPr lang="en-US" altLang="en-US" sz="2000"/>
              <a:t>enhances the contrast of brighter areas</a:t>
            </a:r>
          </a:p>
          <a:p>
            <a:pPr lvl="1" eaLnBrk="1" hangingPunct="1"/>
            <a:endParaRPr lang="en-US" altLang="en-US" sz="2000">
              <a:solidFill>
                <a:srgbClr val="336600"/>
              </a:solidFill>
            </a:endParaRPr>
          </a:p>
          <a:p>
            <a:pPr marL="0" indent="0" eaLnBrk="1" hangingPunct="1"/>
            <a:endParaRPr lang="en-US" altLang="en-US" sz="1800" b="1">
              <a:solidFill>
                <a:srgbClr val="3366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2147">
                                            <p:txEl>
                                              <p:pRg st="0" end="0"/>
                                            </p:txEl>
                                          </p:spTgt>
                                        </p:tgtEl>
                                        <p:attrNameLst>
                                          <p:attrName>style.visibility</p:attrName>
                                        </p:attrNameLst>
                                      </p:cBhvr>
                                      <p:to>
                                        <p:strVal val="visible"/>
                                      </p:to>
                                    </p:set>
                                    <p:anim calcmode="lin" valueType="num">
                                      <p:cBhvr additive="base">
                                        <p:cTn id="7" dur="500" fill="hold"/>
                                        <p:tgtEl>
                                          <p:spTgt spid="262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21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2147">
                                            <p:txEl>
                                              <p:pRg st="1" end="1"/>
                                            </p:txEl>
                                          </p:spTgt>
                                        </p:tgtEl>
                                        <p:attrNameLst>
                                          <p:attrName>style.visibility</p:attrName>
                                        </p:attrNameLst>
                                      </p:cBhvr>
                                      <p:to>
                                        <p:strVal val="visible"/>
                                      </p:to>
                                    </p:set>
                                    <p:anim calcmode="lin" valueType="num">
                                      <p:cBhvr additive="base">
                                        <p:cTn id="11" dur="500" fill="hold"/>
                                        <p:tgtEl>
                                          <p:spTgt spid="2621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621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62147">
                                            <p:txEl>
                                              <p:pRg st="3" end="3"/>
                                            </p:txEl>
                                          </p:spTgt>
                                        </p:tgtEl>
                                        <p:attrNameLst>
                                          <p:attrName>style.visibility</p:attrName>
                                        </p:attrNameLst>
                                      </p:cBhvr>
                                      <p:to>
                                        <p:strVal val="visible"/>
                                      </p:to>
                                    </p:set>
                                    <p:anim calcmode="lin" valueType="num">
                                      <p:cBhvr additive="base">
                                        <p:cTn id="17" dur="500" fill="hold"/>
                                        <p:tgtEl>
                                          <p:spTgt spid="262147">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62147">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62147">
                                            <p:txEl>
                                              <p:pRg st="4" end="4"/>
                                            </p:txEl>
                                          </p:spTgt>
                                        </p:tgtEl>
                                        <p:attrNameLst>
                                          <p:attrName>style.visibility</p:attrName>
                                        </p:attrNameLst>
                                      </p:cBhvr>
                                      <p:to>
                                        <p:strVal val="visible"/>
                                      </p:to>
                                    </p:set>
                                    <p:anim calcmode="lin" valueType="num">
                                      <p:cBhvr additive="base">
                                        <p:cTn id="21" dur="500" fill="hold"/>
                                        <p:tgtEl>
                                          <p:spTgt spid="262147">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62147">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62147">
                                            <p:txEl>
                                              <p:pRg st="5" end="5"/>
                                            </p:txEl>
                                          </p:spTgt>
                                        </p:tgtEl>
                                        <p:attrNameLst>
                                          <p:attrName>style.visibility</p:attrName>
                                        </p:attrNameLst>
                                      </p:cBhvr>
                                      <p:to>
                                        <p:strVal val="visible"/>
                                      </p:to>
                                    </p:set>
                                    <p:anim calcmode="lin" valueType="num">
                                      <p:cBhvr additive="base">
                                        <p:cTn id="25" dur="500" fill="hold"/>
                                        <p:tgtEl>
                                          <p:spTgt spid="262147">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21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15C44CD4-0E8B-44D6-83AA-275CDBE7F3E4}"/>
              </a:ext>
            </a:extLst>
          </p:cNvPr>
          <p:cNvSpPr>
            <a:spLocks noGrp="1" noChangeArrowheads="1"/>
          </p:cNvSpPr>
          <p:nvPr>
            <p:ph type="title"/>
          </p:nvPr>
        </p:nvSpPr>
        <p:spPr>
          <a:xfrm>
            <a:off x="228600" y="152400"/>
            <a:ext cx="8610600" cy="533400"/>
          </a:xfrm>
        </p:spPr>
        <p:txBody>
          <a:bodyPr/>
          <a:lstStyle/>
          <a:p>
            <a:pPr eaLnBrk="1" hangingPunct="1"/>
            <a:r>
              <a:rPr lang="en-US" altLang="en-US" sz="3200" b="1">
                <a:solidFill>
                  <a:srgbClr val="FF0000"/>
                </a:solidFill>
                <a:latin typeface="Tahoma" panose="020B0604030504040204" pitchFamily="34" charset="0"/>
              </a:rPr>
              <a:t>Digital Image Processing Problems</a:t>
            </a:r>
          </a:p>
        </p:txBody>
      </p:sp>
      <p:sp>
        <p:nvSpPr>
          <p:cNvPr id="9219" name="Text Box 3">
            <a:extLst>
              <a:ext uri="{FF2B5EF4-FFF2-40B4-BE49-F238E27FC236}">
                <a16:creationId xmlns:a16="http://schemas.microsoft.com/office/drawing/2014/main" xmlns="" id="{205BBAB1-D376-4A3D-87BB-D25ABB347B8F}"/>
              </a:ext>
            </a:extLst>
          </p:cNvPr>
          <p:cNvSpPr txBox="1">
            <a:spLocks noChangeArrowheads="1"/>
          </p:cNvSpPr>
          <p:nvPr/>
        </p:nvSpPr>
        <p:spPr bwMode="auto">
          <a:xfrm>
            <a:off x="136525" y="1001713"/>
            <a:ext cx="8778875"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Tx/>
              <a:buAutoNum type="arabicPeriod"/>
            </a:pPr>
            <a:r>
              <a:rPr lang="en-US" altLang="en-US" sz="2000" u="sng">
                <a:solidFill>
                  <a:schemeClr val="hlink"/>
                </a:solidFill>
                <a:latin typeface="Tahoma" panose="020B0604030504040204" pitchFamily="34" charset="0"/>
              </a:rPr>
              <a:t>Image representation and modeling:</a:t>
            </a:r>
            <a:r>
              <a:rPr lang="en-US" altLang="en-US" sz="2000">
                <a:latin typeface="Tahoma" panose="020B0604030504040204" pitchFamily="34" charset="0"/>
              </a:rPr>
              <a:t> </a:t>
            </a:r>
          </a:p>
          <a:p>
            <a:pPr algn="just" eaLnBrk="1" hangingPunct="1"/>
            <a:r>
              <a:rPr lang="en-US" altLang="en-US" sz="2000">
                <a:latin typeface="Tahoma" panose="020B0604030504040204" pitchFamily="34" charset="0"/>
              </a:rPr>
              <a:t>     </a:t>
            </a:r>
            <a:r>
              <a:rPr lang="en-US" altLang="en-US" sz="1800">
                <a:latin typeface="Tahoma" panose="020B0604030504040204" pitchFamily="34" charset="0"/>
              </a:rPr>
              <a:t>An image could represent luminances of objects in a scene (image taken by camera), the absorption characteristics of the body tissue or material particles (X-ray imaging), radar cross-section of a target (radar imaging), the temperature profile of a region (infrared imaging), the gravitational field in an area (geophysical imaging).</a:t>
            </a:r>
          </a:p>
          <a:p>
            <a:pPr algn="just" eaLnBrk="1" hangingPunct="1"/>
            <a:endParaRPr lang="en-US" altLang="en-US" sz="1800">
              <a:latin typeface="Tahoma" panose="020B0604030504040204" pitchFamily="34" charset="0"/>
            </a:endParaRPr>
          </a:p>
          <a:p>
            <a:pPr algn="just" eaLnBrk="1" hangingPunct="1">
              <a:buFontTx/>
              <a:buAutoNum type="arabicPeriod" startAt="2"/>
            </a:pPr>
            <a:r>
              <a:rPr lang="en-US" altLang="en-US" sz="2000" u="sng">
                <a:solidFill>
                  <a:schemeClr val="hlink"/>
                </a:solidFill>
                <a:latin typeface="Tahoma" panose="020B0604030504040204" pitchFamily="34" charset="0"/>
              </a:rPr>
              <a:t>Image enhancement:</a:t>
            </a:r>
            <a:r>
              <a:rPr lang="en-US" altLang="en-US" sz="2000">
                <a:solidFill>
                  <a:schemeClr val="hlink"/>
                </a:solidFill>
                <a:latin typeface="Tahoma" panose="020B0604030504040204" pitchFamily="34" charset="0"/>
              </a:rPr>
              <a:t> </a:t>
            </a:r>
          </a:p>
          <a:p>
            <a:pPr algn="just" eaLnBrk="1" hangingPunct="1"/>
            <a:r>
              <a:rPr lang="en-US" altLang="en-US" sz="1800">
                <a:latin typeface="Tahoma" panose="020B0604030504040204" pitchFamily="34" charset="0"/>
              </a:rPr>
              <a:t>      The goal of image enhancement is to emphasize certain image features for subsequent analysis or for image display. It deals with contrast manipulation, edge detection, pseudocoloring, noise filtering, sharpening, and magnifying.</a:t>
            </a:r>
          </a:p>
          <a:p>
            <a:pPr algn="just" eaLnBrk="1" hangingPunct="1"/>
            <a:endParaRPr lang="en-US" altLang="en-US" sz="1800">
              <a:solidFill>
                <a:schemeClr val="hlink"/>
              </a:solidFill>
              <a:latin typeface="Tahoma" panose="020B0604030504040204" pitchFamily="34" charset="0"/>
            </a:endParaRPr>
          </a:p>
          <a:p>
            <a:pPr algn="just" eaLnBrk="1" hangingPunct="1">
              <a:buFontTx/>
              <a:buAutoNum type="arabicPeriod" startAt="3"/>
            </a:pPr>
            <a:r>
              <a:rPr lang="en-US" altLang="en-US" sz="2000" u="sng">
                <a:solidFill>
                  <a:schemeClr val="hlink"/>
                </a:solidFill>
                <a:latin typeface="Tahoma" panose="020B0604030504040204" pitchFamily="34" charset="0"/>
              </a:rPr>
              <a:t>Image restoration: </a:t>
            </a:r>
          </a:p>
          <a:p>
            <a:pPr algn="just" eaLnBrk="1" hangingPunct="1"/>
            <a:r>
              <a:rPr lang="en-US" altLang="en-US" sz="2000">
                <a:solidFill>
                  <a:schemeClr val="hlink"/>
                </a:solidFill>
                <a:latin typeface="Tahoma" panose="020B0604030504040204" pitchFamily="34" charset="0"/>
              </a:rPr>
              <a:t>      </a:t>
            </a:r>
            <a:r>
              <a:rPr lang="en-US" altLang="en-US" sz="1800">
                <a:latin typeface="Tahoma" panose="020B0604030504040204" pitchFamily="34" charset="0"/>
              </a:rPr>
              <a:t>It refers to removal or minimization of known degradation in an image. This includes deblurring of images degraded by the limitations of sensors or environment, noise filtering, and correction of geometric distortions. Weiner and Kalman filtering techniques are common tools used in image restoration.</a:t>
            </a:r>
            <a:endParaRPr lang="en-US" altLang="en-US" sz="1800">
              <a:solidFill>
                <a:schemeClr val="hlink"/>
              </a:solidFill>
              <a:latin typeface="Tahom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CE93616D-A7A4-4472-B2EC-F929C9B693D8}"/>
              </a:ext>
            </a:extLst>
          </p:cNvPr>
          <p:cNvSpPr>
            <a:spLocks noGrp="1" noChangeArrowheads="1"/>
          </p:cNvSpPr>
          <p:nvPr>
            <p:ph type="title"/>
          </p:nvPr>
        </p:nvSpPr>
        <p:spPr>
          <a:xfrm>
            <a:off x="228600" y="152400"/>
            <a:ext cx="8610600" cy="609600"/>
          </a:xfrm>
        </p:spPr>
        <p:txBody>
          <a:bodyPr/>
          <a:lstStyle/>
          <a:p>
            <a:pPr eaLnBrk="1" hangingPunct="1"/>
            <a:r>
              <a:rPr lang="en-US" altLang="en-US" sz="3200" b="1">
                <a:solidFill>
                  <a:srgbClr val="FF0000"/>
                </a:solidFill>
                <a:latin typeface="Tahoma" panose="020B0604030504040204" pitchFamily="34" charset="0"/>
              </a:rPr>
              <a:t>Log  (dynamic range) Compression</a:t>
            </a:r>
          </a:p>
        </p:txBody>
      </p:sp>
      <p:sp>
        <p:nvSpPr>
          <p:cNvPr id="39939" name="Rectangle 3">
            <a:extLst>
              <a:ext uri="{FF2B5EF4-FFF2-40B4-BE49-F238E27FC236}">
                <a16:creationId xmlns:a16="http://schemas.microsoft.com/office/drawing/2014/main" xmlns="" id="{421605AC-372C-479E-9ACD-FDF0082EB525}"/>
              </a:ext>
            </a:extLst>
          </p:cNvPr>
          <p:cNvSpPr>
            <a:spLocks noGrp="1" noChangeArrowheads="1"/>
          </p:cNvSpPr>
          <p:nvPr>
            <p:ph type="body" idx="1"/>
          </p:nvPr>
        </p:nvSpPr>
        <p:spPr>
          <a:xfrm>
            <a:off x="4495800" y="2057400"/>
            <a:ext cx="4267200" cy="2590800"/>
          </a:xfrm>
        </p:spPr>
        <p:txBody>
          <a:bodyPr/>
          <a:lstStyle/>
          <a:p>
            <a:pPr marL="0" indent="0" eaLnBrk="1" hangingPunct="1">
              <a:lnSpc>
                <a:spcPct val="90000"/>
              </a:lnSpc>
              <a:spcBef>
                <a:spcPct val="10000"/>
              </a:spcBef>
              <a:buFont typeface="Wingdings" panose="05000000000000000000" pitchFamily="2" charset="2"/>
              <a:buNone/>
            </a:pPr>
            <a:r>
              <a:rPr lang="en-US" altLang="en-US" sz="2400"/>
              <a:t>Log compression takes a range of values and “boosts” the lower end.  </a:t>
            </a:r>
          </a:p>
          <a:p>
            <a:pPr marL="0" indent="0" eaLnBrk="1" hangingPunct="1">
              <a:lnSpc>
                <a:spcPct val="90000"/>
              </a:lnSpc>
              <a:spcBef>
                <a:spcPct val="10000"/>
              </a:spcBef>
              <a:buFont typeface="Wingdings" panose="05000000000000000000" pitchFamily="2" charset="2"/>
              <a:buNone/>
            </a:pPr>
            <a:endParaRPr lang="en-US" altLang="en-US" sz="2400"/>
          </a:p>
          <a:p>
            <a:pPr marL="0" indent="0" eaLnBrk="1" hangingPunct="1">
              <a:lnSpc>
                <a:spcPct val="90000"/>
              </a:lnSpc>
              <a:spcBef>
                <a:spcPct val="10000"/>
              </a:spcBef>
              <a:buFont typeface="Wingdings" panose="05000000000000000000" pitchFamily="2" charset="2"/>
              <a:buNone/>
            </a:pPr>
            <a:r>
              <a:rPr lang="en-US" altLang="en-US" sz="2400"/>
              <a:t>Notice that the higher end is “compressed” into a small range of  output values.</a:t>
            </a:r>
          </a:p>
        </p:txBody>
      </p:sp>
      <p:pic>
        <p:nvPicPr>
          <p:cNvPr id="39940" name="Picture 4">
            <a:extLst>
              <a:ext uri="{FF2B5EF4-FFF2-40B4-BE49-F238E27FC236}">
                <a16:creationId xmlns:a16="http://schemas.microsoft.com/office/drawing/2014/main" xmlns="" id="{E647C139-DAD2-4D0D-880D-8B35E368D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49413"/>
            <a:ext cx="4114800" cy="3859212"/>
          </a:xfrm>
          <a:prstGeom prst="rect">
            <a:avLst/>
          </a:prstGeom>
          <a:noFill/>
          <a:ln w="9525">
            <a:solidFill>
              <a:schemeClr val="tx1"/>
            </a:solidFill>
            <a:miter lim="800000"/>
            <a:headEnd/>
            <a:tailEnd/>
          </a:ln>
          <a:effectLst>
            <a:outerShdw dist="107763" dir="2700000" algn="ctr" rotWithShape="0">
              <a:srgbClr val="336600"/>
            </a:outerShdw>
          </a:effectLst>
          <a:extLst>
            <a:ext uri="{909E8E84-426E-40DD-AFC4-6F175D3DCCD1}">
              <a14:hiddenFill xmlns:a14="http://schemas.microsoft.com/office/drawing/2010/main">
                <a:solidFill>
                  <a:schemeClr val="accent1"/>
                </a:solidFill>
              </a14:hiddenFill>
            </a:ext>
          </a:extLst>
        </p:spPr>
      </p:pic>
      <p:graphicFrame>
        <p:nvGraphicFramePr>
          <p:cNvPr id="39941" name="Object 5">
            <a:extLst>
              <a:ext uri="{FF2B5EF4-FFF2-40B4-BE49-F238E27FC236}">
                <a16:creationId xmlns:a16="http://schemas.microsoft.com/office/drawing/2014/main" xmlns="" id="{6374AC9D-B7C5-49EB-B884-094A6A8E9ED9}"/>
              </a:ext>
            </a:extLst>
          </p:cNvPr>
          <p:cNvGraphicFramePr>
            <a:graphicFrameLocks noChangeAspect="1"/>
          </p:cNvGraphicFramePr>
          <p:nvPr/>
        </p:nvGraphicFramePr>
        <p:xfrm>
          <a:off x="866775" y="990600"/>
          <a:ext cx="6661150" cy="658813"/>
        </p:xfrm>
        <a:graphic>
          <a:graphicData uri="http://schemas.openxmlformats.org/presentationml/2006/ole">
            <mc:AlternateContent xmlns:mc="http://schemas.openxmlformats.org/markup-compatibility/2006">
              <mc:Choice xmlns:v="urn:schemas-microsoft-com:vml" Requires="v">
                <p:oleObj spid="_x0000_s39950" name="Equation" r:id="rId4" imgW="2565400" imgH="254000" progId="Equation.3">
                  <p:embed/>
                </p:oleObj>
              </mc:Choice>
              <mc:Fallback>
                <p:oleObj name="Equation" r:id="rId4" imgW="2565400" imgH="254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775" y="990600"/>
                        <a:ext cx="6661150"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4195" name="Object 3">
            <a:extLst>
              <a:ext uri="{FF2B5EF4-FFF2-40B4-BE49-F238E27FC236}">
                <a16:creationId xmlns:a16="http://schemas.microsoft.com/office/drawing/2014/main" xmlns="" id="{1A7AB5D1-72DE-4D79-B6E1-5D257B43503A}"/>
              </a:ext>
            </a:extLst>
          </p:cNvPr>
          <p:cNvGraphicFramePr>
            <a:graphicFrameLocks noChangeAspect="1"/>
          </p:cNvGraphicFramePr>
          <p:nvPr/>
        </p:nvGraphicFramePr>
        <p:xfrm>
          <a:off x="457200" y="1450975"/>
          <a:ext cx="3981450" cy="2654300"/>
        </p:xfrm>
        <a:graphic>
          <a:graphicData uri="http://schemas.openxmlformats.org/presentationml/2006/ole">
            <mc:AlternateContent xmlns:mc="http://schemas.openxmlformats.org/markup-compatibility/2006">
              <mc:Choice xmlns:v="urn:schemas-microsoft-com:vml" Requires="v">
                <p:oleObj spid="_x0000_s40982" name="CorelPhotoPaint.Image.9" r:id="rId3" imgW="6438095" imgH="4292063" progId="CorelPhotoPaint.Image.9">
                  <p:embed/>
                </p:oleObj>
              </mc:Choice>
              <mc:Fallback>
                <p:oleObj name="CorelPhotoPaint.Image.9" r:id="rId3" imgW="6438095" imgH="4292063" progId="CorelPhotoPaint.Image.9">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50975"/>
                        <a:ext cx="398145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4196" name="Object 4">
            <a:extLst>
              <a:ext uri="{FF2B5EF4-FFF2-40B4-BE49-F238E27FC236}">
                <a16:creationId xmlns:a16="http://schemas.microsoft.com/office/drawing/2014/main" xmlns="" id="{7F81BF6D-8729-4FBA-B167-0CE7237B6F66}"/>
              </a:ext>
            </a:extLst>
          </p:cNvPr>
          <p:cNvGraphicFramePr>
            <a:graphicFrameLocks noChangeAspect="1"/>
          </p:cNvGraphicFramePr>
          <p:nvPr/>
        </p:nvGraphicFramePr>
        <p:xfrm>
          <a:off x="4800600" y="1450975"/>
          <a:ext cx="3962400" cy="2641600"/>
        </p:xfrm>
        <a:graphic>
          <a:graphicData uri="http://schemas.openxmlformats.org/presentationml/2006/ole">
            <mc:AlternateContent xmlns:mc="http://schemas.openxmlformats.org/markup-compatibility/2006">
              <mc:Choice xmlns:v="urn:schemas-microsoft-com:vml" Requires="v">
                <p:oleObj spid="_x0000_s40983" name="CorelPhotoPaint.Image.9" r:id="rId5" imgW="6438095" imgH="4292063" progId="CorelPhotoPaint.Image.9">
                  <p:embed/>
                </p:oleObj>
              </mc:Choice>
              <mc:Fallback>
                <p:oleObj name="CorelPhotoPaint.Image.9" r:id="rId5" imgW="6438095" imgH="4292063" progId="CorelPhotoPaint.Image.9">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1450975"/>
                        <a:ext cx="3962400"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4197" name="Text Box 5">
            <a:extLst>
              <a:ext uri="{FF2B5EF4-FFF2-40B4-BE49-F238E27FC236}">
                <a16:creationId xmlns:a16="http://schemas.microsoft.com/office/drawing/2014/main" xmlns="" id="{E4865137-AF8C-42CD-B8B7-B5BFCDCFD374}"/>
              </a:ext>
            </a:extLst>
          </p:cNvPr>
          <p:cNvSpPr txBox="1">
            <a:spLocks noChangeArrowheads="1"/>
          </p:cNvSpPr>
          <p:nvPr/>
        </p:nvSpPr>
        <p:spPr bwMode="auto">
          <a:xfrm>
            <a:off x="809625" y="4510088"/>
            <a:ext cx="7772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just" eaLnBrk="1" hangingPunct="1">
              <a:spcBef>
                <a:spcPct val="50000"/>
              </a:spcBef>
              <a:buClrTx/>
              <a:buFontTx/>
              <a:buNone/>
            </a:pPr>
            <a:r>
              <a:rPr lang="en-US" altLang="en-US" sz="2400" i="0"/>
              <a:t>Notice how the darker areas appear brighter and contain more easily viewed details.  The brighter areas loose some detail but remain largely unchanged.</a:t>
            </a:r>
          </a:p>
        </p:txBody>
      </p:sp>
      <p:sp>
        <p:nvSpPr>
          <p:cNvPr id="40965" name="Rectangle 7">
            <a:extLst>
              <a:ext uri="{FF2B5EF4-FFF2-40B4-BE49-F238E27FC236}">
                <a16:creationId xmlns:a16="http://schemas.microsoft.com/office/drawing/2014/main" xmlns="" id="{B768BB61-CF3E-4E3E-96F6-4A36840B497F}"/>
              </a:ext>
            </a:extLst>
          </p:cNvPr>
          <p:cNvSpPr>
            <a:spLocks noGrp="1" noChangeArrowheads="1"/>
          </p:cNvSpPr>
          <p:nvPr>
            <p:ph type="title"/>
          </p:nvPr>
        </p:nvSpPr>
        <p:spPr>
          <a:xfrm>
            <a:off x="228600" y="76200"/>
            <a:ext cx="8610600" cy="609600"/>
          </a:xfrm>
          <a:noFill/>
        </p:spPr>
        <p:txBody>
          <a:bodyPr/>
          <a:lstStyle/>
          <a:p>
            <a:pPr eaLnBrk="1" hangingPunct="1"/>
            <a:r>
              <a:rPr lang="en-US" altLang="en-US" sz="3200" b="1">
                <a:solidFill>
                  <a:srgbClr val="FF0000"/>
                </a:solidFill>
                <a:latin typeface="Tahoma" panose="020B0604030504040204" pitchFamily="34" charset="0"/>
              </a:rPr>
              <a:t>Log Compression</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4195"/>
                                        </p:tgtEl>
                                        <p:attrNameLst>
                                          <p:attrName>style.visibility</p:attrName>
                                        </p:attrNameLst>
                                      </p:cBhvr>
                                      <p:to>
                                        <p:strVal val="visible"/>
                                      </p:to>
                                    </p:set>
                                    <p:animEffect transition="in" filter="wipe(up)">
                                      <p:cBhvr>
                                        <p:cTn id="7" dur="500"/>
                                        <p:tgtEl>
                                          <p:spTgt spid="264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64196"/>
                                        </p:tgtEl>
                                        <p:attrNameLst>
                                          <p:attrName>style.visibility</p:attrName>
                                        </p:attrNameLst>
                                      </p:cBhvr>
                                      <p:to>
                                        <p:strVal val="visible"/>
                                      </p:to>
                                    </p:set>
                                    <p:animEffect transition="in" filter="wipe(down)">
                                      <p:cBhvr>
                                        <p:cTn id="12" dur="500"/>
                                        <p:tgtEl>
                                          <p:spTgt spid="2641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4197"/>
                                        </p:tgtEl>
                                        <p:attrNameLst>
                                          <p:attrName>style.visibility</p:attrName>
                                        </p:attrNameLst>
                                      </p:cBhvr>
                                      <p:to>
                                        <p:strVal val="visible"/>
                                      </p:to>
                                    </p:set>
                                    <p:anim calcmode="lin" valueType="num">
                                      <p:cBhvr additive="base">
                                        <p:cTn id="17" dur="500" fill="hold"/>
                                        <p:tgtEl>
                                          <p:spTgt spid="264197"/>
                                        </p:tgtEl>
                                        <p:attrNameLst>
                                          <p:attrName>ppt_x</p:attrName>
                                        </p:attrNameLst>
                                      </p:cBhvr>
                                      <p:tavLst>
                                        <p:tav tm="0">
                                          <p:val>
                                            <p:strVal val="#ppt_x"/>
                                          </p:val>
                                        </p:tav>
                                        <p:tav tm="100000">
                                          <p:val>
                                            <p:strVal val="#ppt_x"/>
                                          </p:val>
                                        </p:tav>
                                      </p:tavLst>
                                    </p:anim>
                                    <p:anim calcmode="lin" valueType="num">
                                      <p:cBhvr additive="base">
                                        <p:cTn id="18" dur="500" fill="hold"/>
                                        <p:tgtEl>
                                          <p:spTgt spid="264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83D0D796-D5D2-42C2-A01F-2A8894E8A882}"/>
              </a:ext>
            </a:extLst>
          </p:cNvPr>
          <p:cNvSpPr>
            <a:spLocks noGrp="1" noChangeArrowheads="1"/>
          </p:cNvSpPr>
          <p:nvPr>
            <p:ph type="title"/>
          </p:nvPr>
        </p:nvSpPr>
        <p:spPr>
          <a:xfrm>
            <a:off x="228600" y="304800"/>
            <a:ext cx="8610600" cy="381000"/>
          </a:xfrm>
        </p:spPr>
        <p:txBody>
          <a:bodyPr/>
          <a:lstStyle/>
          <a:p>
            <a:pPr eaLnBrk="1" hangingPunct="1"/>
            <a:r>
              <a:rPr lang="en-US" altLang="en-US" sz="3200" b="1">
                <a:solidFill>
                  <a:srgbClr val="FF0000"/>
                </a:solidFill>
                <a:latin typeface="Tahoma" panose="020B0604030504040204" pitchFamily="34" charset="0"/>
              </a:rPr>
              <a:t>Exponential Mapping</a:t>
            </a:r>
          </a:p>
        </p:txBody>
      </p:sp>
      <p:sp>
        <p:nvSpPr>
          <p:cNvPr id="265219" name="Rectangle 3">
            <a:extLst>
              <a:ext uri="{FF2B5EF4-FFF2-40B4-BE49-F238E27FC236}">
                <a16:creationId xmlns:a16="http://schemas.microsoft.com/office/drawing/2014/main" xmlns="" id="{4F3BD64B-5455-44E7-8BF7-63D3F34E8913}"/>
              </a:ext>
            </a:extLst>
          </p:cNvPr>
          <p:cNvSpPr>
            <a:spLocks noGrp="1" noChangeArrowheads="1"/>
          </p:cNvSpPr>
          <p:nvPr>
            <p:ph type="body" idx="1"/>
          </p:nvPr>
        </p:nvSpPr>
        <p:spPr>
          <a:xfrm>
            <a:off x="4495800" y="2057400"/>
            <a:ext cx="4267200" cy="2590800"/>
          </a:xfrm>
        </p:spPr>
        <p:txBody>
          <a:bodyPr/>
          <a:lstStyle/>
          <a:p>
            <a:pPr marL="0" indent="0" eaLnBrk="1" hangingPunct="1">
              <a:lnSpc>
                <a:spcPct val="90000"/>
              </a:lnSpc>
              <a:spcBef>
                <a:spcPct val="10000"/>
              </a:spcBef>
              <a:buFont typeface="Wingdings" panose="05000000000000000000" pitchFamily="2" charset="2"/>
              <a:buNone/>
            </a:pPr>
            <a:r>
              <a:rPr lang="en-US" altLang="en-US" sz="2400"/>
              <a:t>Exponential Mapping takes a range of values and “boosts” the upper end.  </a:t>
            </a:r>
          </a:p>
          <a:p>
            <a:pPr marL="0" indent="0" eaLnBrk="1" hangingPunct="1">
              <a:lnSpc>
                <a:spcPct val="90000"/>
              </a:lnSpc>
              <a:spcBef>
                <a:spcPct val="10000"/>
              </a:spcBef>
              <a:buFont typeface="Wingdings" panose="05000000000000000000" pitchFamily="2" charset="2"/>
              <a:buNone/>
            </a:pPr>
            <a:endParaRPr lang="en-US" altLang="en-US" sz="2400"/>
          </a:p>
          <a:p>
            <a:pPr marL="0" indent="0" eaLnBrk="1" hangingPunct="1">
              <a:lnSpc>
                <a:spcPct val="90000"/>
              </a:lnSpc>
              <a:spcBef>
                <a:spcPct val="10000"/>
              </a:spcBef>
              <a:buFont typeface="Wingdings" panose="05000000000000000000" pitchFamily="2" charset="2"/>
              <a:buNone/>
            </a:pPr>
            <a:r>
              <a:rPr lang="en-US" altLang="en-US" sz="2400"/>
              <a:t>Notice that the lower range is “compressed” into a small range of  output values.</a:t>
            </a:r>
          </a:p>
        </p:txBody>
      </p:sp>
      <p:pic>
        <p:nvPicPr>
          <p:cNvPr id="265220" name="Picture 4">
            <a:extLst>
              <a:ext uri="{FF2B5EF4-FFF2-40B4-BE49-F238E27FC236}">
                <a16:creationId xmlns:a16="http://schemas.microsoft.com/office/drawing/2014/main" xmlns="" id="{CDD48FC9-7B4F-4034-BE26-26FDCAAA6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1676400"/>
            <a:ext cx="3986212" cy="3738563"/>
          </a:xfrm>
          <a:prstGeom prst="rect">
            <a:avLst/>
          </a:prstGeom>
          <a:noFill/>
          <a:ln w="9525">
            <a:solidFill>
              <a:schemeClr val="tx1"/>
            </a:solidFill>
            <a:miter lim="800000"/>
            <a:headEnd/>
            <a:tailEnd/>
          </a:ln>
          <a:effectLst>
            <a:outerShdw dist="107763" dir="2700000" algn="ctr" rotWithShape="0">
              <a:srgbClr val="336600"/>
            </a:outerShdw>
          </a:effectLst>
          <a:extLst>
            <a:ext uri="{909E8E84-426E-40DD-AFC4-6F175D3DCCD1}">
              <a14:hiddenFill xmlns:a14="http://schemas.microsoft.com/office/drawing/2010/main">
                <a:solidFill>
                  <a:schemeClr val="accent1"/>
                </a:solidFill>
              </a14:hiddenFill>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5220"/>
                                        </p:tgtEl>
                                        <p:attrNameLst>
                                          <p:attrName>style.visibility</p:attrName>
                                        </p:attrNameLst>
                                      </p:cBhvr>
                                      <p:to>
                                        <p:strVal val="visible"/>
                                      </p:to>
                                    </p:set>
                                    <p:anim calcmode="lin" valueType="num">
                                      <p:cBhvr additive="base">
                                        <p:cTn id="7" dur="500" fill="hold"/>
                                        <p:tgtEl>
                                          <p:spTgt spid="265220"/>
                                        </p:tgtEl>
                                        <p:attrNameLst>
                                          <p:attrName>ppt_x</p:attrName>
                                        </p:attrNameLst>
                                      </p:cBhvr>
                                      <p:tavLst>
                                        <p:tav tm="0">
                                          <p:val>
                                            <p:strVal val="0-#ppt_w/2"/>
                                          </p:val>
                                        </p:tav>
                                        <p:tav tm="100000">
                                          <p:val>
                                            <p:strVal val="#ppt_x"/>
                                          </p:val>
                                        </p:tav>
                                      </p:tavLst>
                                    </p:anim>
                                    <p:anim calcmode="lin" valueType="num">
                                      <p:cBhvr additive="base">
                                        <p:cTn id="8" dur="500" fill="hold"/>
                                        <p:tgtEl>
                                          <p:spTgt spid="2652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5219">
                                            <p:txEl>
                                              <p:pRg st="0" end="0"/>
                                            </p:txEl>
                                          </p:spTgt>
                                        </p:tgtEl>
                                        <p:attrNameLst>
                                          <p:attrName>style.visibility</p:attrName>
                                        </p:attrNameLst>
                                      </p:cBhvr>
                                      <p:to>
                                        <p:strVal val="visible"/>
                                      </p:to>
                                    </p:set>
                                    <p:anim calcmode="lin" valueType="num">
                                      <p:cBhvr additive="base">
                                        <p:cTn id="13" dur="500" fill="hold"/>
                                        <p:tgtEl>
                                          <p:spTgt spid="265219">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65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65219">
                                            <p:txEl>
                                              <p:pRg st="2" end="2"/>
                                            </p:txEl>
                                          </p:spTgt>
                                        </p:tgtEl>
                                        <p:attrNameLst>
                                          <p:attrName>style.visibility</p:attrName>
                                        </p:attrNameLst>
                                      </p:cBhvr>
                                      <p:to>
                                        <p:strVal val="visible"/>
                                      </p:to>
                                    </p:set>
                                    <p:anim calcmode="lin" valueType="num">
                                      <p:cBhvr additive="base">
                                        <p:cTn id="19" dur="500" fill="hold"/>
                                        <p:tgtEl>
                                          <p:spTgt spid="26521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6521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build="p" bldLvl="5"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xmlns="" id="{81BD98E4-CA10-4376-9873-FBE7672420CE}"/>
              </a:ext>
            </a:extLst>
          </p:cNvPr>
          <p:cNvSpPr>
            <a:spLocks noGrp="1" noChangeArrowheads="1"/>
          </p:cNvSpPr>
          <p:nvPr>
            <p:ph type="title"/>
          </p:nvPr>
        </p:nvSpPr>
        <p:spPr>
          <a:xfrm>
            <a:off x="228600" y="304800"/>
            <a:ext cx="8610600" cy="457200"/>
          </a:xfrm>
        </p:spPr>
        <p:txBody>
          <a:bodyPr/>
          <a:lstStyle/>
          <a:p>
            <a:pPr eaLnBrk="1" hangingPunct="1"/>
            <a:r>
              <a:rPr lang="en-US" altLang="en-US" sz="3200" b="1">
                <a:solidFill>
                  <a:srgbClr val="FF0000"/>
                </a:solidFill>
                <a:latin typeface="Tahoma" panose="020B0604030504040204" pitchFamily="34" charset="0"/>
              </a:rPr>
              <a:t>Linear Contrast Stretching</a:t>
            </a:r>
          </a:p>
        </p:txBody>
      </p:sp>
      <p:sp>
        <p:nvSpPr>
          <p:cNvPr id="260099" name="Rectangle 3">
            <a:extLst>
              <a:ext uri="{FF2B5EF4-FFF2-40B4-BE49-F238E27FC236}">
                <a16:creationId xmlns:a16="http://schemas.microsoft.com/office/drawing/2014/main" xmlns="" id="{9867F304-C941-43B3-A4C0-9E14B6FC950F}"/>
              </a:ext>
            </a:extLst>
          </p:cNvPr>
          <p:cNvSpPr>
            <a:spLocks noGrp="1" noChangeArrowheads="1"/>
          </p:cNvSpPr>
          <p:nvPr>
            <p:ph type="body" idx="1"/>
          </p:nvPr>
        </p:nvSpPr>
        <p:spPr>
          <a:xfrm>
            <a:off x="228600" y="990600"/>
            <a:ext cx="8686800" cy="1447800"/>
          </a:xfrm>
        </p:spPr>
        <p:txBody>
          <a:bodyPr/>
          <a:lstStyle/>
          <a:p>
            <a:pPr marL="533400" indent="-533400" algn="just" eaLnBrk="1" hangingPunct="1">
              <a:buFont typeface="Wingdings" panose="05000000000000000000" pitchFamily="2" charset="2"/>
              <a:buChar char="ü"/>
            </a:pPr>
            <a:r>
              <a:rPr lang="en-US" altLang="en-US" sz="1800" b="1"/>
              <a:t> </a:t>
            </a:r>
            <a:r>
              <a:rPr lang="en-US" altLang="en-US" sz="2000">
                <a:latin typeface="Tahoma" panose="020B0604030504040204" pitchFamily="34" charset="0"/>
              </a:rPr>
              <a:t>A linear mapping that enhances the contrast of an image without removing any detail.</a:t>
            </a:r>
          </a:p>
          <a:p>
            <a:pPr marL="533400" indent="-533400" algn="just" eaLnBrk="1" hangingPunct="1">
              <a:buFont typeface="Wingdings" panose="05000000000000000000" pitchFamily="2" charset="2"/>
              <a:buChar char="ü"/>
            </a:pPr>
            <a:r>
              <a:rPr lang="en-US" altLang="en-US" sz="2000">
                <a:latin typeface="Tahoma" panose="020B0604030504040204" pitchFamily="34" charset="0"/>
              </a:rPr>
              <a:t>Spreads the visual information available across a greater range of gray scale intensities.</a:t>
            </a:r>
          </a:p>
        </p:txBody>
      </p:sp>
      <p:sp>
        <p:nvSpPr>
          <p:cNvPr id="260100" name="Text Box 4">
            <a:extLst>
              <a:ext uri="{FF2B5EF4-FFF2-40B4-BE49-F238E27FC236}">
                <a16:creationId xmlns:a16="http://schemas.microsoft.com/office/drawing/2014/main" xmlns="" id="{0785C2B3-B387-427F-99EC-B4D7B122DBA3}"/>
              </a:ext>
            </a:extLst>
          </p:cNvPr>
          <p:cNvSpPr txBox="1">
            <a:spLocks noChangeArrowheads="1"/>
          </p:cNvSpPr>
          <p:nvPr/>
        </p:nvSpPr>
        <p:spPr bwMode="auto">
          <a:xfrm>
            <a:off x="609600" y="5394325"/>
            <a:ext cx="7772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just" eaLnBrk="1" hangingPunct="1">
              <a:spcBef>
                <a:spcPct val="50000"/>
              </a:spcBef>
              <a:buClrTx/>
              <a:buFontTx/>
              <a:buNone/>
            </a:pPr>
            <a:r>
              <a:rPr lang="en-US" altLang="en-US" sz="2000" i="0">
                <a:latin typeface="Tahoma" panose="020B0604030504040204" pitchFamily="34" charset="0"/>
              </a:rPr>
              <a:t>Notice that the left image appears washed-out (most of the intensities are in a narrow band due to poor contrast).  The right image maps those values to the full available dynamic range.</a:t>
            </a:r>
          </a:p>
        </p:txBody>
      </p:sp>
      <p:graphicFrame>
        <p:nvGraphicFramePr>
          <p:cNvPr id="260101" name="Object 5">
            <a:extLst>
              <a:ext uri="{FF2B5EF4-FFF2-40B4-BE49-F238E27FC236}">
                <a16:creationId xmlns:a16="http://schemas.microsoft.com/office/drawing/2014/main" xmlns="" id="{95649D91-2577-4938-A985-1E733B017186}"/>
              </a:ext>
            </a:extLst>
          </p:cNvPr>
          <p:cNvGraphicFramePr>
            <a:graphicFrameLocks noChangeAspect="1"/>
          </p:cNvGraphicFramePr>
          <p:nvPr/>
        </p:nvGraphicFramePr>
        <p:xfrm>
          <a:off x="561975" y="2595563"/>
          <a:ext cx="3962400" cy="2641600"/>
        </p:xfrm>
        <a:graphic>
          <a:graphicData uri="http://schemas.openxmlformats.org/presentationml/2006/ole">
            <mc:AlternateContent xmlns:mc="http://schemas.openxmlformats.org/markup-compatibility/2006">
              <mc:Choice xmlns:v="urn:schemas-microsoft-com:vml" Requires="v">
                <p:oleObj spid="_x0000_s43031" name="CorelPhotoPaint.Image.9" r:id="rId3" imgW="6438095" imgH="4292063" progId="CorelPhotoPaint.Image.9">
                  <p:embed/>
                </p:oleObj>
              </mc:Choice>
              <mc:Fallback>
                <p:oleObj name="CorelPhotoPaint.Image.9" r:id="rId3" imgW="6438095" imgH="4292063" progId="CorelPhotoPaint.Image.9">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2595563"/>
                        <a:ext cx="3962400" cy="26416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0102" name="Object 6">
            <a:extLst>
              <a:ext uri="{FF2B5EF4-FFF2-40B4-BE49-F238E27FC236}">
                <a16:creationId xmlns:a16="http://schemas.microsoft.com/office/drawing/2014/main" xmlns="" id="{4D7CA0A1-F725-49A8-A30A-B63CAB4E6490}"/>
              </a:ext>
            </a:extLst>
          </p:cNvPr>
          <p:cNvGraphicFramePr>
            <a:graphicFrameLocks noChangeAspect="1"/>
          </p:cNvGraphicFramePr>
          <p:nvPr/>
        </p:nvGraphicFramePr>
        <p:xfrm>
          <a:off x="4800600" y="2614613"/>
          <a:ext cx="3962400" cy="2641600"/>
        </p:xfrm>
        <a:graphic>
          <a:graphicData uri="http://schemas.openxmlformats.org/presentationml/2006/ole">
            <mc:AlternateContent xmlns:mc="http://schemas.openxmlformats.org/markup-compatibility/2006">
              <mc:Choice xmlns:v="urn:schemas-microsoft-com:vml" Requires="v">
                <p:oleObj spid="_x0000_s43032" name="CorelPhotoPaint.Image.9" r:id="rId5" imgW="6438095" imgH="4292063" progId="CorelPhotoPaint.Image.9">
                  <p:embed/>
                </p:oleObj>
              </mc:Choice>
              <mc:Fallback>
                <p:oleObj name="CorelPhotoPaint.Image.9" r:id="rId5" imgW="6438095" imgH="4292063" progId="CorelPhotoPaint.Image.9">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614613"/>
                        <a:ext cx="3962400" cy="26416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099">
                                            <p:txEl>
                                              <p:pRg st="0" end="0"/>
                                            </p:txEl>
                                          </p:spTgt>
                                        </p:tgtEl>
                                        <p:attrNameLst>
                                          <p:attrName>style.visibility</p:attrName>
                                        </p:attrNameLst>
                                      </p:cBhvr>
                                      <p:to>
                                        <p:strVal val="visible"/>
                                      </p:to>
                                    </p:set>
                                    <p:anim calcmode="lin" valueType="num">
                                      <p:cBhvr additive="base">
                                        <p:cTn id="7" dur="500" fill="hold"/>
                                        <p:tgtEl>
                                          <p:spTgt spid="260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0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0099">
                                            <p:txEl>
                                              <p:pRg st="1" end="1"/>
                                            </p:txEl>
                                          </p:spTgt>
                                        </p:tgtEl>
                                        <p:attrNameLst>
                                          <p:attrName>style.visibility</p:attrName>
                                        </p:attrNameLst>
                                      </p:cBhvr>
                                      <p:to>
                                        <p:strVal val="visible"/>
                                      </p:to>
                                    </p:set>
                                    <p:anim calcmode="lin" valueType="num">
                                      <p:cBhvr additive="base">
                                        <p:cTn id="13" dur="500" fill="hold"/>
                                        <p:tgtEl>
                                          <p:spTgt spid="2600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00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5" fill="hold" nodeType="clickEffect">
                                  <p:stCondLst>
                                    <p:cond delay="0"/>
                                  </p:stCondLst>
                                  <p:childTnLst>
                                    <p:set>
                                      <p:cBhvr>
                                        <p:cTn id="18" dur="1" fill="hold">
                                          <p:stCondLst>
                                            <p:cond delay="0"/>
                                          </p:stCondLst>
                                        </p:cTn>
                                        <p:tgtEl>
                                          <p:spTgt spid="260101"/>
                                        </p:tgtEl>
                                        <p:attrNameLst>
                                          <p:attrName>style.visibility</p:attrName>
                                        </p:attrNameLst>
                                      </p:cBhvr>
                                      <p:to>
                                        <p:strVal val="visible"/>
                                      </p:to>
                                    </p:set>
                                    <p:animEffect transition="in" filter="checkerboard(down)">
                                      <p:cBhvr>
                                        <p:cTn id="19" dur="500"/>
                                        <p:tgtEl>
                                          <p:spTgt spid="26010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60100"/>
                                        </p:tgtEl>
                                        <p:attrNameLst>
                                          <p:attrName>style.visibility</p:attrName>
                                        </p:attrNameLst>
                                      </p:cBhvr>
                                      <p:to>
                                        <p:strVal val="visible"/>
                                      </p:to>
                                    </p:set>
                                    <p:anim calcmode="lin" valueType="num">
                                      <p:cBhvr additive="base">
                                        <p:cTn id="24" dur="500" fill="hold"/>
                                        <p:tgtEl>
                                          <p:spTgt spid="260100"/>
                                        </p:tgtEl>
                                        <p:attrNameLst>
                                          <p:attrName>ppt_x</p:attrName>
                                        </p:attrNameLst>
                                      </p:cBhvr>
                                      <p:tavLst>
                                        <p:tav tm="0">
                                          <p:val>
                                            <p:strVal val="#ppt_x"/>
                                          </p:val>
                                        </p:tav>
                                        <p:tav tm="100000">
                                          <p:val>
                                            <p:strVal val="#ppt_x"/>
                                          </p:val>
                                        </p:tav>
                                      </p:tavLst>
                                    </p:anim>
                                    <p:anim calcmode="lin" valueType="num">
                                      <p:cBhvr additive="base">
                                        <p:cTn id="25" dur="500" fill="hold"/>
                                        <p:tgtEl>
                                          <p:spTgt spid="260100"/>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5" fill="hold" nodeType="clickEffect">
                                  <p:stCondLst>
                                    <p:cond delay="0"/>
                                  </p:stCondLst>
                                  <p:childTnLst>
                                    <p:set>
                                      <p:cBhvr>
                                        <p:cTn id="29" dur="1" fill="hold">
                                          <p:stCondLst>
                                            <p:cond delay="0"/>
                                          </p:stCondLst>
                                        </p:cTn>
                                        <p:tgtEl>
                                          <p:spTgt spid="260102"/>
                                        </p:tgtEl>
                                        <p:attrNameLst>
                                          <p:attrName>style.visibility</p:attrName>
                                        </p:attrNameLst>
                                      </p:cBhvr>
                                      <p:to>
                                        <p:strVal val="visible"/>
                                      </p:to>
                                    </p:set>
                                    <p:animEffect transition="in" filter="checkerboard(down)">
                                      <p:cBhvr>
                                        <p:cTn id="30" dur="500"/>
                                        <p:tgtEl>
                                          <p:spTgt spid="260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build="p" autoUpdateAnimBg="0"/>
      <p:bldP spid="26010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xmlns="" id="{2A882155-C825-45A4-A3E8-34F3AD5323C3}"/>
              </a:ext>
            </a:extLst>
          </p:cNvPr>
          <p:cNvSpPr>
            <a:spLocks noGrp="1" noChangeArrowheads="1"/>
          </p:cNvSpPr>
          <p:nvPr>
            <p:ph type="title"/>
          </p:nvPr>
        </p:nvSpPr>
        <p:spPr>
          <a:xfrm>
            <a:off x="228600" y="152400"/>
            <a:ext cx="8610600" cy="533400"/>
          </a:xfrm>
        </p:spPr>
        <p:txBody>
          <a:bodyPr/>
          <a:lstStyle/>
          <a:p>
            <a:pPr eaLnBrk="1" hangingPunct="1"/>
            <a:r>
              <a:rPr lang="en-US" altLang="en-US" sz="3200" b="1">
                <a:solidFill>
                  <a:srgbClr val="FF0000"/>
                </a:solidFill>
                <a:latin typeface="Tahoma" panose="020B0604030504040204" pitchFamily="34" charset="0"/>
              </a:rPr>
              <a:t>Image Histogram</a:t>
            </a:r>
          </a:p>
        </p:txBody>
      </p:sp>
      <p:sp>
        <p:nvSpPr>
          <p:cNvPr id="266243" name="Rectangle 3">
            <a:extLst>
              <a:ext uri="{FF2B5EF4-FFF2-40B4-BE49-F238E27FC236}">
                <a16:creationId xmlns:a16="http://schemas.microsoft.com/office/drawing/2014/main" xmlns="" id="{760D363B-8059-4D22-A90D-19DCC317DCFB}"/>
              </a:ext>
            </a:extLst>
          </p:cNvPr>
          <p:cNvSpPr>
            <a:spLocks noGrp="1" noChangeArrowheads="1"/>
          </p:cNvSpPr>
          <p:nvPr>
            <p:ph type="body" idx="1"/>
          </p:nvPr>
        </p:nvSpPr>
        <p:spPr>
          <a:xfrm>
            <a:off x="228600" y="1981200"/>
            <a:ext cx="8610600" cy="2209800"/>
          </a:xfrm>
        </p:spPr>
        <p:txBody>
          <a:bodyPr/>
          <a:lstStyle/>
          <a:p>
            <a:pPr eaLnBrk="1" hangingPunct="1"/>
            <a:r>
              <a:rPr lang="en-US" altLang="en-US" sz="2400"/>
              <a:t>The </a:t>
            </a:r>
            <a:r>
              <a:rPr lang="en-US" altLang="en-US" sz="2400" b="1">
                <a:solidFill>
                  <a:srgbClr val="000099"/>
                </a:solidFill>
              </a:rPr>
              <a:t>histogram</a:t>
            </a:r>
            <a:r>
              <a:rPr lang="en-US" altLang="en-US" sz="2400"/>
              <a:t> of an image is a table containing (for every gray level K) the probability of level K </a:t>
            </a:r>
            <a:r>
              <a:rPr lang="en-US" altLang="en-US" sz="2400" b="1">
                <a:solidFill>
                  <a:schemeClr val="accent2"/>
                </a:solidFill>
              </a:rPr>
              <a:t>actually</a:t>
            </a:r>
            <a:r>
              <a:rPr lang="en-US" altLang="en-US" sz="2400"/>
              <a:t> occurring in the image</a:t>
            </a:r>
          </a:p>
          <a:p>
            <a:pPr eaLnBrk="1" hangingPunct="1"/>
            <a:r>
              <a:rPr lang="en-US" altLang="en-US" sz="2400"/>
              <a:t>The histogram could also be viewed as a </a:t>
            </a:r>
            <a:r>
              <a:rPr lang="en-US" altLang="en-US" sz="2400" b="1">
                <a:solidFill>
                  <a:srgbClr val="000099"/>
                </a:solidFill>
              </a:rPr>
              <a:t>frequency distribution</a:t>
            </a:r>
            <a:r>
              <a:rPr lang="en-US" altLang="en-US" sz="2400"/>
              <a:t> of gray level within the image.</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anim calcmode="lin" valueType="num">
                                      <p:cBhvr additive="base">
                                        <p:cTn id="7" dur="500" fill="hold"/>
                                        <p:tgtEl>
                                          <p:spTgt spid="2662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43">
                                            <p:txEl>
                                              <p:pRg st="1" end="1"/>
                                            </p:txEl>
                                          </p:spTgt>
                                        </p:tgtEl>
                                        <p:attrNameLst>
                                          <p:attrName>style.visibility</p:attrName>
                                        </p:attrNameLst>
                                      </p:cBhvr>
                                      <p:to>
                                        <p:strVal val="visible"/>
                                      </p:to>
                                    </p:set>
                                    <p:anim calcmode="lin" valueType="num">
                                      <p:cBhvr additive="base">
                                        <p:cTn id="13" dur="500" fill="hold"/>
                                        <p:tgtEl>
                                          <p:spTgt spid="2662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624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56143DF8-F7BE-4ABF-9477-92019BD36845}"/>
              </a:ext>
            </a:extLst>
          </p:cNvPr>
          <p:cNvSpPr>
            <a:spLocks noGrp="1" noChangeArrowheads="1"/>
          </p:cNvSpPr>
          <p:nvPr>
            <p:ph type="title"/>
          </p:nvPr>
        </p:nvSpPr>
        <p:spPr>
          <a:xfrm>
            <a:off x="228600" y="76200"/>
            <a:ext cx="8610600" cy="609600"/>
          </a:xfrm>
        </p:spPr>
        <p:txBody>
          <a:bodyPr/>
          <a:lstStyle/>
          <a:p>
            <a:pPr eaLnBrk="1" hangingPunct="1"/>
            <a:r>
              <a:rPr lang="en-US" altLang="en-US" sz="3200" b="1">
                <a:solidFill>
                  <a:srgbClr val="FF0000"/>
                </a:solidFill>
                <a:latin typeface="Tahoma" panose="020B0604030504040204" pitchFamily="34" charset="0"/>
              </a:rPr>
              <a:t>Image Histogram</a:t>
            </a:r>
          </a:p>
        </p:txBody>
      </p:sp>
      <p:pic>
        <p:nvPicPr>
          <p:cNvPr id="267267" name="Picture 3">
            <a:extLst>
              <a:ext uri="{FF2B5EF4-FFF2-40B4-BE49-F238E27FC236}">
                <a16:creationId xmlns:a16="http://schemas.microsoft.com/office/drawing/2014/main" xmlns="" id="{4302089C-B656-4085-8A45-AD5251457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2592388" cy="14938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268" name="Picture 4">
            <a:extLst>
              <a:ext uri="{FF2B5EF4-FFF2-40B4-BE49-F238E27FC236}">
                <a16:creationId xmlns:a16="http://schemas.microsoft.com/office/drawing/2014/main" xmlns="" id="{1270BD9D-E349-4B4C-8796-C597FA2B0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67063"/>
            <a:ext cx="2592388" cy="14938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269" name="Picture 5">
            <a:extLst>
              <a:ext uri="{FF2B5EF4-FFF2-40B4-BE49-F238E27FC236}">
                <a16:creationId xmlns:a16="http://schemas.microsoft.com/office/drawing/2014/main" xmlns="" id="{5E2EED1A-B7C8-4D04-AB1B-6D4B9AB2F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800600"/>
            <a:ext cx="2592388" cy="14938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7270" name="Text Box 6">
            <a:extLst>
              <a:ext uri="{FF2B5EF4-FFF2-40B4-BE49-F238E27FC236}">
                <a16:creationId xmlns:a16="http://schemas.microsoft.com/office/drawing/2014/main" xmlns="" id="{C0070739-6105-48DD-AF12-04485ED999EA}"/>
              </a:ext>
            </a:extLst>
          </p:cNvPr>
          <p:cNvSpPr txBox="1">
            <a:spLocks noChangeArrowheads="1"/>
          </p:cNvSpPr>
          <p:nvPr/>
        </p:nvSpPr>
        <p:spPr bwMode="auto">
          <a:xfrm>
            <a:off x="3276600" y="1676400"/>
            <a:ext cx="5562600" cy="120015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just" eaLnBrk="1" hangingPunct="1">
              <a:spcBef>
                <a:spcPct val="50000"/>
              </a:spcBef>
              <a:buClrTx/>
              <a:buFontTx/>
              <a:buNone/>
            </a:pPr>
            <a:r>
              <a:rPr lang="en-US" altLang="en-US" sz="1800" i="0">
                <a:latin typeface="Tahoma" panose="020B0604030504040204" pitchFamily="34" charset="0"/>
              </a:rPr>
              <a:t>The histogram on the left is representative of an “</a:t>
            </a:r>
            <a:r>
              <a:rPr lang="en-US" altLang="en-US" sz="1800" b="1" i="0">
                <a:solidFill>
                  <a:srgbClr val="000099"/>
                </a:solidFill>
                <a:latin typeface="Tahoma" panose="020B0604030504040204" pitchFamily="34" charset="0"/>
              </a:rPr>
              <a:t>under-exposed</a:t>
            </a:r>
            <a:r>
              <a:rPr lang="en-US" altLang="en-US" sz="1800" i="0">
                <a:latin typeface="Tahoma" panose="020B0604030504040204" pitchFamily="34" charset="0"/>
              </a:rPr>
              <a:t>” image.  It has very few “bright” pixels and doesn’t make good use of the full </a:t>
            </a:r>
            <a:r>
              <a:rPr lang="en-US" altLang="en-US" sz="1800" b="1" i="0">
                <a:solidFill>
                  <a:srgbClr val="000099"/>
                </a:solidFill>
                <a:latin typeface="Tahoma" panose="020B0604030504040204" pitchFamily="34" charset="0"/>
              </a:rPr>
              <a:t>dynamic range</a:t>
            </a:r>
            <a:r>
              <a:rPr lang="en-US" altLang="en-US" sz="1800" i="0">
                <a:latin typeface="Tahoma" panose="020B0604030504040204" pitchFamily="34" charset="0"/>
              </a:rPr>
              <a:t> available.</a:t>
            </a:r>
          </a:p>
        </p:txBody>
      </p:sp>
      <p:sp>
        <p:nvSpPr>
          <p:cNvPr id="267271" name="Text Box 7">
            <a:extLst>
              <a:ext uri="{FF2B5EF4-FFF2-40B4-BE49-F238E27FC236}">
                <a16:creationId xmlns:a16="http://schemas.microsoft.com/office/drawing/2014/main" xmlns="" id="{199255FE-E252-48CC-8A06-30ECC72674BD}"/>
              </a:ext>
            </a:extLst>
          </p:cNvPr>
          <p:cNvSpPr txBox="1">
            <a:spLocks noChangeArrowheads="1"/>
          </p:cNvSpPr>
          <p:nvPr/>
        </p:nvSpPr>
        <p:spPr bwMode="auto">
          <a:xfrm>
            <a:off x="3276600" y="3276600"/>
            <a:ext cx="5562600" cy="120015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just" eaLnBrk="1" hangingPunct="1">
              <a:spcBef>
                <a:spcPct val="50000"/>
              </a:spcBef>
              <a:buClrTx/>
              <a:buFontTx/>
              <a:buNone/>
            </a:pPr>
            <a:r>
              <a:rPr lang="en-US" altLang="en-US" sz="1800" i="0">
                <a:latin typeface="Tahoma" panose="020B0604030504040204" pitchFamily="34" charset="0"/>
              </a:rPr>
              <a:t>The histogram on the left is representative of an “</a:t>
            </a:r>
            <a:r>
              <a:rPr lang="en-US" altLang="en-US" sz="1800" b="1" i="0">
                <a:solidFill>
                  <a:srgbClr val="000099"/>
                </a:solidFill>
                <a:latin typeface="Tahoma" panose="020B0604030504040204" pitchFamily="34" charset="0"/>
              </a:rPr>
              <a:t>over-exposed</a:t>
            </a:r>
            <a:r>
              <a:rPr lang="en-US" altLang="en-US" sz="1800" i="0">
                <a:latin typeface="Tahoma" panose="020B0604030504040204" pitchFamily="34" charset="0"/>
              </a:rPr>
              <a:t>” image.  It has very few “dark” pixels and doesn’t make good use of the full </a:t>
            </a:r>
            <a:r>
              <a:rPr lang="en-US" altLang="en-US" sz="1800" b="1" i="0">
                <a:solidFill>
                  <a:srgbClr val="000099"/>
                </a:solidFill>
                <a:latin typeface="Tahoma" panose="020B0604030504040204" pitchFamily="34" charset="0"/>
              </a:rPr>
              <a:t>dynamic range</a:t>
            </a:r>
            <a:r>
              <a:rPr lang="en-US" altLang="en-US" sz="1800" i="0">
                <a:latin typeface="Tahoma" panose="020B0604030504040204" pitchFamily="34" charset="0"/>
              </a:rPr>
              <a:t> available.</a:t>
            </a:r>
          </a:p>
        </p:txBody>
      </p:sp>
      <p:sp>
        <p:nvSpPr>
          <p:cNvPr id="267272" name="Text Box 8">
            <a:extLst>
              <a:ext uri="{FF2B5EF4-FFF2-40B4-BE49-F238E27FC236}">
                <a16:creationId xmlns:a16="http://schemas.microsoft.com/office/drawing/2014/main" xmlns="" id="{24D7F34A-2CC8-423D-802E-D0589F3E60D0}"/>
              </a:ext>
            </a:extLst>
          </p:cNvPr>
          <p:cNvSpPr txBox="1">
            <a:spLocks noChangeArrowheads="1"/>
          </p:cNvSpPr>
          <p:nvPr/>
        </p:nvSpPr>
        <p:spPr bwMode="auto">
          <a:xfrm>
            <a:off x="3276600" y="4953000"/>
            <a:ext cx="5562600" cy="120015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just" eaLnBrk="1" hangingPunct="1">
              <a:spcBef>
                <a:spcPct val="50000"/>
              </a:spcBef>
              <a:buClrTx/>
              <a:buFontTx/>
              <a:buNone/>
            </a:pPr>
            <a:r>
              <a:rPr lang="en-US" altLang="en-US" sz="1800" i="0">
                <a:latin typeface="Tahoma" panose="020B0604030504040204" pitchFamily="34" charset="0"/>
              </a:rPr>
              <a:t>The histogram on the left is representative of an “</a:t>
            </a:r>
            <a:r>
              <a:rPr lang="en-US" altLang="en-US" sz="1800" b="1" i="0">
                <a:solidFill>
                  <a:srgbClr val="000099"/>
                </a:solidFill>
                <a:latin typeface="Tahoma" panose="020B0604030504040204" pitchFamily="34" charset="0"/>
              </a:rPr>
              <a:t>poor contrast</a:t>
            </a:r>
            <a:r>
              <a:rPr lang="en-US" altLang="en-US" sz="1800" i="0">
                <a:latin typeface="Tahoma" panose="020B0604030504040204" pitchFamily="34" charset="0"/>
              </a:rPr>
              <a:t>” image.  It has very few “dark” and very few “light” pixels.  It doesn’t make good use of the full </a:t>
            </a:r>
            <a:r>
              <a:rPr lang="en-US" altLang="en-US" sz="1800" b="1" i="0">
                <a:solidFill>
                  <a:srgbClr val="000099"/>
                </a:solidFill>
                <a:latin typeface="Tahoma" panose="020B0604030504040204" pitchFamily="34" charset="0"/>
              </a:rPr>
              <a:t>dynamic range</a:t>
            </a:r>
            <a:r>
              <a:rPr lang="en-US" altLang="en-US" sz="1800" i="0">
                <a:latin typeface="Tahoma" panose="020B0604030504040204" pitchFamily="34" charset="0"/>
              </a:rPr>
              <a:t> available.</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7267"/>
                                        </p:tgtEl>
                                        <p:attrNameLst>
                                          <p:attrName>style.visibility</p:attrName>
                                        </p:attrNameLst>
                                      </p:cBhvr>
                                      <p:to>
                                        <p:strVal val="visible"/>
                                      </p:to>
                                    </p:set>
                                    <p:anim calcmode="lin" valueType="num">
                                      <p:cBhvr additive="base">
                                        <p:cTn id="7" dur="500" fill="hold"/>
                                        <p:tgtEl>
                                          <p:spTgt spid="267267"/>
                                        </p:tgtEl>
                                        <p:attrNameLst>
                                          <p:attrName>ppt_x</p:attrName>
                                        </p:attrNameLst>
                                      </p:cBhvr>
                                      <p:tavLst>
                                        <p:tav tm="0">
                                          <p:val>
                                            <p:strVal val="0-#ppt_w/2"/>
                                          </p:val>
                                        </p:tav>
                                        <p:tav tm="100000">
                                          <p:val>
                                            <p:strVal val="#ppt_x"/>
                                          </p:val>
                                        </p:tav>
                                      </p:tavLst>
                                    </p:anim>
                                    <p:anim calcmode="lin" valueType="num">
                                      <p:cBhvr additive="base">
                                        <p:cTn id="8" dur="500" fill="hold"/>
                                        <p:tgtEl>
                                          <p:spTgt spid="2672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7270"/>
                                        </p:tgtEl>
                                        <p:attrNameLst>
                                          <p:attrName>style.visibility</p:attrName>
                                        </p:attrNameLst>
                                      </p:cBhvr>
                                      <p:to>
                                        <p:strVal val="visible"/>
                                      </p:to>
                                    </p:set>
                                    <p:anim calcmode="lin" valueType="num">
                                      <p:cBhvr additive="base">
                                        <p:cTn id="13" dur="500" fill="hold"/>
                                        <p:tgtEl>
                                          <p:spTgt spid="267270"/>
                                        </p:tgtEl>
                                        <p:attrNameLst>
                                          <p:attrName>ppt_x</p:attrName>
                                        </p:attrNameLst>
                                      </p:cBhvr>
                                      <p:tavLst>
                                        <p:tav tm="0">
                                          <p:val>
                                            <p:strVal val="1+#ppt_w/2"/>
                                          </p:val>
                                        </p:tav>
                                        <p:tav tm="100000">
                                          <p:val>
                                            <p:strVal val="#ppt_x"/>
                                          </p:val>
                                        </p:tav>
                                      </p:tavLst>
                                    </p:anim>
                                    <p:anim calcmode="lin" valueType="num">
                                      <p:cBhvr additive="base">
                                        <p:cTn id="14" dur="500" fill="hold"/>
                                        <p:tgtEl>
                                          <p:spTgt spid="26727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67268"/>
                                        </p:tgtEl>
                                        <p:attrNameLst>
                                          <p:attrName>style.visibility</p:attrName>
                                        </p:attrNameLst>
                                      </p:cBhvr>
                                      <p:to>
                                        <p:strVal val="visible"/>
                                      </p:to>
                                    </p:set>
                                    <p:anim calcmode="lin" valueType="num">
                                      <p:cBhvr additive="base">
                                        <p:cTn id="19" dur="500" fill="hold"/>
                                        <p:tgtEl>
                                          <p:spTgt spid="267268"/>
                                        </p:tgtEl>
                                        <p:attrNameLst>
                                          <p:attrName>ppt_x</p:attrName>
                                        </p:attrNameLst>
                                      </p:cBhvr>
                                      <p:tavLst>
                                        <p:tav tm="0">
                                          <p:val>
                                            <p:strVal val="0-#ppt_w/2"/>
                                          </p:val>
                                        </p:tav>
                                        <p:tav tm="100000">
                                          <p:val>
                                            <p:strVal val="#ppt_x"/>
                                          </p:val>
                                        </p:tav>
                                      </p:tavLst>
                                    </p:anim>
                                    <p:anim calcmode="lin" valueType="num">
                                      <p:cBhvr additive="base">
                                        <p:cTn id="20" dur="500" fill="hold"/>
                                        <p:tgtEl>
                                          <p:spTgt spid="26726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67271"/>
                                        </p:tgtEl>
                                        <p:attrNameLst>
                                          <p:attrName>style.visibility</p:attrName>
                                        </p:attrNameLst>
                                      </p:cBhvr>
                                      <p:to>
                                        <p:strVal val="visible"/>
                                      </p:to>
                                    </p:set>
                                    <p:anim calcmode="lin" valueType="num">
                                      <p:cBhvr additive="base">
                                        <p:cTn id="25" dur="500" fill="hold"/>
                                        <p:tgtEl>
                                          <p:spTgt spid="267271"/>
                                        </p:tgtEl>
                                        <p:attrNameLst>
                                          <p:attrName>ppt_x</p:attrName>
                                        </p:attrNameLst>
                                      </p:cBhvr>
                                      <p:tavLst>
                                        <p:tav tm="0">
                                          <p:val>
                                            <p:strVal val="1+#ppt_w/2"/>
                                          </p:val>
                                        </p:tav>
                                        <p:tav tm="100000">
                                          <p:val>
                                            <p:strVal val="#ppt_x"/>
                                          </p:val>
                                        </p:tav>
                                      </p:tavLst>
                                    </p:anim>
                                    <p:anim calcmode="lin" valueType="num">
                                      <p:cBhvr additive="base">
                                        <p:cTn id="26" dur="500" fill="hold"/>
                                        <p:tgtEl>
                                          <p:spTgt spid="26727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67269"/>
                                        </p:tgtEl>
                                        <p:attrNameLst>
                                          <p:attrName>style.visibility</p:attrName>
                                        </p:attrNameLst>
                                      </p:cBhvr>
                                      <p:to>
                                        <p:strVal val="visible"/>
                                      </p:to>
                                    </p:set>
                                    <p:anim calcmode="lin" valueType="num">
                                      <p:cBhvr additive="base">
                                        <p:cTn id="31" dur="500" fill="hold"/>
                                        <p:tgtEl>
                                          <p:spTgt spid="267269"/>
                                        </p:tgtEl>
                                        <p:attrNameLst>
                                          <p:attrName>ppt_x</p:attrName>
                                        </p:attrNameLst>
                                      </p:cBhvr>
                                      <p:tavLst>
                                        <p:tav tm="0">
                                          <p:val>
                                            <p:strVal val="0-#ppt_w/2"/>
                                          </p:val>
                                        </p:tav>
                                        <p:tav tm="100000">
                                          <p:val>
                                            <p:strVal val="#ppt_x"/>
                                          </p:val>
                                        </p:tav>
                                      </p:tavLst>
                                    </p:anim>
                                    <p:anim calcmode="lin" valueType="num">
                                      <p:cBhvr additive="base">
                                        <p:cTn id="32" dur="500" fill="hold"/>
                                        <p:tgtEl>
                                          <p:spTgt spid="26726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67272"/>
                                        </p:tgtEl>
                                        <p:attrNameLst>
                                          <p:attrName>style.visibility</p:attrName>
                                        </p:attrNameLst>
                                      </p:cBhvr>
                                      <p:to>
                                        <p:strVal val="visible"/>
                                      </p:to>
                                    </p:set>
                                    <p:anim calcmode="lin" valueType="num">
                                      <p:cBhvr additive="base">
                                        <p:cTn id="37" dur="500" fill="hold"/>
                                        <p:tgtEl>
                                          <p:spTgt spid="267272"/>
                                        </p:tgtEl>
                                        <p:attrNameLst>
                                          <p:attrName>ppt_x</p:attrName>
                                        </p:attrNameLst>
                                      </p:cBhvr>
                                      <p:tavLst>
                                        <p:tav tm="0">
                                          <p:val>
                                            <p:strVal val="1+#ppt_w/2"/>
                                          </p:val>
                                        </p:tav>
                                        <p:tav tm="100000">
                                          <p:val>
                                            <p:strVal val="#ppt_x"/>
                                          </p:val>
                                        </p:tav>
                                      </p:tavLst>
                                    </p:anim>
                                    <p:anim calcmode="lin" valueType="num">
                                      <p:cBhvr additive="base">
                                        <p:cTn id="38" dur="500" fill="hold"/>
                                        <p:tgtEl>
                                          <p:spTgt spid="2672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0" grpId="0" animBg="1" autoUpdateAnimBg="0"/>
      <p:bldP spid="267271" grpId="0" animBg="1" autoUpdateAnimBg="0"/>
      <p:bldP spid="26727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91" name="Picture 3">
            <a:extLst>
              <a:ext uri="{FF2B5EF4-FFF2-40B4-BE49-F238E27FC236}">
                <a16:creationId xmlns:a16="http://schemas.microsoft.com/office/drawing/2014/main" xmlns="" id="{FA0ACFE0-52FE-4636-A83F-66E646057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2592388" cy="14938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3" name="Text Box 4">
            <a:extLst>
              <a:ext uri="{FF2B5EF4-FFF2-40B4-BE49-F238E27FC236}">
                <a16:creationId xmlns:a16="http://schemas.microsoft.com/office/drawing/2014/main" xmlns="" id="{8909D134-43F0-4760-9D58-3E0363F841F4}"/>
              </a:ext>
            </a:extLst>
          </p:cNvPr>
          <p:cNvSpPr txBox="1">
            <a:spLocks noChangeArrowheads="1"/>
          </p:cNvSpPr>
          <p:nvPr/>
        </p:nvSpPr>
        <p:spPr bwMode="auto">
          <a:xfrm>
            <a:off x="3200400" y="2286000"/>
            <a:ext cx="5562600" cy="10160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just" eaLnBrk="1" hangingPunct="1">
              <a:spcBef>
                <a:spcPct val="50000"/>
              </a:spcBef>
              <a:buClrTx/>
              <a:buFontTx/>
              <a:buNone/>
            </a:pPr>
            <a:r>
              <a:rPr lang="en-US" altLang="en-US" sz="2000" i="0" dirty="0">
                <a:latin typeface="Tahoma" panose="020B0604030504040204" pitchFamily="34" charset="0"/>
              </a:rPr>
              <a:t>The histogram on the left is representative of an image with </a:t>
            </a:r>
            <a:r>
              <a:rPr lang="en-US" altLang="en-US" sz="2000" b="1" i="0" dirty="0">
                <a:latin typeface="Tahoma" panose="020B0604030504040204" pitchFamily="34" charset="0"/>
              </a:rPr>
              <a:t>good contrast</a:t>
            </a:r>
            <a:r>
              <a:rPr lang="en-US" altLang="en-US" sz="2000" i="0" dirty="0">
                <a:latin typeface="Tahoma" panose="020B0604030504040204" pitchFamily="34" charset="0"/>
              </a:rPr>
              <a:t>. It makes good use of the full </a:t>
            </a:r>
            <a:r>
              <a:rPr lang="en-US" altLang="en-US" sz="2000" b="1" i="0" dirty="0">
                <a:solidFill>
                  <a:srgbClr val="000099"/>
                </a:solidFill>
                <a:latin typeface="Tahoma" panose="020B0604030504040204" pitchFamily="34" charset="0"/>
              </a:rPr>
              <a:t>dynamic range</a:t>
            </a:r>
            <a:r>
              <a:rPr lang="en-US" altLang="en-US" sz="2000" i="0" dirty="0">
                <a:latin typeface="Tahoma" panose="020B0604030504040204" pitchFamily="34" charset="0"/>
              </a:rPr>
              <a:t> available.</a:t>
            </a:r>
          </a:p>
        </p:txBody>
      </p:sp>
      <p:sp>
        <p:nvSpPr>
          <p:cNvPr id="46084" name="Rectangle 6">
            <a:extLst>
              <a:ext uri="{FF2B5EF4-FFF2-40B4-BE49-F238E27FC236}">
                <a16:creationId xmlns:a16="http://schemas.microsoft.com/office/drawing/2014/main" xmlns="" id="{823FFA83-9F2C-4C3E-91DE-39C4CD172339}"/>
              </a:ext>
            </a:extLst>
          </p:cNvPr>
          <p:cNvSpPr>
            <a:spLocks noGrp="1" noChangeArrowheads="1"/>
          </p:cNvSpPr>
          <p:nvPr>
            <p:ph type="title"/>
          </p:nvPr>
        </p:nvSpPr>
        <p:spPr>
          <a:xfrm>
            <a:off x="242888" y="76200"/>
            <a:ext cx="8610600" cy="609600"/>
          </a:xfrm>
          <a:noFill/>
        </p:spPr>
        <p:txBody>
          <a:bodyPr/>
          <a:lstStyle/>
          <a:p>
            <a:pPr eaLnBrk="1" hangingPunct="1"/>
            <a:r>
              <a:rPr lang="en-US" altLang="en-US" sz="3200" b="1">
                <a:solidFill>
                  <a:srgbClr val="FF0000"/>
                </a:solidFill>
                <a:latin typeface="Tahoma" panose="020B0604030504040204" pitchFamily="34" charset="0"/>
              </a:rPr>
              <a:t>Image Histogram</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8291"/>
                                        </p:tgtEl>
                                        <p:attrNameLst>
                                          <p:attrName>style.visibility</p:attrName>
                                        </p:attrNameLst>
                                      </p:cBhvr>
                                      <p:to>
                                        <p:strVal val="visible"/>
                                      </p:to>
                                    </p:set>
                                    <p:anim calcmode="lin" valueType="num">
                                      <p:cBhvr additive="base">
                                        <p:cTn id="7" dur="500" fill="hold"/>
                                        <p:tgtEl>
                                          <p:spTgt spid="268291"/>
                                        </p:tgtEl>
                                        <p:attrNameLst>
                                          <p:attrName>ppt_x</p:attrName>
                                        </p:attrNameLst>
                                      </p:cBhvr>
                                      <p:tavLst>
                                        <p:tav tm="0">
                                          <p:val>
                                            <p:strVal val="0-#ppt_w/2"/>
                                          </p:val>
                                        </p:tav>
                                        <p:tav tm="100000">
                                          <p:val>
                                            <p:strVal val="#ppt_x"/>
                                          </p:val>
                                        </p:tav>
                                      </p:tavLst>
                                    </p:anim>
                                    <p:anim calcmode="lin" valueType="num">
                                      <p:cBhvr additive="base">
                                        <p:cTn id="8" dur="500" fill="hold"/>
                                        <p:tgtEl>
                                          <p:spTgt spid="268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xmlns="" id="{C307EB5B-8D5F-4478-A895-7E14C82637EE}"/>
              </a:ext>
            </a:extLst>
          </p:cNvPr>
          <p:cNvSpPr>
            <a:spLocks noGrp="1" noChangeArrowheads="1"/>
          </p:cNvSpPr>
          <p:nvPr>
            <p:ph type="title"/>
          </p:nvPr>
        </p:nvSpPr>
        <p:spPr>
          <a:xfrm>
            <a:off x="228600" y="228600"/>
            <a:ext cx="8610600" cy="457200"/>
          </a:xfrm>
        </p:spPr>
        <p:txBody>
          <a:bodyPr/>
          <a:lstStyle/>
          <a:p>
            <a:pPr eaLnBrk="1" hangingPunct="1"/>
            <a:r>
              <a:rPr lang="en-US" altLang="en-US" sz="3200" b="1">
                <a:solidFill>
                  <a:srgbClr val="FF0000"/>
                </a:solidFill>
                <a:latin typeface="Tahoma" panose="020B0604030504040204" pitchFamily="34" charset="0"/>
              </a:rPr>
              <a:t>Cumulative Distribution Function</a:t>
            </a:r>
          </a:p>
        </p:txBody>
      </p:sp>
      <p:sp>
        <p:nvSpPr>
          <p:cNvPr id="300035" name="Rectangle 3">
            <a:extLst>
              <a:ext uri="{FF2B5EF4-FFF2-40B4-BE49-F238E27FC236}">
                <a16:creationId xmlns:a16="http://schemas.microsoft.com/office/drawing/2014/main" xmlns="" id="{D0E1A92D-04F7-4A0B-97AC-559F25EAB7AD}"/>
              </a:ext>
            </a:extLst>
          </p:cNvPr>
          <p:cNvSpPr>
            <a:spLocks noGrp="1" noChangeArrowheads="1"/>
          </p:cNvSpPr>
          <p:nvPr>
            <p:ph type="body" idx="1"/>
          </p:nvPr>
        </p:nvSpPr>
        <p:spPr>
          <a:xfrm>
            <a:off x="228600" y="1981200"/>
            <a:ext cx="8610600" cy="2057400"/>
          </a:xfrm>
        </p:spPr>
        <p:txBody>
          <a:bodyPr/>
          <a:lstStyle/>
          <a:p>
            <a:pPr algn="just" eaLnBrk="1" hangingPunct="1">
              <a:lnSpc>
                <a:spcPct val="90000"/>
              </a:lnSpc>
            </a:pPr>
            <a:r>
              <a:rPr lang="en-US" altLang="en-US" sz="2400"/>
              <a:t>The </a:t>
            </a:r>
            <a:r>
              <a:rPr lang="en-US" altLang="en-US" sz="2400" b="1">
                <a:solidFill>
                  <a:srgbClr val="000099"/>
                </a:solidFill>
              </a:rPr>
              <a:t>CDF</a:t>
            </a:r>
            <a:r>
              <a:rPr lang="en-US" altLang="en-US" sz="2400"/>
              <a:t> of an image is a table containing (for every gray level K) the probability of a pixel of level </a:t>
            </a:r>
            <a:r>
              <a:rPr lang="en-US" altLang="en-US" sz="2400" b="1" i="0">
                <a:solidFill>
                  <a:srgbClr val="FF0000"/>
                </a:solidFill>
              </a:rPr>
              <a:t>K OR LESS</a:t>
            </a:r>
            <a:r>
              <a:rPr lang="en-US" altLang="en-US" sz="2400"/>
              <a:t> actually occurring in the image</a:t>
            </a:r>
          </a:p>
          <a:p>
            <a:pPr algn="just" eaLnBrk="1" hangingPunct="1">
              <a:lnSpc>
                <a:spcPct val="90000"/>
              </a:lnSpc>
            </a:pPr>
            <a:endParaRPr lang="en-US" altLang="en-US" sz="2400"/>
          </a:p>
          <a:p>
            <a:pPr algn="just" eaLnBrk="1" hangingPunct="1">
              <a:lnSpc>
                <a:spcPct val="90000"/>
              </a:lnSpc>
            </a:pPr>
            <a:r>
              <a:rPr lang="en-US" altLang="en-US" sz="2400"/>
              <a:t>The </a:t>
            </a:r>
            <a:r>
              <a:rPr lang="en-US" altLang="en-US" sz="2400" b="1">
                <a:solidFill>
                  <a:schemeClr val="accent2"/>
                </a:solidFill>
              </a:rPr>
              <a:t>CDF</a:t>
            </a:r>
            <a:r>
              <a:rPr lang="en-US" altLang="en-US" sz="2400"/>
              <a:t> can be computed from the </a:t>
            </a:r>
            <a:r>
              <a:rPr lang="en-US" altLang="en-US" sz="2400" b="1"/>
              <a:t>histogram</a:t>
            </a:r>
            <a:r>
              <a:rPr lang="en-US" altLang="en-US" sz="2400"/>
              <a:t> as:</a:t>
            </a:r>
          </a:p>
        </p:txBody>
      </p:sp>
      <p:graphicFrame>
        <p:nvGraphicFramePr>
          <p:cNvPr id="300036" name="Object 4">
            <a:extLst>
              <a:ext uri="{FF2B5EF4-FFF2-40B4-BE49-F238E27FC236}">
                <a16:creationId xmlns:a16="http://schemas.microsoft.com/office/drawing/2014/main" xmlns="" id="{2101421D-0639-4757-A88C-2710A5CB6B19}"/>
              </a:ext>
            </a:extLst>
          </p:cNvPr>
          <p:cNvGraphicFramePr>
            <a:graphicFrameLocks noChangeAspect="1"/>
          </p:cNvGraphicFramePr>
          <p:nvPr/>
        </p:nvGraphicFramePr>
        <p:xfrm>
          <a:off x="2667000" y="3886200"/>
          <a:ext cx="2006600" cy="1349375"/>
        </p:xfrm>
        <a:graphic>
          <a:graphicData uri="http://schemas.openxmlformats.org/presentationml/2006/ole">
            <mc:AlternateContent xmlns:mc="http://schemas.openxmlformats.org/markup-compatibility/2006">
              <mc:Choice xmlns:v="urn:schemas-microsoft-com:vml" Requires="v">
                <p:oleObj spid="_x0000_s47117" name="Equation" r:id="rId3" imgW="660113" imgH="444307" progId="Equation.3">
                  <p:embed/>
                </p:oleObj>
              </mc:Choice>
              <mc:Fallback>
                <p:oleObj name="Equation" r:id="rId3" imgW="660113" imgH="44430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886200"/>
                        <a:ext cx="2006600"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0035">
                                            <p:txEl>
                                              <p:pRg st="0" end="0"/>
                                            </p:txEl>
                                          </p:spTgt>
                                        </p:tgtEl>
                                        <p:attrNameLst>
                                          <p:attrName>style.visibility</p:attrName>
                                        </p:attrNameLst>
                                      </p:cBhvr>
                                      <p:to>
                                        <p:strVal val="visible"/>
                                      </p:to>
                                    </p:set>
                                    <p:anim calcmode="lin" valueType="num">
                                      <p:cBhvr additive="base">
                                        <p:cTn id="7" dur="500" fill="hold"/>
                                        <p:tgtEl>
                                          <p:spTgt spid="3000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0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0035">
                                            <p:txEl>
                                              <p:pRg st="2" end="2"/>
                                            </p:txEl>
                                          </p:spTgt>
                                        </p:tgtEl>
                                        <p:attrNameLst>
                                          <p:attrName>style.visibility</p:attrName>
                                        </p:attrNameLst>
                                      </p:cBhvr>
                                      <p:to>
                                        <p:strVal val="visible"/>
                                      </p:to>
                                    </p:set>
                                    <p:anim calcmode="lin" valueType="num">
                                      <p:cBhvr additive="base">
                                        <p:cTn id="13" dur="500" fill="hold"/>
                                        <p:tgtEl>
                                          <p:spTgt spid="30003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00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0036"/>
                                        </p:tgtEl>
                                        <p:attrNameLst>
                                          <p:attrName>style.visibility</p:attrName>
                                        </p:attrNameLst>
                                      </p:cBhvr>
                                      <p:to>
                                        <p:strVal val="visible"/>
                                      </p:to>
                                    </p:set>
                                    <p:anim calcmode="lin" valueType="num">
                                      <p:cBhvr additive="base">
                                        <p:cTn id="19" dur="500" fill="hold"/>
                                        <p:tgtEl>
                                          <p:spTgt spid="300036"/>
                                        </p:tgtEl>
                                        <p:attrNameLst>
                                          <p:attrName>ppt_x</p:attrName>
                                        </p:attrNameLst>
                                      </p:cBhvr>
                                      <p:tavLst>
                                        <p:tav tm="0">
                                          <p:val>
                                            <p:strVal val="#ppt_x"/>
                                          </p:val>
                                        </p:tav>
                                        <p:tav tm="100000">
                                          <p:val>
                                            <p:strVal val="#ppt_x"/>
                                          </p:val>
                                        </p:tav>
                                      </p:tavLst>
                                    </p:anim>
                                    <p:anim calcmode="lin" valueType="num">
                                      <p:cBhvr additive="base">
                                        <p:cTn id="20" dur="500" fill="hold"/>
                                        <p:tgtEl>
                                          <p:spTgt spid="300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1059" name="Rectangle 3">
            <a:extLst>
              <a:ext uri="{FF2B5EF4-FFF2-40B4-BE49-F238E27FC236}">
                <a16:creationId xmlns:a16="http://schemas.microsoft.com/office/drawing/2014/main" xmlns="" id="{A2E84F28-AC78-4676-9C39-202E69FF5BCA}"/>
              </a:ext>
            </a:extLst>
          </p:cNvPr>
          <p:cNvSpPr>
            <a:spLocks noGrp="1" noChangeArrowheads="1"/>
          </p:cNvSpPr>
          <p:nvPr>
            <p:ph type="body" idx="1"/>
          </p:nvPr>
        </p:nvSpPr>
        <p:spPr>
          <a:xfrm>
            <a:off x="228600" y="1447800"/>
            <a:ext cx="8610600" cy="609600"/>
          </a:xfrm>
        </p:spPr>
        <p:txBody>
          <a:bodyPr/>
          <a:lstStyle/>
          <a:p>
            <a:pPr eaLnBrk="1" hangingPunct="1">
              <a:buFontTx/>
              <a:buChar char="o"/>
            </a:pPr>
            <a:r>
              <a:rPr lang="en-US" altLang="en-US" sz="2400" b="1">
                <a:solidFill>
                  <a:srgbClr val="000099"/>
                </a:solidFill>
              </a:rPr>
              <a:t>CDF</a:t>
            </a:r>
            <a:r>
              <a:rPr lang="en-US" altLang="en-US" sz="2400"/>
              <a:t> is a monotonically increasing function.</a:t>
            </a:r>
          </a:p>
        </p:txBody>
      </p:sp>
      <p:grpSp>
        <p:nvGrpSpPr>
          <p:cNvPr id="301060" name="Group 4">
            <a:extLst>
              <a:ext uri="{FF2B5EF4-FFF2-40B4-BE49-F238E27FC236}">
                <a16:creationId xmlns:a16="http://schemas.microsoft.com/office/drawing/2014/main" xmlns="" id="{48CB51D1-8AB1-4961-91FB-D7120C9BF5D2}"/>
              </a:ext>
            </a:extLst>
          </p:cNvPr>
          <p:cNvGrpSpPr>
            <a:grpSpLocks/>
          </p:cNvGrpSpPr>
          <p:nvPr/>
        </p:nvGrpSpPr>
        <p:grpSpPr bwMode="auto">
          <a:xfrm>
            <a:off x="381000" y="2667000"/>
            <a:ext cx="3962400" cy="2819400"/>
            <a:chOff x="240" y="1968"/>
            <a:chExt cx="2496" cy="1776"/>
          </a:xfrm>
        </p:grpSpPr>
        <p:pic>
          <p:nvPicPr>
            <p:cNvPr id="48136" name="Picture 5">
              <a:extLst>
                <a:ext uri="{FF2B5EF4-FFF2-40B4-BE49-F238E27FC236}">
                  <a16:creationId xmlns:a16="http://schemas.microsoft.com/office/drawing/2014/main" xmlns="" id="{C6AFD0F9-8B2A-42AE-8745-121EF8641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1968"/>
              <a:ext cx="2496" cy="14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7" name="Text Box 6">
              <a:extLst>
                <a:ext uri="{FF2B5EF4-FFF2-40B4-BE49-F238E27FC236}">
                  <a16:creationId xmlns:a16="http://schemas.microsoft.com/office/drawing/2014/main" xmlns="" id="{3E0153CA-AC58-47A4-A7D2-9797D525FD90}"/>
                </a:ext>
              </a:extLst>
            </p:cNvPr>
            <p:cNvSpPr txBox="1">
              <a:spLocks noChangeArrowheads="1"/>
            </p:cNvSpPr>
            <p:nvPr/>
          </p:nvSpPr>
          <p:spPr bwMode="auto">
            <a:xfrm>
              <a:off x="240" y="3456"/>
              <a:ext cx="2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2400" i="0"/>
                <a:t>Image histogram</a:t>
              </a:r>
            </a:p>
          </p:txBody>
        </p:sp>
      </p:grpSp>
      <p:grpSp>
        <p:nvGrpSpPr>
          <p:cNvPr id="301063" name="Group 7">
            <a:extLst>
              <a:ext uri="{FF2B5EF4-FFF2-40B4-BE49-F238E27FC236}">
                <a16:creationId xmlns:a16="http://schemas.microsoft.com/office/drawing/2014/main" xmlns="" id="{F7FAD573-C0D7-4949-AE28-2B2A7BC174E5}"/>
              </a:ext>
            </a:extLst>
          </p:cNvPr>
          <p:cNvGrpSpPr>
            <a:grpSpLocks/>
          </p:cNvGrpSpPr>
          <p:nvPr/>
        </p:nvGrpSpPr>
        <p:grpSpPr bwMode="auto">
          <a:xfrm>
            <a:off x="4495800" y="2667000"/>
            <a:ext cx="3962400" cy="2819400"/>
            <a:chOff x="2832" y="1968"/>
            <a:chExt cx="2496" cy="1776"/>
          </a:xfrm>
        </p:grpSpPr>
        <p:pic>
          <p:nvPicPr>
            <p:cNvPr id="48134" name="Picture 8">
              <a:extLst>
                <a:ext uri="{FF2B5EF4-FFF2-40B4-BE49-F238E27FC236}">
                  <a16:creationId xmlns:a16="http://schemas.microsoft.com/office/drawing/2014/main" xmlns="" id="{4D373680-E362-425D-A8C7-4B37A6B2F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 y="1968"/>
              <a:ext cx="2496" cy="14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5" name="Text Box 9">
              <a:extLst>
                <a:ext uri="{FF2B5EF4-FFF2-40B4-BE49-F238E27FC236}">
                  <a16:creationId xmlns:a16="http://schemas.microsoft.com/office/drawing/2014/main" xmlns="" id="{43DBA69E-10F3-4E48-A8A1-9BEF70488D21}"/>
                </a:ext>
              </a:extLst>
            </p:cNvPr>
            <p:cNvSpPr txBox="1">
              <a:spLocks noChangeArrowheads="1"/>
            </p:cNvSpPr>
            <p:nvPr/>
          </p:nvSpPr>
          <p:spPr bwMode="auto">
            <a:xfrm>
              <a:off x="2832" y="3456"/>
              <a:ext cx="2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2400" i="0"/>
                <a:t>Image CDF</a:t>
              </a:r>
            </a:p>
          </p:txBody>
        </p:sp>
      </p:grpSp>
      <p:sp>
        <p:nvSpPr>
          <p:cNvPr id="48133" name="Rectangle 11">
            <a:extLst>
              <a:ext uri="{FF2B5EF4-FFF2-40B4-BE49-F238E27FC236}">
                <a16:creationId xmlns:a16="http://schemas.microsoft.com/office/drawing/2014/main" xmlns="" id="{FB5DE087-26C9-4D05-A5D8-62678D2225DE}"/>
              </a:ext>
            </a:extLst>
          </p:cNvPr>
          <p:cNvSpPr>
            <a:spLocks noGrp="1" noChangeArrowheads="1"/>
          </p:cNvSpPr>
          <p:nvPr>
            <p:ph type="title"/>
          </p:nvPr>
        </p:nvSpPr>
        <p:spPr>
          <a:xfrm>
            <a:off x="228600" y="228600"/>
            <a:ext cx="8610600" cy="457200"/>
          </a:xfrm>
          <a:noFill/>
        </p:spPr>
        <p:txBody>
          <a:bodyPr/>
          <a:lstStyle/>
          <a:p>
            <a:pPr eaLnBrk="1" hangingPunct="1"/>
            <a:r>
              <a:rPr lang="en-US" altLang="en-US" sz="3200" b="1">
                <a:solidFill>
                  <a:srgbClr val="FF0000"/>
                </a:solidFill>
                <a:latin typeface="Tahoma" panose="020B0604030504040204" pitchFamily="34" charset="0"/>
              </a:rPr>
              <a:t>Cumulative Distribution Function</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anim calcmode="lin" valueType="num">
                                      <p:cBhvr additive="base">
                                        <p:cTn id="7" dur="500" fill="hold"/>
                                        <p:tgtEl>
                                          <p:spTgt spid="3010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1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01060"/>
                                        </p:tgtEl>
                                        <p:attrNameLst>
                                          <p:attrName>style.visibility</p:attrName>
                                        </p:attrNameLst>
                                      </p:cBhvr>
                                      <p:to>
                                        <p:strVal val="visible"/>
                                      </p:to>
                                    </p:set>
                                    <p:anim calcmode="lin" valueType="num">
                                      <p:cBhvr additive="base">
                                        <p:cTn id="13" dur="500" fill="hold"/>
                                        <p:tgtEl>
                                          <p:spTgt spid="301060"/>
                                        </p:tgtEl>
                                        <p:attrNameLst>
                                          <p:attrName>ppt_x</p:attrName>
                                        </p:attrNameLst>
                                      </p:cBhvr>
                                      <p:tavLst>
                                        <p:tav tm="0">
                                          <p:val>
                                            <p:strVal val="0-#ppt_w/2"/>
                                          </p:val>
                                        </p:tav>
                                        <p:tav tm="100000">
                                          <p:val>
                                            <p:strVal val="#ppt_x"/>
                                          </p:val>
                                        </p:tav>
                                      </p:tavLst>
                                    </p:anim>
                                    <p:anim calcmode="lin" valueType="num">
                                      <p:cBhvr additive="base">
                                        <p:cTn id="14" dur="500" fill="hold"/>
                                        <p:tgtEl>
                                          <p:spTgt spid="30106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01063"/>
                                        </p:tgtEl>
                                        <p:attrNameLst>
                                          <p:attrName>style.visibility</p:attrName>
                                        </p:attrNameLst>
                                      </p:cBhvr>
                                      <p:to>
                                        <p:strVal val="visible"/>
                                      </p:to>
                                    </p:set>
                                    <p:anim calcmode="lin" valueType="num">
                                      <p:cBhvr additive="base">
                                        <p:cTn id="19" dur="500" fill="hold"/>
                                        <p:tgtEl>
                                          <p:spTgt spid="301063"/>
                                        </p:tgtEl>
                                        <p:attrNameLst>
                                          <p:attrName>ppt_x</p:attrName>
                                        </p:attrNameLst>
                                      </p:cBhvr>
                                      <p:tavLst>
                                        <p:tav tm="0">
                                          <p:val>
                                            <p:strVal val="0-#ppt_w/2"/>
                                          </p:val>
                                        </p:tav>
                                        <p:tav tm="100000">
                                          <p:val>
                                            <p:strVal val="#ppt_x"/>
                                          </p:val>
                                        </p:tav>
                                      </p:tavLst>
                                    </p:anim>
                                    <p:anim calcmode="lin" valueType="num">
                                      <p:cBhvr additive="base">
                                        <p:cTn id="20" dur="500" fill="hold"/>
                                        <p:tgtEl>
                                          <p:spTgt spid="3010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3" name="Rectangle 3">
            <a:extLst>
              <a:ext uri="{FF2B5EF4-FFF2-40B4-BE49-F238E27FC236}">
                <a16:creationId xmlns:a16="http://schemas.microsoft.com/office/drawing/2014/main" xmlns="" id="{F6E35506-4FE4-4CC9-BF10-F5454D45E9CA}"/>
              </a:ext>
            </a:extLst>
          </p:cNvPr>
          <p:cNvSpPr>
            <a:spLocks noGrp="1" noChangeArrowheads="1"/>
          </p:cNvSpPr>
          <p:nvPr>
            <p:ph type="body" idx="1"/>
          </p:nvPr>
        </p:nvSpPr>
        <p:spPr>
          <a:xfrm>
            <a:off x="533400" y="2590800"/>
            <a:ext cx="7772400" cy="914400"/>
          </a:xfrm>
        </p:spPr>
        <p:txBody>
          <a:bodyPr/>
          <a:lstStyle/>
          <a:p>
            <a:pPr algn="just" eaLnBrk="1" hangingPunct="1">
              <a:lnSpc>
                <a:spcPct val="90000"/>
              </a:lnSpc>
              <a:buFont typeface="Wingdings" panose="05000000000000000000" pitchFamily="2" charset="2"/>
              <a:buChar char="ü"/>
            </a:pPr>
            <a:r>
              <a:rPr lang="en-US" altLang="en-US" sz="1800" b="1">
                <a:latin typeface="Tahoma" panose="020B0604030504040204" pitchFamily="34" charset="0"/>
              </a:rPr>
              <a:t>The CDF of an image having uniformly distributed pixel levels is a straight-line with slope 1 (using normalized gray levels). The derivative of the CDF is constant.</a:t>
            </a:r>
          </a:p>
        </p:txBody>
      </p:sp>
      <p:grpSp>
        <p:nvGrpSpPr>
          <p:cNvPr id="302084" name="Group 4">
            <a:extLst>
              <a:ext uri="{FF2B5EF4-FFF2-40B4-BE49-F238E27FC236}">
                <a16:creationId xmlns:a16="http://schemas.microsoft.com/office/drawing/2014/main" xmlns="" id="{C6FD8FB1-D210-49D9-9B4B-4DC64C03BCEB}"/>
              </a:ext>
            </a:extLst>
          </p:cNvPr>
          <p:cNvGrpSpPr>
            <a:grpSpLocks/>
          </p:cNvGrpSpPr>
          <p:nvPr/>
        </p:nvGrpSpPr>
        <p:grpSpPr bwMode="auto">
          <a:xfrm>
            <a:off x="990600" y="838200"/>
            <a:ext cx="2743200" cy="1646238"/>
            <a:chOff x="1008" y="1200"/>
            <a:chExt cx="1728" cy="1037"/>
          </a:xfrm>
        </p:grpSpPr>
        <p:sp>
          <p:nvSpPr>
            <p:cNvPr id="49167" name="Text Box 5">
              <a:extLst>
                <a:ext uri="{FF2B5EF4-FFF2-40B4-BE49-F238E27FC236}">
                  <a16:creationId xmlns:a16="http://schemas.microsoft.com/office/drawing/2014/main" xmlns="" id="{53AD3578-FF5B-4A66-9380-C36F16BBC2F1}"/>
                </a:ext>
              </a:extLst>
            </p:cNvPr>
            <p:cNvSpPr txBox="1">
              <a:spLocks noChangeArrowheads="1"/>
            </p:cNvSpPr>
            <p:nvPr/>
          </p:nvSpPr>
          <p:spPr bwMode="auto">
            <a:xfrm>
              <a:off x="1056" y="2064"/>
              <a:ext cx="168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200" i="0"/>
                <a:t>Image histogram</a:t>
              </a:r>
            </a:p>
          </p:txBody>
        </p:sp>
        <p:pic>
          <p:nvPicPr>
            <p:cNvPr id="49168" name="Picture 6">
              <a:extLst>
                <a:ext uri="{FF2B5EF4-FFF2-40B4-BE49-F238E27FC236}">
                  <a16:creationId xmlns:a16="http://schemas.microsoft.com/office/drawing/2014/main" xmlns="" id="{EF03B67E-4593-496A-9785-D6C835D50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1200"/>
              <a:ext cx="1728" cy="8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2087" name="Group 7">
            <a:extLst>
              <a:ext uri="{FF2B5EF4-FFF2-40B4-BE49-F238E27FC236}">
                <a16:creationId xmlns:a16="http://schemas.microsoft.com/office/drawing/2014/main" xmlns="" id="{AF3DC644-A9D3-47E3-8E55-57025C3B686C}"/>
              </a:ext>
            </a:extLst>
          </p:cNvPr>
          <p:cNvGrpSpPr>
            <a:grpSpLocks/>
          </p:cNvGrpSpPr>
          <p:nvPr/>
        </p:nvGrpSpPr>
        <p:grpSpPr bwMode="auto">
          <a:xfrm>
            <a:off x="4343400" y="838200"/>
            <a:ext cx="2514600" cy="1646238"/>
            <a:chOff x="2880" y="1200"/>
            <a:chExt cx="1584" cy="1037"/>
          </a:xfrm>
        </p:grpSpPr>
        <p:sp>
          <p:nvSpPr>
            <p:cNvPr id="49165" name="Text Box 8">
              <a:extLst>
                <a:ext uri="{FF2B5EF4-FFF2-40B4-BE49-F238E27FC236}">
                  <a16:creationId xmlns:a16="http://schemas.microsoft.com/office/drawing/2014/main" xmlns="" id="{A3F6219B-3DEF-4E69-9F15-C115B23B671C}"/>
                </a:ext>
              </a:extLst>
            </p:cNvPr>
            <p:cNvSpPr txBox="1">
              <a:spLocks noChangeArrowheads="1"/>
            </p:cNvSpPr>
            <p:nvPr/>
          </p:nvSpPr>
          <p:spPr bwMode="auto">
            <a:xfrm>
              <a:off x="2880" y="2064"/>
              <a:ext cx="15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200" i="0"/>
                <a:t>Image CDF</a:t>
              </a:r>
            </a:p>
          </p:txBody>
        </p:sp>
        <p:pic>
          <p:nvPicPr>
            <p:cNvPr id="49166" name="Picture 9">
              <a:extLst>
                <a:ext uri="{FF2B5EF4-FFF2-40B4-BE49-F238E27FC236}">
                  <a16:creationId xmlns:a16="http://schemas.microsoft.com/office/drawing/2014/main" xmlns="" id="{4402F1CB-E49A-4406-A546-9037004C5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200"/>
              <a:ext cx="1584" cy="8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2090" name="Group 10">
            <a:extLst>
              <a:ext uri="{FF2B5EF4-FFF2-40B4-BE49-F238E27FC236}">
                <a16:creationId xmlns:a16="http://schemas.microsoft.com/office/drawing/2014/main" xmlns="" id="{4A160682-A30A-4AD5-82FE-CDCFE5AA613C}"/>
              </a:ext>
            </a:extLst>
          </p:cNvPr>
          <p:cNvGrpSpPr>
            <a:grpSpLocks/>
          </p:cNvGrpSpPr>
          <p:nvPr/>
        </p:nvGrpSpPr>
        <p:grpSpPr bwMode="auto">
          <a:xfrm>
            <a:off x="990600" y="3581400"/>
            <a:ext cx="2743200" cy="1798638"/>
            <a:chOff x="1008" y="2928"/>
            <a:chExt cx="1728" cy="1133"/>
          </a:xfrm>
        </p:grpSpPr>
        <p:pic>
          <p:nvPicPr>
            <p:cNvPr id="49163" name="Picture 11">
              <a:extLst>
                <a:ext uri="{FF2B5EF4-FFF2-40B4-BE49-F238E27FC236}">
                  <a16:creationId xmlns:a16="http://schemas.microsoft.com/office/drawing/2014/main" xmlns="" id="{2FF4A742-37A3-4174-A9BD-07A6A1E1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2928"/>
              <a:ext cx="1728" cy="9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64" name="Text Box 12">
              <a:extLst>
                <a:ext uri="{FF2B5EF4-FFF2-40B4-BE49-F238E27FC236}">
                  <a16:creationId xmlns:a16="http://schemas.microsoft.com/office/drawing/2014/main" xmlns="" id="{88A94B44-DFF4-4D8C-B4B3-67CC96B36B05}"/>
                </a:ext>
              </a:extLst>
            </p:cNvPr>
            <p:cNvSpPr txBox="1">
              <a:spLocks noChangeArrowheads="1"/>
            </p:cNvSpPr>
            <p:nvPr/>
          </p:nvSpPr>
          <p:spPr bwMode="auto">
            <a:xfrm>
              <a:off x="1008" y="3888"/>
              <a:ext cx="168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200" i="0"/>
                <a:t>Image histogram</a:t>
              </a:r>
            </a:p>
          </p:txBody>
        </p:sp>
      </p:grpSp>
      <p:grpSp>
        <p:nvGrpSpPr>
          <p:cNvPr id="302093" name="Group 13">
            <a:extLst>
              <a:ext uri="{FF2B5EF4-FFF2-40B4-BE49-F238E27FC236}">
                <a16:creationId xmlns:a16="http://schemas.microsoft.com/office/drawing/2014/main" xmlns="" id="{64ACD968-87D1-4966-8A1D-E846F47D7CB5}"/>
              </a:ext>
            </a:extLst>
          </p:cNvPr>
          <p:cNvGrpSpPr>
            <a:grpSpLocks/>
          </p:cNvGrpSpPr>
          <p:nvPr/>
        </p:nvGrpSpPr>
        <p:grpSpPr bwMode="auto">
          <a:xfrm>
            <a:off x="4419600" y="3581400"/>
            <a:ext cx="2743200" cy="1798638"/>
            <a:chOff x="2928" y="2928"/>
            <a:chExt cx="1728" cy="1133"/>
          </a:xfrm>
        </p:grpSpPr>
        <p:pic>
          <p:nvPicPr>
            <p:cNvPr id="49161" name="Picture 14">
              <a:extLst>
                <a:ext uri="{FF2B5EF4-FFF2-40B4-BE49-F238E27FC236}">
                  <a16:creationId xmlns:a16="http://schemas.microsoft.com/office/drawing/2014/main" xmlns="" id="{474E380A-4279-4D8F-BC19-827F4A7105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2928"/>
              <a:ext cx="1728" cy="9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62" name="Text Box 15">
              <a:extLst>
                <a:ext uri="{FF2B5EF4-FFF2-40B4-BE49-F238E27FC236}">
                  <a16:creationId xmlns:a16="http://schemas.microsoft.com/office/drawing/2014/main" xmlns="" id="{ED0814FD-907C-4DE2-83E6-B4F45F6083A4}"/>
                </a:ext>
              </a:extLst>
            </p:cNvPr>
            <p:cNvSpPr txBox="1">
              <a:spLocks noChangeArrowheads="1"/>
            </p:cNvSpPr>
            <p:nvPr/>
          </p:nvSpPr>
          <p:spPr bwMode="auto">
            <a:xfrm>
              <a:off x="2976" y="3888"/>
              <a:ext cx="15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1200" i="0"/>
                <a:t>Image CDF</a:t>
              </a:r>
            </a:p>
          </p:txBody>
        </p:sp>
      </p:grpSp>
      <p:sp>
        <p:nvSpPr>
          <p:cNvPr id="49159" name="Rectangle 16">
            <a:extLst>
              <a:ext uri="{FF2B5EF4-FFF2-40B4-BE49-F238E27FC236}">
                <a16:creationId xmlns:a16="http://schemas.microsoft.com/office/drawing/2014/main" xmlns="" id="{38AEAAFF-087F-4314-BB37-A69C3C2CA02B}"/>
              </a:ext>
            </a:extLst>
          </p:cNvPr>
          <p:cNvSpPr>
            <a:spLocks noChangeArrowheads="1"/>
          </p:cNvSpPr>
          <p:nvPr/>
        </p:nvSpPr>
        <p:spPr bwMode="auto">
          <a:xfrm>
            <a:off x="228600" y="228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0"/>
              </a:spcBef>
              <a:buClrTx/>
              <a:buFontTx/>
              <a:buNone/>
            </a:pPr>
            <a:r>
              <a:rPr lang="en-US" altLang="en-US" b="1" i="0">
                <a:solidFill>
                  <a:srgbClr val="FF0000"/>
                </a:solidFill>
                <a:latin typeface="Tahoma" panose="020B0604030504040204" pitchFamily="34" charset="0"/>
              </a:rPr>
              <a:t>Cumulative Distribution Function (CDF)</a:t>
            </a:r>
          </a:p>
        </p:txBody>
      </p:sp>
      <p:sp>
        <p:nvSpPr>
          <p:cNvPr id="2" name="TextBox 1">
            <a:extLst>
              <a:ext uri="{FF2B5EF4-FFF2-40B4-BE49-F238E27FC236}">
                <a16:creationId xmlns:a16="http://schemas.microsoft.com/office/drawing/2014/main" xmlns="" id="{1C73DC0B-F216-4472-B8ED-628A761BCD7C}"/>
              </a:ext>
            </a:extLst>
          </p:cNvPr>
          <p:cNvSpPr txBox="1"/>
          <p:nvPr/>
        </p:nvSpPr>
        <p:spPr>
          <a:xfrm>
            <a:off x="914400" y="5486400"/>
            <a:ext cx="7924800" cy="1200150"/>
          </a:xfrm>
          <a:prstGeom prst="rect">
            <a:avLst/>
          </a:prstGeom>
          <a:noFill/>
        </p:spPr>
        <p:txBody>
          <a:bodyPr>
            <a:spAutoFit/>
          </a:bodyPr>
          <a:lstStyle/>
          <a:p>
            <a:pPr>
              <a:defRPr/>
            </a:pPr>
            <a:r>
              <a:rPr lang="en-US" dirty="0">
                <a:solidFill>
                  <a:srgbClr val="FF0000"/>
                </a:solidFill>
              </a:rPr>
              <a:t>CDF Characteristics of a good contrast image:</a:t>
            </a:r>
          </a:p>
          <a:p>
            <a:pPr marL="457200" indent="-457200">
              <a:buFontTx/>
              <a:buAutoNum type="arabicPeriod"/>
              <a:defRPr/>
            </a:pPr>
            <a:r>
              <a:rPr lang="en-US" dirty="0">
                <a:solidFill>
                  <a:srgbClr val="FF0000"/>
                </a:solidFill>
              </a:rPr>
              <a:t>It is always </a:t>
            </a:r>
            <a:r>
              <a:rPr lang="en-US" dirty="0" smtClean="0">
                <a:solidFill>
                  <a:srgbClr val="FF0000"/>
                </a:solidFill>
              </a:rPr>
              <a:t>increasing throughout the dynamic range</a:t>
            </a:r>
            <a:endParaRPr lang="en-US" dirty="0">
              <a:solidFill>
                <a:srgbClr val="FF0000"/>
              </a:solidFill>
            </a:endParaRPr>
          </a:p>
          <a:p>
            <a:pPr marL="457200" indent="-457200">
              <a:buFontTx/>
              <a:buAutoNum type="arabicPeriod"/>
              <a:defRPr/>
            </a:pPr>
            <a:r>
              <a:rPr lang="en-US" dirty="0">
                <a:solidFill>
                  <a:srgbClr val="FF0000"/>
                </a:solidFill>
              </a:rPr>
              <a:t>It is nonlinear (slope is not constant)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02084"/>
                                        </p:tgtEl>
                                        <p:attrNameLst>
                                          <p:attrName>style.visibility</p:attrName>
                                        </p:attrNameLst>
                                      </p:cBhvr>
                                      <p:to>
                                        <p:strVal val="visible"/>
                                      </p:to>
                                    </p:set>
                                    <p:anim calcmode="lin" valueType="num">
                                      <p:cBhvr additive="base">
                                        <p:cTn id="7" dur="500" fill="hold"/>
                                        <p:tgtEl>
                                          <p:spTgt spid="302084"/>
                                        </p:tgtEl>
                                        <p:attrNameLst>
                                          <p:attrName>ppt_x</p:attrName>
                                        </p:attrNameLst>
                                      </p:cBhvr>
                                      <p:tavLst>
                                        <p:tav tm="0">
                                          <p:val>
                                            <p:strVal val="0-#ppt_w/2"/>
                                          </p:val>
                                        </p:tav>
                                        <p:tav tm="100000">
                                          <p:val>
                                            <p:strVal val="#ppt_x"/>
                                          </p:val>
                                        </p:tav>
                                      </p:tavLst>
                                    </p:anim>
                                    <p:anim calcmode="lin" valueType="num">
                                      <p:cBhvr additive="base">
                                        <p:cTn id="8" dur="500" fill="hold"/>
                                        <p:tgtEl>
                                          <p:spTgt spid="3020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02087"/>
                                        </p:tgtEl>
                                        <p:attrNameLst>
                                          <p:attrName>style.visibility</p:attrName>
                                        </p:attrNameLst>
                                      </p:cBhvr>
                                      <p:to>
                                        <p:strVal val="visible"/>
                                      </p:to>
                                    </p:set>
                                    <p:anim calcmode="lin" valueType="num">
                                      <p:cBhvr additive="base">
                                        <p:cTn id="13" dur="500" fill="hold"/>
                                        <p:tgtEl>
                                          <p:spTgt spid="302087"/>
                                        </p:tgtEl>
                                        <p:attrNameLst>
                                          <p:attrName>ppt_x</p:attrName>
                                        </p:attrNameLst>
                                      </p:cBhvr>
                                      <p:tavLst>
                                        <p:tav tm="0">
                                          <p:val>
                                            <p:strVal val="0-#ppt_w/2"/>
                                          </p:val>
                                        </p:tav>
                                        <p:tav tm="100000">
                                          <p:val>
                                            <p:strVal val="#ppt_x"/>
                                          </p:val>
                                        </p:tav>
                                      </p:tavLst>
                                    </p:anim>
                                    <p:anim calcmode="lin" valueType="num">
                                      <p:cBhvr additive="base">
                                        <p:cTn id="14" dur="500" fill="hold"/>
                                        <p:tgtEl>
                                          <p:spTgt spid="30208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2083">
                                            <p:txEl>
                                              <p:pRg st="0" end="0"/>
                                            </p:txEl>
                                          </p:spTgt>
                                        </p:tgtEl>
                                        <p:attrNameLst>
                                          <p:attrName>style.visibility</p:attrName>
                                        </p:attrNameLst>
                                      </p:cBhvr>
                                      <p:to>
                                        <p:strVal val="visible"/>
                                      </p:to>
                                    </p:set>
                                    <p:anim calcmode="lin" valueType="num">
                                      <p:cBhvr additive="base">
                                        <p:cTn id="19" dur="500" fill="hold"/>
                                        <p:tgtEl>
                                          <p:spTgt spid="30208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2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02090"/>
                                        </p:tgtEl>
                                        <p:attrNameLst>
                                          <p:attrName>style.visibility</p:attrName>
                                        </p:attrNameLst>
                                      </p:cBhvr>
                                      <p:to>
                                        <p:strVal val="visible"/>
                                      </p:to>
                                    </p:set>
                                    <p:anim calcmode="lin" valueType="num">
                                      <p:cBhvr additive="base">
                                        <p:cTn id="25" dur="500" fill="hold"/>
                                        <p:tgtEl>
                                          <p:spTgt spid="302090"/>
                                        </p:tgtEl>
                                        <p:attrNameLst>
                                          <p:attrName>ppt_x</p:attrName>
                                        </p:attrNameLst>
                                      </p:cBhvr>
                                      <p:tavLst>
                                        <p:tav tm="0">
                                          <p:val>
                                            <p:strVal val="0-#ppt_w/2"/>
                                          </p:val>
                                        </p:tav>
                                        <p:tav tm="100000">
                                          <p:val>
                                            <p:strVal val="#ppt_x"/>
                                          </p:val>
                                        </p:tav>
                                      </p:tavLst>
                                    </p:anim>
                                    <p:anim calcmode="lin" valueType="num">
                                      <p:cBhvr additive="base">
                                        <p:cTn id="26" dur="500" fill="hold"/>
                                        <p:tgtEl>
                                          <p:spTgt spid="30209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02093"/>
                                        </p:tgtEl>
                                        <p:attrNameLst>
                                          <p:attrName>style.visibility</p:attrName>
                                        </p:attrNameLst>
                                      </p:cBhvr>
                                      <p:to>
                                        <p:strVal val="visible"/>
                                      </p:to>
                                    </p:set>
                                    <p:anim calcmode="lin" valueType="num">
                                      <p:cBhvr additive="base">
                                        <p:cTn id="31" dur="500" fill="hold"/>
                                        <p:tgtEl>
                                          <p:spTgt spid="302093"/>
                                        </p:tgtEl>
                                        <p:attrNameLst>
                                          <p:attrName>ppt_x</p:attrName>
                                        </p:attrNameLst>
                                      </p:cBhvr>
                                      <p:tavLst>
                                        <p:tav tm="0">
                                          <p:val>
                                            <p:strVal val="0-#ppt_w/2"/>
                                          </p:val>
                                        </p:tav>
                                        <p:tav tm="100000">
                                          <p:val>
                                            <p:strVal val="#ppt_x"/>
                                          </p:val>
                                        </p:tav>
                                      </p:tavLst>
                                    </p:anim>
                                    <p:anim calcmode="lin" valueType="num">
                                      <p:cBhvr additive="base">
                                        <p:cTn id="32" dur="500" fill="hold"/>
                                        <p:tgtEl>
                                          <p:spTgt spid="3020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a:extLst>
              <a:ext uri="{FF2B5EF4-FFF2-40B4-BE49-F238E27FC236}">
                <a16:creationId xmlns:a16="http://schemas.microsoft.com/office/drawing/2014/main" xmlns="" id="{5848E39A-8630-4C6E-82D4-36ED8C554C7A}"/>
              </a:ext>
            </a:extLst>
          </p:cNvPr>
          <p:cNvSpPr>
            <a:spLocks noChangeArrowheads="1"/>
          </p:cNvSpPr>
          <p:nvPr/>
        </p:nvSpPr>
        <p:spPr bwMode="auto">
          <a:xfrm>
            <a:off x="228600" y="990600"/>
            <a:ext cx="8686800"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Tx/>
              <a:buAutoNum type="arabicPeriod" startAt="4"/>
            </a:pPr>
            <a:r>
              <a:rPr lang="en-US" altLang="en-US" sz="2000">
                <a:solidFill>
                  <a:schemeClr val="hlink"/>
                </a:solidFill>
                <a:latin typeface="Tahoma" panose="020B0604030504040204" pitchFamily="34" charset="0"/>
              </a:rPr>
              <a:t>Image analysis: </a:t>
            </a:r>
          </a:p>
          <a:p>
            <a:pPr algn="just" eaLnBrk="1" hangingPunct="1"/>
            <a:r>
              <a:rPr lang="en-US" altLang="en-US" sz="1800">
                <a:latin typeface="Tahoma" panose="020B0604030504040204" pitchFamily="34" charset="0"/>
              </a:rPr>
              <a:t>      It is concerned with making quantitative measurements from an image to produce a description of it. Image analysis technique deals with extraction of certain features that aid in identification of the object, navigation and tracking of objects. It is the main tools used in computer vision.</a:t>
            </a:r>
          </a:p>
          <a:p>
            <a:pPr algn="just" eaLnBrk="1" hangingPunct="1"/>
            <a:endParaRPr lang="en-US" altLang="en-US" sz="1800">
              <a:latin typeface="Tahoma" panose="020B0604030504040204" pitchFamily="34" charset="0"/>
            </a:endParaRPr>
          </a:p>
          <a:p>
            <a:pPr algn="just" eaLnBrk="1" hangingPunct="1">
              <a:buFontTx/>
              <a:buAutoNum type="arabicPeriod" startAt="5"/>
            </a:pPr>
            <a:r>
              <a:rPr lang="en-US" altLang="en-US" sz="2000">
                <a:solidFill>
                  <a:schemeClr val="hlink"/>
                </a:solidFill>
                <a:latin typeface="Tahoma" panose="020B0604030504040204" pitchFamily="34" charset="0"/>
              </a:rPr>
              <a:t>Image reconstruction:</a:t>
            </a:r>
          </a:p>
          <a:p>
            <a:pPr algn="just" eaLnBrk="1" hangingPunct="1"/>
            <a:r>
              <a:rPr lang="en-US" altLang="en-US" sz="1800">
                <a:solidFill>
                  <a:schemeClr val="hlink"/>
                </a:solidFill>
                <a:latin typeface="Tahoma" panose="020B0604030504040204" pitchFamily="34" charset="0"/>
              </a:rPr>
              <a:t>       </a:t>
            </a:r>
            <a:r>
              <a:rPr lang="en-US" altLang="en-US" sz="1800">
                <a:latin typeface="Tahoma" panose="020B0604030504040204" pitchFamily="34" charset="0"/>
              </a:rPr>
              <a:t>Image reconstruction from projections is a special class of image restoration problems where two- (or higher) dimensional object is reconstructed from several one-dimensional projections. For example, in medical imaging, each projection is obtained by projecting a parallel X-ray beam through the object.</a:t>
            </a:r>
          </a:p>
          <a:p>
            <a:pPr eaLnBrk="1" hangingPunct="1"/>
            <a:endParaRPr lang="en-US" altLang="en-US" sz="1800">
              <a:latin typeface="Tahoma" panose="020B0604030504040204" pitchFamily="34" charset="0"/>
            </a:endParaRPr>
          </a:p>
          <a:p>
            <a:pPr algn="just" eaLnBrk="1" hangingPunct="1">
              <a:buFontTx/>
              <a:buAutoNum type="arabicPeriod" startAt="6"/>
            </a:pPr>
            <a:r>
              <a:rPr lang="en-US" altLang="en-US" sz="2000">
                <a:solidFill>
                  <a:schemeClr val="hlink"/>
                </a:solidFill>
                <a:latin typeface="Tahoma" panose="020B0604030504040204" pitchFamily="34" charset="0"/>
              </a:rPr>
              <a:t>Image data compression: </a:t>
            </a:r>
          </a:p>
          <a:p>
            <a:pPr algn="just" eaLnBrk="1" hangingPunct="1"/>
            <a:r>
              <a:rPr lang="en-US" altLang="en-US" sz="2000">
                <a:solidFill>
                  <a:schemeClr val="hlink"/>
                </a:solidFill>
                <a:latin typeface="Tahoma" panose="020B0604030504040204" pitchFamily="34" charset="0"/>
              </a:rPr>
              <a:t>     </a:t>
            </a:r>
            <a:r>
              <a:rPr lang="en-US" altLang="en-US" sz="1800">
                <a:latin typeface="Tahoma" panose="020B0604030504040204" pitchFamily="34" charset="0"/>
              </a:rPr>
              <a:t>Image data compression techniques are concerned with reduction of the number of bits required to store or transmit images without any appreciable loss of information.</a:t>
            </a:r>
          </a:p>
        </p:txBody>
      </p:sp>
      <p:sp>
        <p:nvSpPr>
          <p:cNvPr id="11267" name="Rectangle 7">
            <a:extLst>
              <a:ext uri="{FF2B5EF4-FFF2-40B4-BE49-F238E27FC236}">
                <a16:creationId xmlns:a16="http://schemas.microsoft.com/office/drawing/2014/main" xmlns="" id="{1C799301-F58F-4DA3-A560-0FCD6EED4D98}"/>
              </a:ext>
            </a:extLst>
          </p:cNvPr>
          <p:cNvSpPr>
            <a:spLocks noGrp="1" noChangeArrowheads="1"/>
          </p:cNvSpPr>
          <p:nvPr>
            <p:ph type="title"/>
          </p:nvPr>
        </p:nvSpPr>
        <p:spPr>
          <a:xfrm>
            <a:off x="228600" y="152400"/>
            <a:ext cx="8610600" cy="533400"/>
          </a:xfrm>
          <a:noFill/>
        </p:spPr>
        <p:txBody>
          <a:bodyPr/>
          <a:lstStyle/>
          <a:p>
            <a:pPr eaLnBrk="1" hangingPunct="1"/>
            <a:r>
              <a:rPr lang="en-US" altLang="en-US" sz="3200" b="1">
                <a:solidFill>
                  <a:srgbClr val="FF0000"/>
                </a:solidFill>
                <a:latin typeface="Tahoma" panose="020B0604030504040204" pitchFamily="34" charset="0"/>
              </a:rPr>
              <a:t>Digital Image Processing Problems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F4EC71D4-2E05-42EF-8082-580AD0DE6BAE}"/>
              </a:ext>
            </a:extLst>
          </p:cNvPr>
          <p:cNvSpPr>
            <a:spLocks noGrp="1" noChangeArrowheads="1"/>
          </p:cNvSpPr>
          <p:nvPr>
            <p:ph type="title"/>
          </p:nvPr>
        </p:nvSpPr>
        <p:spPr>
          <a:xfrm>
            <a:off x="228600" y="152400"/>
            <a:ext cx="8610600" cy="457200"/>
          </a:xfrm>
        </p:spPr>
        <p:txBody>
          <a:bodyPr/>
          <a:lstStyle/>
          <a:p>
            <a:pPr eaLnBrk="1" hangingPunct="1"/>
            <a:r>
              <a:rPr lang="en-US" altLang="en-US" sz="3200" b="1">
                <a:solidFill>
                  <a:srgbClr val="FF0000"/>
                </a:solidFill>
                <a:latin typeface="Tahoma" panose="020B0604030504040204" pitchFamily="34" charset="0"/>
              </a:rPr>
              <a:t>Histogram Equalization</a:t>
            </a:r>
          </a:p>
        </p:txBody>
      </p:sp>
      <p:sp>
        <p:nvSpPr>
          <p:cNvPr id="296979" name="Rectangle 19">
            <a:extLst>
              <a:ext uri="{FF2B5EF4-FFF2-40B4-BE49-F238E27FC236}">
                <a16:creationId xmlns:a16="http://schemas.microsoft.com/office/drawing/2014/main" xmlns="" id="{4A306860-1CDB-4CA5-87AC-710DBD0B725A}"/>
              </a:ext>
            </a:extLst>
          </p:cNvPr>
          <p:cNvSpPr>
            <a:spLocks noChangeArrowheads="1"/>
          </p:cNvSpPr>
          <p:nvPr/>
        </p:nvSpPr>
        <p:spPr bwMode="auto">
          <a:xfrm>
            <a:off x="685800" y="1981200"/>
            <a:ext cx="77724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buFont typeface="Wingdings" panose="05000000000000000000" pitchFamily="2" charset="2"/>
              <a:buChar char="ü"/>
            </a:pPr>
            <a:r>
              <a:rPr lang="en-US" altLang="en-US" sz="2000">
                <a:latin typeface="Tahoma" panose="020B0604030504040204" pitchFamily="34" charset="0"/>
              </a:rPr>
              <a:t>Is a process of automatically distribute pixel values </a:t>
            </a:r>
            <a:r>
              <a:rPr lang="en-US" altLang="en-US" sz="2000" b="1">
                <a:solidFill>
                  <a:schemeClr val="accent2"/>
                </a:solidFill>
                <a:latin typeface="Tahoma" panose="020B0604030504040204" pitchFamily="34" charset="0"/>
              </a:rPr>
              <a:t>evenly</a:t>
            </a:r>
            <a:r>
              <a:rPr lang="en-US" altLang="en-US" sz="2000">
                <a:latin typeface="Tahoma" panose="020B0604030504040204" pitchFamily="34" charset="0"/>
              </a:rPr>
              <a:t> throughout the image</a:t>
            </a:r>
          </a:p>
          <a:p>
            <a:pPr lvl="1" eaLnBrk="1" hangingPunct="1">
              <a:buFontTx/>
              <a:buChar char="o"/>
            </a:pPr>
            <a:r>
              <a:rPr lang="en-US" altLang="en-US" sz="2000">
                <a:latin typeface="Tahoma" panose="020B0604030504040204" pitchFamily="34" charset="0"/>
              </a:rPr>
              <a:t>Each gray level should appear with </a:t>
            </a:r>
            <a:r>
              <a:rPr lang="en-US" altLang="en-US" sz="2000" b="1">
                <a:solidFill>
                  <a:srgbClr val="FF0000"/>
                </a:solidFill>
                <a:latin typeface="Tahoma" panose="020B0604030504040204" pitchFamily="34" charset="0"/>
              </a:rPr>
              <a:t>identical</a:t>
            </a:r>
            <a:r>
              <a:rPr lang="en-US" altLang="en-US" sz="2000">
                <a:latin typeface="Tahoma" panose="020B0604030504040204" pitchFamily="34" charset="0"/>
              </a:rPr>
              <a:t> probability in the image.</a:t>
            </a:r>
          </a:p>
          <a:p>
            <a:pPr lvl="1" algn="just" eaLnBrk="1" hangingPunct="1">
              <a:buFontTx/>
              <a:buChar char="o"/>
            </a:pPr>
            <a:r>
              <a:rPr lang="en-US" altLang="en-US" sz="2000">
                <a:latin typeface="Tahoma" panose="020B0604030504040204" pitchFamily="34" charset="0"/>
              </a:rPr>
              <a:t>Often enhances an image, but not always.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79">
                                            <p:txEl>
                                              <p:pRg st="0" end="0"/>
                                            </p:txEl>
                                          </p:spTgt>
                                        </p:tgtEl>
                                        <p:attrNameLst>
                                          <p:attrName>style.visibility</p:attrName>
                                        </p:attrNameLst>
                                      </p:cBhvr>
                                      <p:to>
                                        <p:strVal val="visible"/>
                                      </p:to>
                                    </p:set>
                                    <p:anim calcmode="lin" valueType="num">
                                      <p:cBhvr additive="base">
                                        <p:cTn id="7" dur="500" fill="hold"/>
                                        <p:tgtEl>
                                          <p:spTgt spid="2969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6979">
                                            <p:txEl>
                                              <p:pRg st="1" end="1"/>
                                            </p:txEl>
                                          </p:spTgt>
                                        </p:tgtEl>
                                        <p:attrNameLst>
                                          <p:attrName>style.visibility</p:attrName>
                                        </p:attrNameLst>
                                      </p:cBhvr>
                                      <p:to>
                                        <p:strVal val="visible"/>
                                      </p:to>
                                    </p:set>
                                    <p:anim calcmode="lin" valueType="num">
                                      <p:cBhvr additive="base">
                                        <p:cTn id="13" dur="500" fill="hold"/>
                                        <p:tgtEl>
                                          <p:spTgt spid="2969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69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6979">
                                            <p:txEl>
                                              <p:pRg st="2" end="2"/>
                                            </p:txEl>
                                          </p:spTgt>
                                        </p:tgtEl>
                                        <p:attrNameLst>
                                          <p:attrName>style.visibility</p:attrName>
                                        </p:attrNameLst>
                                      </p:cBhvr>
                                      <p:to>
                                        <p:strVal val="visible"/>
                                      </p:to>
                                    </p:set>
                                    <p:anim calcmode="lin" valueType="num">
                                      <p:cBhvr additive="base">
                                        <p:cTn id="19" dur="500" fill="hold"/>
                                        <p:tgtEl>
                                          <p:spTgt spid="2969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697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79" grpId="0" build="p" bldLvl="5"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9">
            <a:extLst>
              <a:ext uri="{FF2B5EF4-FFF2-40B4-BE49-F238E27FC236}">
                <a16:creationId xmlns:a16="http://schemas.microsoft.com/office/drawing/2014/main" xmlns="" id="{BFA1479B-C9D2-44A7-BF3A-E3DA4823DAFB}"/>
              </a:ext>
            </a:extLst>
          </p:cNvPr>
          <p:cNvGrpSpPr>
            <a:grpSpLocks/>
          </p:cNvGrpSpPr>
          <p:nvPr/>
        </p:nvGrpSpPr>
        <p:grpSpPr bwMode="auto">
          <a:xfrm>
            <a:off x="2133600" y="1295400"/>
            <a:ext cx="1905000" cy="1219200"/>
            <a:chOff x="1344" y="2016"/>
            <a:chExt cx="1200" cy="768"/>
          </a:xfrm>
        </p:grpSpPr>
        <p:sp>
          <p:nvSpPr>
            <p:cNvPr id="51218" name="Rectangle 8">
              <a:extLst>
                <a:ext uri="{FF2B5EF4-FFF2-40B4-BE49-F238E27FC236}">
                  <a16:creationId xmlns:a16="http://schemas.microsoft.com/office/drawing/2014/main" xmlns="" id="{92D26B4C-688F-4228-A4A7-8EBB35511B6F}"/>
                </a:ext>
              </a:extLst>
            </p:cNvPr>
            <p:cNvSpPr>
              <a:spLocks noChangeArrowheads="1"/>
            </p:cNvSpPr>
            <p:nvPr/>
          </p:nvSpPr>
          <p:spPr bwMode="auto">
            <a:xfrm>
              <a:off x="1344" y="2016"/>
              <a:ext cx="1200" cy="7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graphicFrame>
          <p:nvGraphicFramePr>
            <p:cNvPr id="51219" name="Object 7">
              <a:extLst>
                <a:ext uri="{FF2B5EF4-FFF2-40B4-BE49-F238E27FC236}">
                  <a16:creationId xmlns:a16="http://schemas.microsoft.com/office/drawing/2014/main" xmlns="" id="{1967A9E7-AF20-4D22-B3B3-D8AD1F0260DA}"/>
                </a:ext>
              </a:extLst>
            </p:cNvPr>
            <p:cNvGraphicFramePr>
              <a:graphicFrameLocks noChangeAspect="1"/>
            </p:cNvGraphicFramePr>
            <p:nvPr>
              <p:extLst>
                <p:ext uri="{D42A27DB-BD31-4B8C-83A1-F6EECF244321}">
                  <p14:modId xmlns:p14="http://schemas.microsoft.com/office/powerpoint/2010/main" val="3993165975"/>
                </p:ext>
              </p:extLst>
            </p:nvPr>
          </p:nvGraphicFramePr>
          <p:xfrm>
            <a:off x="1536" y="2064"/>
            <a:ext cx="816" cy="600"/>
          </p:xfrm>
          <a:graphic>
            <a:graphicData uri="http://schemas.openxmlformats.org/presentationml/2006/ole">
              <mc:AlternateContent xmlns:mc="http://schemas.openxmlformats.org/markup-compatibility/2006">
                <mc:Choice xmlns:v="urn:schemas-microsoft-com:vml" Requires="v">
                  <p:oleObj spid="_x0000_s51260" name="Equation" r:id="rId4" imgW="622300" imgH="457200" progId="Equation.DSMT4">
                    <p:embed/>
                  </p:oleObj>
                </mc:Choice>
                <mc:Fallback>
                  <p:oleObj name="Equation" r:id="rId4" imgW="622300" imgH="4572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 y="2064"/>
                          <a:ext cx="816"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203" name="Line 10">
            <a:extLst>
              <a:ext uri="{FF2B5EF4-FFF2-40B4-BE49-F238E27FC236}">
                <a16:creationId xmlns:a16="http://schemas.microsoft.com/office/drawing/2014/main" xmlns="" id="{521BE23A-48C5-4FB2-9690-FD0B734D59E4}"/>
              </a:ext>
            </a:extLst>
          </p:cNvPr>
          <p:cNvSpPr>
            <a:spLocks noChangeShapeType="1"/>
          </p:cNvSpPr>
          <p:nvPr/>
        </p:nvSpPr>
        <p:spPr bwMode="auto">
          <a:xfrm>
            <a:off x="1371600" y="1909763"/>
            <a:ext cx="7620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1204" name="Object 11">
            <a:extLst>
              <a:ext uri="{FF2B5EF4-FFF2-40B4-BE49-F238E27FC236}">
                <a16:creationId xmlns:a16="http://schemas.microsoft.com/office/drawing/2014/main" xmlns="" id="{28999E0F-AC38-4911-9789-DFE14020D816}"/>
              </a:ext>
            </a:extLst>
          </p:cNvPr>
          <p:cNvGraphicFramePr>
            <a:graphicFrameLocks noChangeAspect="1"/>
          </p:cNvGraphicFramePr>
          <p:nvPr/>
        </p:nvGraphicFramePr>
        <p:xfrm>
          <a:off x="1524000" y="1476375"/>
          <a:ext cx="277813" cy="304800"/>
        </p:xfrm>
        <a:graphic>
          <a:graphicData uri="http://schemas.openxmlformats.org/presentationml/2006/ole">
            <mc:AlternateContent xmlns:mc="http://schemas.openxmlformats.org/markup-compatibility/2006">
              <mc:Choice xmlns:v="urn:schemas-microsoft-com:vml" Requires="v">
                <p:oleObj spid="_x0000_s51261" name="Equation" r:id="rId6" imgW="126835" imgH="139518" progId="Equation.DSMT4">
                  <p:embed/>
                </p:oleObj>
              </mc:Choice>
              <mc:Fallback>
                <p:oleObj name="Equation" r:id="rId6" imgW="126835" imgH="139518"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1476375"/>
                        <a:ext cx="277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1205" name="Group 14">
            <a:extLst>
              <a:ext uri="{FF2B5EF4-FFF2-40B4-BE49-F238E27FC236}">
                <a16:creationId xmlns:a16="http://schemas.microsoft.com/office/drawing/2014/main" xmlns="" id="{218B5E07-AEE4-4B3C-9789-C4829E625504}"/>
              </a:ext>
            </a:extLst>
          </p:cNvPr>
          <p:cNvGrpSpPr>
            <a:grpSpLocks/>
          </p:cNvGrpSpPr>
          <p:nvPr/>
        </p:nvGrpSpPr>
        <p:grpSpPr bwMode="auto">
          <a:xfrm>
            <a:off x="4800600" y="1143000"/>
            <a:ext cx="2133600" cy="1831975"/>
            <a:chOff x="2688" y="1536"/>
            <a:chExt cx="1344" cy="872"/>
          </a:xfrm>
        </p:grpSpPr>
        <p:sp>
          <p:nvSpPr>
            <p:cNvPr id="51216" name="Rectangle 13">
              <a:extLst>
                <a:ext uri="{FF2B5EF4-FFF2-40B4-BE49-F238E27FC236}">
                  <a16:creationId xmlns:a16="http://schemas.microsoft.com/office/drawing/2014/main" xmlns="" id="{414808E6-4C1A-439C-B10D-A290FC676B04}"/>
                </a:ext>
              </a:extLst>
            </p:cNvPr>
            <p:cNvSpPr>
              <a:spLocks noChangeArrowheads="1"/>
            </p:cNvSpPr>
            <p:nvPr/>
          </p:nvSpPr>
          <p:spPr bwMode="auto">
            <a:xfrm>
              <a:off x="2688" y="1536"/>
              <a:ext cx="1344" cy="72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51217" name="Text Box 12">
              <a:extLst>
                <a:ext uri="{FF2B5EF4-FFF2-40B4-BE49-F238E27FC236}">
                  <a16:creationId xmlns:a16="http://schemas.microsoft.com/office/drawing/2014/main" xmlns="" id="{4BCEDEBA-FB14-492C-BB07-8A2C23231326}"/>
                </a:ext>
              </a:extLst>
            </p:cNvPr>
            <p:cNvSpPr txBox="1">
              <a:spLocks noChangeArrowheads="1"/>
            </p:cNvSpPr>
            <p:nvPr/>
          </p:nvSpPr>
          <p:spPr bwMode="auto">
            <a:xfrm>
              <a:off x="2688" y="1536"/>
              <a:ext cx="1296" cy="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2400" i="0"/>
                <a:t>Uniform quantization/</a:t>
              </a:r>
            </a:p>
            <a:p>
              <a:pPr algn="ctr" eaLnBrk="1" hangingPunct="1">
                <a:spcBef>
                  <a:spcPct val="50000"/>
                </a:spcBef>
                <a:buClrTx/>
                <a:buFontTx/>
                <a:buNone/>
              </a:pPr>
              <a:r>
                <a:rPr lang="en-US" altLang="en-US" sz="2400" i="0"/>
                <a:t>Rescaling</a:t>
              </a:r>
            </a:p>
          </p:txBody>
        </p:sp>
      </p:grpSp>
      <p:sp>
        <p:nvSpPr>
          <p:cNvPr id="51206" name="Line 15">
            <a:extLst>
              <a:ext uri="{FF2B5EF4-FFF2-40B4-BE49-F238E27FC236}">
                <a16:creationId xmlns:a16="http://schemas.microsoft.com/office/drawing/2014/main" xmlns="" id="{EC9165AF-2C1A-4B88-8ECD-0C30BA15A236}"/>
              </a:ext>
            </a:extLst>
          </p:cNvPr>
          <p:cNvSpPr>
            <a:spLocks noChangeShapeType="1"/>
          </p:cNvSpPr>
          <p:nvPr/>
        </p:nvSpPr>
        <p:spPr bwMode="auto">
          <a:xfrm>
            <a:off x="4038600" y="1876425"/>
            <a:ext cx="7620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1207" name="Object 16">
            <a:extLst>
              <a:ext uri="{FF2B5EF4-FFF2-40B4-BE49-F238E27FC236}">
                <a16:creationId xmlns:a16="http://schemas.microsoft.com/office/drawing/2014/main" xmlns="" id="{3F32107B-9EFC-46B3-9361-DF2F5630D906}"/>
              </a:ext>
            </a:extLst>
          </p:cNvPr>
          <p:cNvGraphicFramePr>
            <a:graphicFrameLocks noChangeAspect="1"/>
          </p:cNvGraphicFramePr>
          <p:nvPr/>
        </p:nvGraphicFramePr>
        <p:xfrm>
          <a:off x="4217988" y="1571625"/>
          <a:ext cx="250825" cy="304800"/>
        </p:xfrm>
        <a:graphic>
          <a:graphicData uri="http://schemas.openxmlformats.org/presentationml/2006/ole">
            <mc:AlternateContent xmlns:mc="http://schemas.openxmlformats.org/markup-compatibility/2006">
              <mc:Choice xmlns:v="urn:schemas-microsoft-com:vml" Requires="v">
                <p:oleObj spid="_x0000_s51262" name="Equation" r:id="rId8" imgW="114201" imgH="139579" progId="Equation.3">
                  <p:embed/>
                </p:oleObj>
              </mc:Choice>
              <mc:Fallback>
                <p:oleObj name="Equation" r:id="rId8" imgW="114201" imgH="139579"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7988" y="1571625"/>
                        <a:ext cx="2508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8" name="Line 17">
            <a:extLst>
              <a:ext uri="{FF2B5EF4-FFF2-40B4-BE49-F238E27FC236}">
                <a16:creationId xmlns:a16="http://schemas.microsoft.com/office/drawing/2014/main" xmlns="" id="{DE297EA2-EBEB-48E0-AD72-88F985350EC5}"/>
              </a:ext>
            </a:extLst>
          </p:cNvPr>
          <p:cNvSpPr>
            <a:spLocks noChangeShapeType="1"/>
          </p:cNvSpPr>
          <p:nvPr/>
        </p:nvSpPr>
        <p:spPr bwMode="auto">
          <a:xfrm>
            <a:off x="6934200" y="1885950"/>
            <a:ext cx="7620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1209" name="Object 18">
            <a:extLst>
              <a:ext uri="{FF2B5EF4-FFF2-40B4-BE49-F238E27FC236}">
                <a16:creationId xmlns:a16="http://schemas.microsoft.com/office/drawing/2014/main" xmlns="" id="{FE2CBDCD-5F01-45BA-A5A0-FF503C583A00}"/>
              </a:ext>
            </a:extLst>
          </p:cNvPr>
          <p:cNvGraphicFramePr>
            <a:graphicFrameLocks noChangeAspect="1"/>
          </p:cNvGraphicFramePr>
          <p:nvPr/>
        </p:nvGraphicFramePr>
        <p:xfrm>
          <a:off x="7113588" y="1539875"/>
          <a:ext cx="250825" cy="387350"/>
        </p:xfrm>
        <a:graphic>
          <a:graphicData uri="http://schemas.openxmlformats.org/presentationml/2006/ole">
            <mc:AlternateContent xmlns:mc="http://schemas.openxmlformats.org/markup-compatibility/2006">
              <mc:Choice xmlns:v="urn:schemas-microsoft-com:vml" Requires="v">
                <p:oleObj spid="_x0000_s51263" name="Equation" r:id="rId10" imgW="114102" imgH="177492" progId="Equation.3">
                  <p:embed/>
                </p:oleObj>
              </mc:Choice>
              <mc:Fallback>
                <p:oleObj name="Equation" r:id="rId10" imgW="114102" imgH="177492"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3588" y="1539875"/>
                        <a:ext cx="25082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0" name="Line 19">
            <a:extLst>
              <a:ext uri="{FF2B5EF4-FFF2-40B4-BE49-F238E27FC236}">
                <a16:creationId xmlns:a16="http://schemas.microsoft.com/office/drawing/2014/main" xmlns="" id="{9E419099-B931-428C-BDB1-6E71750564FF}"/>
              </a:ext>
            </a:extLst>
          </p:cNvPr>
          <p:cNvSpPr>
            <a:spLocks noChangeShapeType="1"/>
          </p:cNvSpPr>
          <p:nvPr/>
        </p:nvSpPr>
        <p:spPr bwMode="auto">
          <a:xfrm>
            <a:off x="2971800" y="2543175"/>
            <a:ext cx="0" cy="838200"/>
          </a:xfrm>
          <a:prstGeom prst="line">
            <a:avLst/>
          </a:prstGeom>
          <a:noFill/>
          <a:ln w="2857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1211" name="Object 20">
            <a:extLst>
              <a:ext uri="{FF2B5EF4-FFF2-40B4-BE49-F238E27FC236}">
                <a16:creationId xmlns:a16="http://schemas.microsoft.com/office/drawing/2014/main" xmlns="" id="{1DED114E-59BD-4895-8A63-A52BC91E9790}"/>
              </a:ext>
            </a:extLst>
          </p:cNvPr>
          <p:cNvGraphicFramePr>
            <a:graphicFrameLocks noChangeAspect="1"/>
          </p:cNvGraphicFramePr>
          <p:nvPr/>
        </p:nvGraphicFramePr>
        <p:xfrm>
          <a:off x="2590800" y="3286125"/>
          <a:ext cx="947738" cy="498475"/>
        </p:xfrm>
        <a:graphic>
          <a:graphicData uri="http://schemas.openxmlformats.org/presentationml/2006/ole">
            <mc:AlternateContent xmlns:mc="http://schemas.openxmlformats.org/markup-compatibility/2006">
              <mc:Choice xmlns:v="urn:schemas-microsoft-com:vml" Requires="v">
                <p:oleObj spid="_x0000_s51264" name="Equation" r:id="rId12" imgW="431613" imgH="228501" progId="Equation.3">
                  <p:embed/>
                </p:oleObj>
              </mc:Choice>
              <mc:Fallback>
                <p:oleObj name="Equation" r:id="rId12" imgW="431613" imgH="228501"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0800" y="3286125"/>
                        <a:ext cx="947738"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2" name="Rectangle 24">
            <a:extLst>
              <a:ext uri="{FF2B5EF4-FFF2-40B4-BE49-F238E27FC236}">
                <a16:creationId xmlns:a16="http://schemas.microsoft.com/office/drawing/2014/main" xmlns="" id="{F5E4C895-E788-48EE-B02B-A67A64B5C5EA}"/>
              </a:ext>
            </a:extLst>
          </p:cNvPr>
          <p:cNvSpPr>
            <a:spLocks noGrp="1" noChangeArrowheads="1"/>
          </p:cNvSpPr>
          <p:nvPr>
            <p:ph type="title"/>
          </p:nvPr>
        </p:nvSpPr>
        <p:spPr>
          <a:xfrm>
            <a:off x="228600" y="152400"/>
            <a:ext cx="8610600" cy="457200"/>
          </a:xfrm>
          <a:noFill/>
        </p:spPr>
        <p:txBody>
          <a:bodyPr/>
          <a:lstStyle/>
          <a:p>
            <a:pPr eaLnBrk="1" hangingPunct="1"/>
            <a:r>
              <a:rPr lang="en-US" altLang="en-US" sz="3200" b="1">
                <a:solidFill>
                  <a:srgbClr val="FF0000"/>
                </a:solidFill>
                <a:latin typeface="Tahoma" panose="020B0604030504040204" pitchFamily="34" charset="0"/>
              </a:rPr>
              <a:t>Histogram Equalization</a:t>
            </a:r>
          </a:p>
        </p:txBody>
      </p:sp>
      <p:sp>
        <p:nvSpPr>
          <p:cNvPr id="25" name="TextBox 24">
            <a:extLst>
              <a:ext uri="{FF2B5EF4-FFF2-40B4-BE49-F238E27FC236}">
                <a16:creationId xmlns:a16="http://schemas.microsoft.com/office/drawing/2014/main" xmlns="" id="{38F4445E-5E59-4B3E-B648-342AB53A08EC}"/>
              </a:ext>
            </a:extLst>
          </p:cNvPr>
          <p:cNvSpPr txBox="1">
            <a:spLocks noRot="1" noChangeAspect="1" noMove="1" noResize="1" noEditPoints="1" noAdjustHandles="1" noChangeArrowheads="1" noChangeShapeType="1" noTextEdit="1"/>
          </p:cNvSpPr>
          <p:nvPr/>
        </p:nvSpPr>
        <p:spPr>
          <a:xfrm>
            <a:off x="381000" y="3886200"/>
            <a:ext cx="8534400" cy="921534"/>
          </a:xfrm>
          <a:prstGeom prst="rect">
            <a:avLst/>
          </a:prstGeom>
          <a:blipFill>
            <a:blip r:embed="rId14"/>
            <a:stretch>
              <a:fillRect/>
            </a:stretch>
          </a:blipFill>
        </p:spPr>
        <p:txBody>
          <a:bodyPr/>
          <a:lstStyle/>
          <a:p>
            <a:pPr>
              <a:defRPr/>
            </a:pPr>
            <a:r>
              <a:rPr lang="en-US">
                <a:noFill/>
              </a:rPr>
              <a:t> </a:t>
            </a:r>
          </a:p>
        </p:txBody>
      </p:sp>
      <p:sp>
        <p:nvSpPr>
          <p:cNvPr id="27" name="TextBox 26">
            <a:extLst>
              <a:ext uri="{FF2B5EF4-FFF2-40B4-BE49-F238E27FC236}">
                <a16:creationId xmlns:a16="http://schemas.microsoft.com/office/drawing/2014/main" xmlns="" id="{58503B7C-A7CD-48F0-B549-247CBCBD729B}"/>
              </a:ext>
            </a:extLst>
          </p:cNvPr>
          <p:cNvSpPr txBox="1">
            <a:spLocks noRot="1" noChangeAspect="1" noMove="1" noResize="1" noEditPoints="1" noAdjustHandles="1" noChangeArrowheads="1" noChangeShapeType="1" noTextEdit="1"/>
          </p:cNvSpPr>
          <p:nvPr/>
        </p:nvSpPr>
        <p:spPr>
          <a:xfrm>
            <a:off x="-152400" y="5105400"/>
            <a:ext cx="4572000" cy="1148648"/>
          </a:xfrm>
          <a:prstGeom prst="rect">
            <a:avLst/>
          </a:prstGeom>
          <a:blipFill>
            <a:blip r:embed="rId15"/>
            <a:stretch>
              <a:fillRect/>
            </a:stretch>
          </a:blipFill>
        </p:spPr>
        <p:txBody>
          <a:bodyPr/>
          <a:lstStyle/>
          <a:p>
            <a:pPr>
              <a:defRPr/>
            </a:pPr>
            <a:r>
              <a:rPr lang="en-US" dirty="0">
                <a:noFill/>
              </a:rPr>
              <a:t> </a:t>
            </a:r>
          </a:p>
        </p:txBody>
      </p:sp>
      <p:sp>
        <p:nvSpPr>
          <p:cNvPr id="29" name="TextBox 28">
            <a:extLst>
              <a:ext uri="{FF2B5EF4-FFF2-40B4-BE49-F238E27FC236}">
                <a16:creationId xmlns:a16="http://schemas.microsoft.com/office/drawing/2014/main" xmlns="" id="{10FC047F-0C0A-440F-A3E2-9FF61DD895E3}"/>
              </a:ext>
            </a:extLst>
          </p:cNvPr>
          <p:cNvSpPr txBox="1">
            <a:spLocks noRot="1" noChangeAspect="1" noMove="1" noResize="1" noEditPoints="1" noAdjustHandles="1" noChangeArrowheads="1" noChangeShapeType="1" noTextEdit="1"/>
          </p:cNvSpPr>
          <p:nvPr/>
        </p:nvSpPr>
        <p:spPr>
          <a:xfrm>
            <a:off x="2971800" y="5181600"/>
            <a:ext cx="6477000" cy="914400"/>
          </a:xfrm>
          <a:prstGeom prst="rect">
            <a:avLst/>
          </a:prstGeom>
          <a:blipFill>
            <a:blip r:embed="rId16"/>
            <a:stretch>
              <a:fillRect/>
            </a:stretch>
          </a:blipFill>
        </p:spPr>
        <p:txBody>
          <a:bodyPr/>
          <a:lstStyle/>
          <a:p>
            <a:pPr>
              <a:defRPr/>
            </a:pPr>
            <a:r>
              <a:rPr lang="en-US">
                <a:noFill/>
              </a:rPr>
              <a:t> </a:t>
            </a:r>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9" descr="DSC00494">
            <a:extLst>
              <a:ext uri="{FF2B5EF4-FFF2-40B4-BE49-F238E27FC236}">
                <a16:creationId xmlns:a16="http://schemas.microsoft.com/office/drawing/2014/main" xmlns="" id="{D24A992E-DEAD-49FA-AD90-CD81200FE7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011238"/>
            <a:ext cx="2424113"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20" descr="equalized">
            <a:extLst>
              <a:ext uri="{FF2B5EF4-FFF2-40B4-BE49-F238E27FC236}">
                <a16:creationId xmlns:a16="http://schemas.microsoft.com/office/drawing/2014/main" xmlns="" id="{7E240FBD-A1F2-4D55-8448-0B56AB7DCB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4125" y="1027113"/>
            <a:ext cx="2382838"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 Box 21">
            <a:extLst>
              <a:ext uri="{FF2B5EF4-FFF2-40B4-BE49-F238E27FC236}">
                <a16:creationId xmlns:a16="http://schemas.microsoft.com/office/drawing/2014/main" xmlns="" id="{0A5F806F-EA2F-46D7-8C34-665B9293D18A}"/>
              </a:ext>
            </a:extLst>
          </p:cNvPr>
          <p:cNvSpPr txBox="1">
            <a:spLocks noChangeArrowheads="1"/>
          </p:cNvSpPr>
          <p:nvPr/>
        </p:nvSpPr>
        <p:spPr bwMode="auto">
          <a:xfrm>
            <a:off x="290513" y="2819400"/>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2000" i="0"/>
              <a:t>Original image (color)</a:t>
            </a:r>
          </a:p>
        </p:txBody>
      </p:sp>
      <p:sp>
        <p:nvSpPr>
          <p:cNvPr id="53253" name="Text Box 22">
            <a:extLst>
              <a:ext uri="{FF2B5EF4-FFF2-40B4-BE49-F238E27FC236}">
                <a16:creationId xmlns:a16="http://schemas.microsoft.com/office/drawing/2014/main" xmlns="" id="{B84AFBB4-ED15-4BAD-8A28-2EAF38E8DE68}"/>
              </a:ext>
            </a:extLst>
          </p:cNvPr>
          <p:cNvSpPr txBox="1">
            <a:spLocks noChangeArrowheads="1"/>
          </p:cNvSpPr>
          <p:nvPr/>
        </p:nvSpPr>
        <p:spPr bwMode="auto">
          <a:xfrm>
            <a:off x="6096000" y="2895600"/>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2000" i="0"/>
              <a:t>Equalized image (gray)</a:t>
            </a:r>
          </a:p>
        </p:txBody>
      </p:sp>
      <p:pic>
        <p:nvPicPr>
          <p:cNvPr id="53254" name="Picture 23" descr="histogram">
            <a:extLst>
              <a:ext uri="{FF2B5EF4-FFF2-40B4-BE49-F238E27FC236}">
                <a16:creationId xmlns:a16="http://schemas.microsoft.com/office/drawing/2014/main" xmlns="" id="{09DC1161-D8FA-4F8F-8E99-3FC76C045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733800"/>
            <a:ext cx="4800600"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Rectangle 24">
            <a:extLst>
              <a:ext uri="{FF2B5EF4-FFF2-40B4-BE49-F238E27FC236}">
                <a16:creationId xmlns:a16="http://schemas.microsoft.com/office/drawing/2014/main" xmlns="" id="{55D73D03-803B-4253-8DB7-067DB4304C9F}"/>
              </a:ext>
            </a:extLst>
          </p:cNvPr>
          <p:cNvSpPr>
            <a:spLocks noChangeArrowheads="1"/>
          </p:cNvSpPr>
          <p:nvPr/>
        </p:nvSpPr>
        <p:spPr bwMode="auto">
          <a:xfrm>
            <a:off x="228600" y="1524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ct val="0"/>
              </a:spcBef>
              <a:buClrTx/>
              <a:buFontTx/>
              <a:buNone/>
            </a:pPr>
            <a:r>
              <a:rPr lang="en-US" altLang="en-US" b="1" i="0">
                <a:solidFill>
                  <a:srgbClr val="FF0000"/>
                </a:solidFill>
                <a:latin typeface="Tahoma" panose="020B0604030504040204" pitchFamily="34" charset="0"/>
              </a:rPr>
              <a:t>Histogram Equalization</a:t>
            </a:r>
          </a:p>
        </p:txBody>
      </p:sp>
      <p:pic>
        <p:nvPicPr>
          <p:cNvPr id="53256" name="Picture 2" descr="A traffic light sitting on the side of a road&#10;&#10;Description automatically generated">
            <a:extLst>
              <a:ext uri="{FF2B5EF4-FFF2-40B4-BE49-F238E27FC236}">
                <a16:creationId xmlns:a16="http://schemas.microsoft.com/office/drawing/2014/main" xmlns="" id="{9942DF7F-789A-4D32-A150-6AAB3A427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638" y="1033463"/>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Rectangle 3">
            <a:extLst>
              <a:ext uri="{FF2B5EF4-FFF2-40B4-BE49-F238E27FC236}">
                <a16:creationId xmlns:a16="http://schemas.microsoft.com/office/drawing/2014/main" xmlns="" id="{DCFE09E6-E3FD-4907-81B2-6649A7161357}"/>
              </a:ext>
            </a:extLst>
          </p:cNvPr>
          <p:cNvSpPr>
            <a:spLocks noChangeArrowheads="1"/>
          </p:cNvSpPr>
          <p:nvPr/>
        </p:nvSpPr>
        <p:spPr bwMode="auto">
          <a:xfrm>
            <a:off x="3451225" y="2860675"/>
            <a:ext cx="2416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spcBef>
                <a:spcPct val="0"/>
              </a:spcBef>
              <a:buClrTx/>
              <a:buFontTx/>
              <a:buNone/>
            </a:pPr>
            <a:r>
              <a:rPr lang="en-US" altLang="en-US" sz="2000" i="0"/>
              <a:t>Original image (gray)</a:t>
            </a:r>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66800" y="1046618"/>
            <a:ext cx="6881813" cy="2661782"/>
            <a:chOff x="1066800" y="1046618"/>
            <a:chExt cx="6881813" cy="2661782"/>
          </a:xfrm>
        </p:grpSpPr>
        <p:sp>
          <p:nvSpPr>
            <p:cNvPr id="54278" name="Rectangle 5">
              <a:extLst>
                <a:ext uri="{FF2B5EF4-FFF2-40B4-BE49-F238E27FC236}">
                  <a16:creationId xmlns:a16="http://schemas.microsoft.com/office/drawing/2014/main" xmlns="" id="{5259C49B-D66C-4398-9D8A-3F4FBED5F1BB}"/>
                </a:ext>
              </a:extLst>
            </p:cNvPr>
            <p:cNvSpPr>
              <a:spLocks noChangeArrowheads="1"/>
            </p:cNvSpPr>
            <p:nvPr/>
          </p:nvSpPr>
          <p:spPr bwMode="auto">
            <a:xfrm>
              <a:off x="1828800" y="1247775"/>
              <a:ext cx="2447925" cy="12001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graphicFrame>
          <p:nvGraphicFramePr>
            <p:cNvPr id="54279" name="Object 6">
              <a:extLst>
                <a:ext uri="{FF2B5EF4-FFF2-40B4-BE49-F238E27FC236}">
                  <a16:creationId xmlns:a16="http://schemas.microsoft.com/office/drawing/2014/main" xmlns="" id="{6945C13E-AFAB-4D56-B829-59F660B6470C}"/>
                </a:ext>
              </a:extLst>
            </p:cNvPr>
            <p:cNvGraphicFramePr>
              <a:graphicFrameLocks noChangeAspect="1"/>
            </p:cNvGraphicFramePr>
            <p:nvPr>
              <p:extLst>
                <p:ext uri="{D42A27DB-BD31-4B8C-83A1-F6EECF244321}">
                  <p14:modId xmlns:p14="http://schemas.microsoft.com/office/powerpoint/2010/main" val="3516589718"/>
                </p:ext>
              </p:extLst>
            </p:nvPr>
          </p:nvGraphicFramePr>
          <p:xfrm>
            <a:off x="1981200" y="1323975"/>
            <a:ext cx="2220913" cy="952500"/>
          </p:xfrm>
          <a:graphic>
            <a:graphicData uri="http://schemas.openxmlformats.org/presentationml/2006/ole">
              <mc:AlternateContent xmlns:mc="http://schemas.openxmlformats.org/markup-compatibility/2006">
                <mc:Choice xmlns:v="urn:schemas-microsoft-com:vml" Requires="v">
                  <p:oleObj spid="_x0000_s54339" name="Equation" r:id="rId3" imgW="1066800" imgH="457200" progId="Equation.3">
                    <p:embed/>
                  </p:oleObj>
                </mc:Choice>
                <mc:Fallback>
                  <p:oleObj name="Equation" r:id="rId3" imgW="1066800" imgH="457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323975"/>
                          <a:ext cx="2220913"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0" name="Line 7">
              <a:extLst>
                <a:ext uri="{FF2B5EF4-FFF2-40B4-BE49-F238E27FC236}">
                  <a16:creationId xmlns:a16="http://schemas.microsoft.com/office/drawing/2014/main" xmlns="" id="{813C3BBD-6864-436B-AECF-8C55AF6CB2DC}"/>
                </a:ext>
              </a:extLst>
            </p:cNvPr>
            <p:cNvSpPr>
              <a:spLocks noChangeShapeType="1"/>
            </p:cNvSpPr>
            <p:nvPr/>
          </p:nvSpPr>
          <p:spPr bwMode="auto">
            <a:xfrm>
              <a:off x="1066800" y="1762125"/>
              <a:ext cx="7620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4281" name="Object 8">
              <a:extLst>
                <a:ext uri="{FF2B5EF4-FFF2-40B4-BE49-F238E27FC236}">
                  <a16:creationId xmlns:a16="http://schemas.microsoft.com/office/drawing/2014/main" xmlns="" id="{663FDEB7-9790-475D-A2AD-18A6BF674E68}"/>
                </a:ext>
              </a:extLst>
            </p:cNvPr>
            <p:cNvGraphicFramePr>
              <a:graphicFrameLocks noChangeAspect="1"/>
            </p:cNvGraphicFramePr>
            <p:nvPr>
              <p:extLst>
                <p:ext uri="{D42A27DB-BD31-4B8C-83A1-F6EECF244321}">
                  <p14:modId xmlns:p14="http://schemas.microsoft.com/office/powerpoint/2010/main" val="114647274"/>
                </p:ext>
              </p:extLst>
            </p:nvPr>
          </p:nvGraphicFramePr>
          <p:xfrm>
            <a:off x="1295400" y="1457325"/>
            <a:ext cx="277813" cy="304800"/>
          </p:xfrm>
          <a:graphic>
            <a:graphicData uri="http://schemas.openxmlformats.org/presentationml/2006/ole">
              <mc:AlternateContent xmlns:mc="http://schemas.openxmlformats.org/markup-compatibility/2006">
                <mc:Choice xmlns:v="urn:schemas-microsoft-com:vml" Requires="v">
                  <p:oleObj spid="_x0000_s54340" name="Equation" r:id="rId5" imgW="126835" imgH="139518" progId="Equation.3">
                    <p:embed/>
                  </p:oleObj>
                </mc:Choice>
                <mc:Fallback>
                  <p:oleObj name="Equation" r:id="rId5" imgW="126835" imgH="139518"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457325"/>
                          <a:ext cx="2778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9" name="Rectangle 10">
              <a:extLst>
                <a:ext uri="{FF2B5EF4-FFF2-40B4-BE49-F238E27FC236}">
                  <a16:creationId xmlns:a16="http://schemas.microsoft.com/office/drawing/2014/main" xmlns="" id="{A338F7FA-2157-4E87-8D36-6FEA749A6025}"/>
                </a:ext>
              </a:extLst>
            </p:cNvPr>
            <p:cNvSpPr>
              <a:spLocks noChangeArrowheads="1"/>
            </p:cNvSpPr>
            <p:nvPr/>
          </p:nvSpPr>
          <p:spPr bwMode="auto">
            <a:xfrm>
              <a:off x="5041361" y="1046618"/>
              <a:ext cx="2133600" cy="15005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54290" name="Text Box 11">
              <a:extLst>
                <a:ext uri="{FF2B5EF4-FFF2-40B4-BE49-F238E27FC236}">
                  <a16:creationId xmlns:a16="http://schemas.microsoft.com/office/drawing/2014/main" xmlns="" id="{0CD8683F-8920-4188-9C02-761F19647ADC}"/>
                </a:ext>
              </a:extLst>
            </p:cNvPr>
            <p:cNvSpPr txBox="1">
              <a:spLocks noChangeArrowheads="1"/>
            </p:cNvSpPr>
            <p:nvPr/>
          </p:nvSpPr>
          <p:spPr bwMode="auto">
            <a:xfrm>
              <a:off x="5069226" y="1112837"/>
              <a:ext cx="2133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ctr" eaLnBrk="1" hangingPunct="1">
                <a:spcBef>
                  <a:spcPts val="0"/>
                </a:spcBef>
                <a:buClrTx/>
                <a:buFontTx/>
                <a:buNone/>
              </a:pPr>
              <a:r>
                <a:rPr lang="en-US" altLang="en-US" sz="2400" i="0" dirty="0"/>
                <a:t>Uniform </a:t>
              </a:r>
              <a:r>
                <a:rPr lang="en-US" altLang="en-US" sz="2400" i="0" dirty="0" smtClean="0"/>
                <a:t>quantization/</a:t>
              </a:r>
            </a:p>
            <a:p>
              <a:pPr algn="ctr" eaLnBrk="1" hangingPunct="1">
                <a:spcBef>
                  <a:spcPts val="0"/>
                </a:spcBef>
                <a:buClrTx/>
                <a:buFontTx/>
                <a:buNone/>
              </a:pPr>
              <a:r>
                <a:rPr lang="en-US" altLang="en-US" sz="2400" i="0" dirty="0" smtClean="0"/>
                <a:t>Rescaling</a:t>
              </a:r>
              <a:endParaRPr lang="en-US" altLang="en-US" sz="2400" i="0" dirty="0"/>
            </a:p>
          </p:txBody>
        </p:sp>
        <p:sp>
          <p:nvSpPr>
            <p:cNvPr id="54283" name="Line 12">
              <a:extLst>
                <a:ext uri="{FF2B5EF4-FFF2-40B4-BE49-F238E27FC236}">
                  <a16:creationId xmlns:a16="http://schemas.microsoft.com/office/drawing/2014/main" xmlns="" id="{0C63B779-D0F2-4BBD-8EED-0408D4EA2AA5}"/>
                </a:ext>
              </a:extLst>
            </p:cNvPr>
            <p:cNvSpPr>
              <a:spLocks noChangeShapeType="1"/>
            </p:cNvSpPr>
            <p:nvPr/>
          </p:nvSpPr>
          <p:spPr bwMode="auto">
            <a:xfrm>
              <a:off x="4291013" y="1800225"/>
              <a:ext cx="7620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4284" name="Object 13">
              <a:extLst>
                <a:ext uri="{FF2B5EF4-FFF2-40B4-BE49-F238E27FC236}">
                  <a16:creationId xmlns:a16="http://schemas.microsoft.com/office/drawing/2014/main" xmlns="" id="{AC57C21C-8F91-4DA1-AEA3-C8AF98F8A819}"/>
                </a:ext>
              </a:extLst>
            </p:cNvPr>
            <p:cNvGraphicFramePr>
              <a:graphicFrameLocks noChangeAspect="1"/>
            </p:cNvGraphicFramePr>
            <p:nvPr>
              <p:extLst>
                <p:ext uri="{D42A27DB-BD31-4B8C-83A1-F6EECF244321}">
                  <p14:modId xmlns:p14="http://schemas.microsoft.com/office/powerpoint/2010/main" val="891697920"/>
                </p:ext>
              </p:extLst>
            </p:nvPr>
          </p:nvGraphicFramePr>
          <p:xfrm>
            <a:off x="4470400" y="1495425"/>
            <a:ext cx="250825" cy="304800"/>
          </p:xfrm>
          <a:graphic>
            <a:graphicData uri="http://schemas.openxmlformats.org/presentationml/2006/ole">
              <mc:AlternateContent xmlns:mc="http://schemas.openxmlformats.org/markup-compatibility/2006">
                <mc:Choice xmlns:v="urn:schemas-microsoft-com:vml" Requires="v">
                  <p:oleObj spid="_x0000_s54341" name="Equation" r:id="rId7" imgW="114201" imgH="139579" progId="Equation.3">
                    <p:embed/>
                  </p:oleObj>
                </mc:Choice>
                <mc:Fallback>
                  <p:oleObj name="Equation" r:id="rId7" imgW="114201" imgH="139579"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0400" y="1495425"/>
                          <a:ext cx="2508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5" name="Line 14">
              <a:extLst>
                <a:ext uri="{FF2B5EF4-FFF2-40B4-BE49-F238E27FC236}">
                  <a16:creationId xmlns:a16="http://schemas.microsoft.com/office/drawing/2014/main" xmlns="" id="{B7B08344-8431-4AD0-B444-DC0E0A9E8F05}"/>
                </a:ext>
              </a:extLst>
            </p:cNvPr>
            <p:cNvSpPr>
              <a:spLocks noChangeShapeType="1"/>
            </p:cNvSpPr>
            <p:nvPr/>
          </p:nvSpPr>
          <p:spPr bwMode="auto">
            <a:xfrm>
              <a:off x="7186613" y="1809750"/>
              <a:ext cx="7620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4286" name="Object 15">
              <a:extLst>
                <a:ext uri="{FF2B5EF4-FFF2-40B4-BE49-F238E27FC236}">
                  <a16:creationId xmlns:a16="http://schemas.microsoft.com/office/drawing/2014/main" xmlns="" id="{F91DA0E1-AE1E-48E9-966E-D89480A9343D}"/>
                </a:ext>
              </a:extLst>
            </p:cNvPr>
            <p:cNvGraphicFramePr>
              <a:graphicFrameLocks noChangeAspect="1"/>
            </p:cNvGraphicFramePr>
            <p:nvPr>
              <p:extLst>
                <p:ext uri="{D42A27DB-BD31-4B8C-83A1-F6EECF244321}">
                  <p14:modId xmlns:p14="http://schemas.microsoft.com/office/powerpoint/2010/main" val="3651992992"/>
                </p:ext>
              </p:extLst>
            </p:nvPr>
          </p:nvGraphicFramePr>
          <p:xfrm>
            <a:off x="7366000" y="1463675"/>
            <a:ext cx="250825" cy="387350"/>
          </p:xfrm>
          <a:graphic>
            <a:graphicData uri="http://schemas.openxmlformats.org/presentationml/2006/ole">
              <mc:AlternateContent xmlns:mc="http://schemas.openxmlformats.org/markup-compatibility/2006">
                <mc:Choice xmlns:v="urn:schemas-microsoft-com:vml" Requires="v">
                  <p:oleObj spid="_x0000_s54342" name="Equation" r:id="rId9" imgW="114102" imgH="177492" progId="Equation.3">
                    <p:embed/>
                  </p:oleObj>
                </mc:Choice>
                <mc:Fallback>
                  <p:oleObj name="Equation" r:id="rId9" imgW="114102" imgH="177492"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6000" y="1463675"/>
                          <a:ext cx="25082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7" name="Line 16">
              <a:extLst>
                <a:ext uri="{FF2B5EF4-FFF2-40B4-BE49-F238E27FC236}">
                  <a16:creationId xmlns:a16="http://schemas.microsoft.com/office/drawing/2014/main" xmlns="" id="{4C61CC6A-6D3B-4CB3-A821-7655483C6804}"/>
                </a:ext>
              </a:extLst>
            </p:cNvPr>
            <p:cNvSpPr>
              <a:spLocks noChangeShapeType="1"/>
            </p:cNvSpPr>
            <p:nvPr/>
          </p:nvSpPr>
          <p:spPr bwMode="auto">
            <a:xfrm>
              <a:off x="2971800" y="2466975"/>
              <a:ext cx="0" cy="838200"/>
            </a:xfrm>
            <a:prstGeom prst="line">
              <a:avLst/>
            </a:prstGeom>
            <a:noFill/>
            <a:ln w="2857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4288" name="Object 17">
              <a:extLst>
                <a:ext uri="{FF2B5EF4-FFF2-40B4-BE49-F238E27FC236}">
                  <a16:creationId xmlns:a16="http://schemas.microsoft.com/office/drawing/2014/main" xmlns="" id="{5EE5BA28-89EF-43EC-8B6F-ECD4A34A5991}"/>
                </a:ext>
              </a:extLst>
            </p:cNvPr>
            <p:cNvGraphicFramePr>
              <a:graphicFrameLocks noChangeAspect="1"/>
            </p:cNvGraphicFramePr>
            <p:nvPr>
              <p:extLst>
                <p:ext uri="{D42A27DB-BD31-4B8C-83A1-F6EECF244321}">
                  <p14:modId xmlns:p14="http://schemas.microsoft.com/office/powerpoint/2010/main" val="342460892"/>
                </p:ext>
              </p:extLst>
            </p:nvPr>
          </p:nvGraphicFramePr>
          <p:xfrm>
            <a:off x="2590800" y="3209925"/>
            <a:ext cx="947738" cy="498475"/>
          </p:xfrm>
          <a:graphic>
            <a:graphicData uri="http://schemas.openxmlformats.org/presentationml/2006/ole">
              <mc:AlternateContent xmlns:mc="http://schemas.openxmlformats.org/markup-compatibility/2006">
                <mc:Choice xmlns:v="urn:schemas-microsoft-com:vml" Requires="v">
                  <p:oleObj spid="_x0000_s54343" name="Equation" r:id="rId11" imgW="431613" imgH="228501" progId="Equation.3">
                    <p:embed/>
                  </p:oleObj>
                </mc:Choice>
                <mc:Fallback>
                  <p:oleObj name="Equation" r:id="rId11" imgW="431613" imgH="228501"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3209925"/>
                          <a:ext cx="947738"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4275" name="Object 18">
            <a:extLst>
              <a:ext uri="{FF2B5EF4-FFF2-40B4-BE49-F238E27FC236}">
                <a16:creationId xmlns:a16="http://schemas.microsoft.com/office/drawing/2014/main" xmlns="" id="{A245ECBB-7E20-4988-9BA4-3AEB7F6D6987}"/>
              </a:ext>
            </a:extLst>
          </p:cNvPr>
          <p:cNvGraphicFramePr>
            <a:graphicFrameLocks noChangeAspect="1"/>
          </p:cNvGraphicFramePr>
          <p:nvPr/>
        </p:nvGraphicFramePr>
        <p:xfrm>
          <a:off x="712788" y="4484688"/>
          <a:ext cx="5459412" cy="1154112"/>
        </p:xfrm>
        <a:graphic>
          <a:graphicData uri="http://schemas.openxmlformats.org/presentationml/2006/ole">
            <mc:AlternateContent xmlns:mc="http://schemas.openxmlformats.org/markup-compatibility/2006">
              <mc:Choice xmlns:v="urn:schemas-microsoft-com:vml" Requires="v">
                <p:oleObj spid="_x0000_s54344" name="Equation" r:id="rId13" imgW="1790700" imgH="457200" progId="Equation.3">
                  <p:embed/>
                </p:oleObj>
              </mc:Choice>
              <mc:Fallback>
                <p:oleObj name="Equation" r:id="rId13" imgW="1790700" imgH="4572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2788" y="4484688"/>
                        <a:ext cx="5459412" cy="1154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6" name="Text Box 20">
            <a:extLst>
              <a:ext uri="{FF2B5EF4-FFF2-40B4-BE49-F238E27FC236}">
                <a16:creationId xmlns:a16="http://schemas.microsoft.com/office/drawing/2014/main" xmlns="" id="{7B34E2F5-E1EF-481B-AE1A-AF8F6938E9BA}"/>
              </a:ext>
            </a:extLst>
          </p:cNvPr>
          <p:cNvSpPr txBox="1">
            <a:spLocks noChangeArrowheads="1"/>
          </p:cNvSpPr>
          <p:nvPr/>
        </p:nvSpPr>
        <p:spPr bwMode="auto">
          <a:xfrm>
            <a:off x="669925" y="4016375"/>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2400" i="0"/>
              <a:t>For example,</a:t>
            </a:r>
          </a:p>
        </p:txBody>
      </p:sp>
      <p:sp>
        <p:nvSpPr>
          <p:cNvPr id="54277" name="Rectangle 22">
            <a:extLst>
              <a:ext uri="{FF2B5EF4-FFF2-40B4-BE49-F238E27FC236}">
                <a16:creationId xmlns:a16="http://schemas.microsoft.com/office/drawing/2014/main" xmlns="" id="{1AE010B5-E44A-4510-BE86-A413A5A1802E}"/>
              </a:ext>
            </a:extLst>
          </p:cNvPr>
          <p:cNvSpPr>
            <a:spLocks noGrp="1" noChangeArrowheads="1"/>
          </p:cNvSpPr>
          <p:nvPr>
            <p:ph type="title"/>
          </p:nvPr>
        </p:nvSpPr>
        <p:spPr>
          <a:xfrm>
            <a:off x="228600" y="152400"/>
            <a:ext cx="8610600" cy="457200"/>
          </a:xfrm>
          <a:noFill/>
        </p:spPr>
        <p:txBody>
          <a:bodyPr/>
          <a:lstStyle/>
          <a:p>
            <a:pPr eaLnBrk="1" hangingPunct="1"/>
            <a:r>
              <a:rPr lang="en-US" altLang="en-US" sz="3200" b="1">
                <a:solidFill>
                  <a:srgbClr val="FF0000"/>
                </a:solidFill>
                <a:latin typeface="Tahoma" panose="020B0604030504040204" pitchFamily="34" charset="0"/>
              </a:rPr>
              <a:t>Histogram Modeling</a:t>
            </a:r>
          </a:p>
        </p:txBody>
      </p:sp>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a:extLst>
              <a:ext uri="{FF2B5EF4-FFF2-40B4-BE49-F238E27FC236}">
                <a16:creationId xmlns:a16="http://schemas.microsoft.com/office/drawing/2014/main" xmlns="" id="{192BC4FA-2C0E-4EAE-9D00-7A26A6F78756}"/>
              </a:ext>
            </a:extLst>
          </p:cNvPr>
          <p:cNvSpPr>
            <a:spLocks noChangeArrowheads="1"/>
          </p:cNvSpPr>
          <p:nvPr/>
        </p:nvSpPr>
        <p:spPr bwMode="auto">
          <a:xfrm>
            <a:off x="0" y="1905000"/>
            <a:ext cx="8763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algn="just" eaLnBrk="1" hangingPunct="1">
              <a:spcBef>
                <a:spcPct val="50000"/>
              </a:spcBef>
              <a:buClrTx/>
              <a:buFontTx/>
              <a:buNone/>
            </a:pPr>
            <a:r>
              <a:rPr lang="en-US" altLang="en-US" sz="2400" i="0"/>
              <a:t>Histogram specification is a way to transfer lighting of one image to another. That is, convert the histogram of one image to another without changing the spatial arrangements of its pixels.</a:t>
            </a:r>
          </a:p>
        </p:txBody>
      </p:sp>
      <p:sp>
        <p:nvSpPr>
          <p:cNvPr id="55299" name="Rectangle 7">
            <a:extLst>
              <a:ext uri="{FF2B5EF4-FFF2-40B4-BE49-F238E27FC236}">
                <a16:creationId xmlns:a16="http://schemas.microsoft.com/office/drawing/2014/main" xmlns="" id="{4E5A1C3A-F8DD-42A7-9D2A-5385F4B0A648}"/>
              </a:ext>
            </a:extLst>
          </p:cNvPr>
          <p:cNvSpPr>
            <a:spLocks noGrp="1" noChangeArrowheads="1"/>
          </p:cNvSpPr>
          <p:nvPr>
            <p:ph type="title"/>
          </p:nvPr>
        </p:nvSpPr>
        <p:spPr>
          <a:xfrm>
            <a:off x="228600" y="152400"/>
            <a:ext cx="8610600" cy="457200"/>
          </a:xfrm>
          <a:noFill/>
        </p:spPr>
        <p:txBody>
          <a:bodyPr/>
          <a:lstStyle/>
          <a:p>
            <a:pPr eaLnBrk="1" hangingPunct="1"/>
            <a:r>
              <a:rPr lang="en-US" altLang="en-US" sz="3200" b="1">
                <a:solidFill>
                  <a:srgbClr val="FF0000"/>
                </a:solidFill>
                <a:latin typeface="Tahoma" panose="020B0604030504040204" pitchFamily="34" charset="0"/>
              </a:rPr>
              <a:t>Histogram Specification</a:t>
            </a:r>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xmlns="" id="{FC4F56FE-F2A2-44AF-83D9-7813CFF4B086}"/>
              </a:ext>
            </a:extLst>
          </p:cNvPr>
          <p:cNvSpPr>
            <a:spLocks noGrp="1" noChangeArrowheads="1"/>
          </p:cNvSpPr>
          <p:nvPr>
            <p:ph type="title"/>
          </p:nvPr>
        </p:nvSpPr>
        <p:spPr>
          <a:xfrm>
            <a:off x="228600" y="0"/>
            <a:ext cx="8305800" cy="762000"/>
          </a:xfrm>
        </p:spPr>
        <p:txBody>
          <a:bodyPr/>
          <a:lstStyle/>
          <a:p>
            <a:pPr eaLnBrk="1" hangingPunct="1"/>
            <a:r>
              <a:rPr lang="en-US" altLang="en-US" sz="3200" b="1">
                <a:solidFill>
                  <a:srgbClr val="FF0000"/>
                </a:solidFill>
                <a:latin typeface="Tahoma" panose="020B0604030504040204" pitchFamily="34" charset="0"/>
              </a:rPr>
              <a:t>Example of Histogram Specification</a:t>
            </a:r>
            <a:r>
              <a:rPr lang="en-US" altLang="en-US"/>
              <a:t> </a:t>
            </a:r>
          </a:p>
        </p:txBody>
      </p:sp>
      <p:pic>
        <p:nvPicPr>
          <p:cNvPr id="56323" name="Picture 6" descr="histogram_specification">
            <a:extLst>
              <a:ext uri="{FF2B5EF4-FFF2-40B4-BE49-F238E27FC236}">
                <a16:creationId xmlns:a16="http://schemas.microsoft.com/office/drawing/2014/main" xmlns="" id="{C75C0A7D-B19D-4CD7-8E31-8E2C69F0E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657600"/>
            <a:ext cx="2971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7" descr="equalized">
            <a:extLst>
              <a:ext uri="{FF2B5EF4-FFF2-40B4-BE49-F238E27FC236}">
                <a16:creationId xmlns:a16="http://schemas.microsoft.com/office/drawing/2014/main" xmlns="" id="{661CA4FD-108E-4C2F-B2CA-ABE4A9BF7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662363"/>
            <a:ext cx="2971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8">
            <a:extLst>
              <a:ext uri="{FF2B5EF4-FFF2-40B4-BE49-F238E27FC236}">
                <a16:creationId xmlns:a16="http://schemas.microsoft.com/office/drawing/2014/main" xmlns="" id="{9B7563F6-7F57-45BB-96B8-BC3DC6E5BC03}"/>
              </a:ext>
            </a:extLst>
          </p:cNvPr>
          <p:cNvSpPr txBox="1">
            <a:spLocks noChangeArrowheads="1"/>
          </p:cNvSpPr>
          <p:nvPr/>
        </p:nvSpPr>
        <p:spPr bwMode="auto">
          <a:xfrm>
            <a:off x="1660525" y="3152775"/>
            <a:ext cx="1485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Target image</a:t>
            </a:r>
          </a:p>
        </p:txBody>
      </p:sp>
      <p:sp>
        <p:nvSpPr>
          <p:cNvPr id="56326" name="Text Box 9">
            <a:extLst>
              <a:ext uri="{FF2B5EF4-FFF2-40B4-BE49-F238E27FC236}">
                <a16:creationId xmlns:a16="http://schemas.microsoft.com/office/drawing/2014/main" xmlns="" id="{E3BF653B-DD78-4C49-9FE1-B3859CDC01E8}"/>
              </a:ext>
            </a:extLst>
          </p:cNvPr>
          <p:cNvSpPr txBox="1">
            <a:spLocks noChangeArrowheads="1"/>
          </p:cNvSpPr>
          <p:nvPr/>
        </p:nvSpPr>
        <p:spPr bwMode="auto">
          <a:xfrm>
            <a:off x="5743575" y="3163888"/>
            <a:ext cx="1574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Desired image</a:t>
            </a:r>
          </a:p>
        </p:txBody>
      </p:sp>
      <p:sp>
        <p:nvSpPr>
          <p:cNvPr id="56327" name="Text Box 10">
            <a:extLst>
              <a:ext uri="{FF2B5EF4-FFF2-40B4-BE49-F238E27FC236}">
                <a16:creationId xmlns:a16="http://schemas.microsoft.com/office/drawing/2014/main" xmlns="" id="{96076259-646A-4A8E-901D-93F47A6B2047}"/>
              </a:ext>
            </a:extLst>
          </p:cNvPr>
          <p:cNvSpPr txBox="1">
            <a:spLocks noChangeArrowheads="1"/>
          </p:cNvSpPr>
          <p:nvPr/>
        </p:nvSpPr>
        <p:spPr bwMode="auto">
          <a:xfrm>
            <a:off x="4572000" y="5853113"/>
            <a:ext cx="3441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Output of histogram equalization</a:t>
            </a:r>
          </a:p>
        </p:txBody>
      </p:sp>
      <p:sp>
        <p:nvSpPr>
          <p:cNvPr id="56328" name="Text Box 11">
            <a:extLst>
              <a:ext uri="{FF2B5EF4-FFF2-40B4-BE49-F238E27FC236}">
                <a16:creationId xmlns:a16="http://schemas.microsoft.com/office/drawing/2014/main" xmlns="" id="{43BDC701-7CD9-446E-841E-5C8A569C5BD4}"/>
              </a:ext>
            </a:extLst>
          </p:cNvPr>
          <p:cNvSpPr txBox="1">
            <a:spLocks noChangeArrowheads="1"/>
          </p:cNvSpPr>
          <p:nvPr/>
        </p:nvSpPr>
        <p:spPr bwMode="auto">
          <a:xfrm>
            <a:off x="762000" y="5791200"/>
            <a:ext cx="354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1800" b="1" i="0"/>
              <a:t>Output of histogram specification</a:t>
            </a:r>
            <a:r>
              <a:rPr lang="en-US" altLang="en-US" sz="2400" b="1" i="0"/>
              <a:t> </a:t>
            </a:r>
          </a:p>
        </p:txBody>
      </p:sp>
      <p:pic>
        <p:nvPicPr>
          <p:cNvPr id="56329" name="Picture 3">
            <a:extLst>
              <a:ext uri="{FF2B5EF4-FFF2-40B4-BE49-F238E27FC236}">
                <a16:creationId xmlns:a16="http://schemas.microsoft.com/office/drawing/2014/main" xmlns="" id="{39F32AC4-FB3E-4FA5-B704-0B165EE54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90600"/>
            <a:ext cx="2971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0" name="Picture 5">
            <a:extLst>
              <a:ext uri="{FF2B5EF4-FFF2-40B4-BE49-F238E27FC236}">
                <a16:creationId xmlns:a16="http://schemas.microsoft.com/office/drawing/2014/main" xmlns="" id="{62BFB986-27D2-4AD3-8C62-F889BAD17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990600"/>
            <a:ext cx="30003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1" descr="DISP-2003_L23A_14May03_03">
            <a:extLst>
              <a:ext uri="{FF2B5EF4-FFF2-40B4-BE49-F238E27FC236}">
                <a16:creationId xmlns:a16="http://schemas.microsoft.com/office/drawing/2014/main" xmlns="" id="{B049E722-C589-427D-A3B6-A969144D2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646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B58BE9A5-35E5-4472-B43E-09D8FFE6F9EF}"/>
              </a:ext>
            </a:extLst>
          </p:cNvPr>
          <p:cNvSpPr>
            <a:spLocks noGrp="1" noChangeArrowheads="1"/>
          </p:cNvSpPr>
          <p:nvPr>
            <p:ph type="title"/>
          </p:nvPr>
        </p:nvSpPr>
        <p:spPr>
          <a:xfrm>
            <a:off x="152400" y="0"/>
            <a:ext cx="8610600" cy="533400"/>
          </a:xfrm>
        </p:spPr>
        <p:txBody>
          <a:bodyPr/>
          <a:lstStyle/>
          <a:p>
            <a:pPr eaLnBrk="1" hangingPunct="1"/>
            <a:r>
              <a:rPr lang="en-US" altLang="en-US" sz="3200" b="1">
                <a:solidFill>
                  <a:srgbClr val="FF0000"/>
                </a:solidFill>
                <a:latin typeface="Tahoma" panose="020B0604030504040204" pitchFamily="34" charset="0"/>
              </a:rPr>
              <a:t>Simple Image Representation</a:t>
            </a:r>
          </a:p>
        </p:txBody>
      </p:sp>
      <p:grpSp>
        <p:nvGrpSpPr>
          <p:cNvPr id="162836" name="Group 20">
            <a:extLst>
              <a:ext uri="{FF2B5EF4-FFF2-40B4-BE49-F238E27FC236}">
                <a16:creationId xmlns:a16="http://schemas.microsoft.com/office/drawing/2014/main" xmlns="" id="{C279930E-4E43-4F7B-ADBC-E6AA9CE229A4}"/>
              </a:ext>
            </a:extLst>
          </p:cNvPr>
          <p:cNvGrpSpPr>
            <a:grpSpLocks/>
          </p:cNvGrpSpPr>
          <p:nvPr/>
        </p:nvGrpSpPr>
        <p:grpSpPr bwMode="auto">
          <a:xfrm>
            <a:off x="914400" y="609600"/>
            <a:ext cx="6705600" cy="3276600"/>
            <a:chOff x="1392" y="1296"/>
            <a:chExt cx="4224" cy="2064"/>
          </a:xfrm>
        </p:grpSpPr>
        <p:sp>
          <p:nvSpPr>
            <p:cNvPr id="14341" name="Rectangle 4">
              <a:extLst>
                <a:ext uri="{FF2B5EF4-FFF2-40B4-BE49-F238E27FC236}">
                  <a16:creationId xmlns:a16="http://schemas.microsoft.com/office/drawing/2014/main" xmlns="" id="{1D70963A-B010-44A9-9EB4-5897EEB9C56A}"/>
                </a:ext>
              </a:extLst>
            </p:cNvPr>
            <p:cNvSpPr>
              <a:spLocks noChangeArrowheads="1"/>
            </p:cNvSpPr>
            <p:nvPr/>
          </p:nvSpPr>
          <p:spPr bwMode="auto">
            <a:xfrm>
              <a:off x="2016" y="1536"/>
              <a:ext cx="3504" cy="18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endParaRPr lang="en-US" altLang="en-US" sz="2400" i="0"/>
            </a:p>
          </p:txBody>
        </p:sp>
        <p:sp>
          <p:nvSpPr>
            <p:cNvPr id="14342" name="Line 5">
              <a:extLst>
                <a:ext uri="{FF2B5EF4-FFF2-40B4-BE49-F238E27FC236}">
                  <a16:creationId xmlns:a16="http://schemas.microsoft.com/office/drawing/2014/main" xmlns="" id="{C93EE59F-88A2-4A0B-8C3A-5F454D2206E0}"/>
                </a:ext>
              </a:extLst>
            </p:cNvPr>
            <p:cNvSpPr>
              <a:spLocks noChangeShapeType="1"/>
            </p:cNvSpPr>
            <p:nvPr/>
          </p:nvSpPr>
          <p:spPr bwMode="auto">
            <a:xfrm>
              <a:off x="2208" y="1536"/>
              <a:ext cx="0" cy="76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3" name="Line 6">
              <a:extLst>
                <a:ext uri="{FF2B5EF4-FFF2-40B4-BE49-F238E27FC236}">
                  <a16:creationId xmlns:a16="http://schemas.microsoft.com/office/drawing/2014/main" xmlns="" id="{BEBB90D9-9D91-4611-BFF2-007141FE263D}"/>
                </a:ext>
              </a:extLst>
            </p:cNvPr>
            <p:cNvSpPr>
              <a:spLocks noChangeShapeType="1"/>
            </p:cNvSpPr>
            <p:nvPr/>
          </p:nvSpPr>
          <p:spPr bwMode="auto">
            <a:xfrm>
              <a:off x="2400" y="1536"/>
              <a:ext cx="0" cy="76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4" name="Line 7">
              <a:extLst>
                <a:ext uri="{FF2B5EF4-FFF2-40B4-BE49-F238E27FC236}">
                  <a16:creationId xmlns:a16="http://schemas.microsoft.com/office/drawing/2014/main" xmlns="" id="{90803A7B-9FD1-4EDF-8CDE-2481424DD402}"/>
                </a:ext>
              </a:extLst>
            </p:cNvPr>
            <p:cNvSpPr>
              <a:spLocks noChangeShapeType="1"/>
            </p:cNvSpPr>
            <p:nvPr/>
          </p:nvSpPr>
          <p:spPr bwMode="auto">
            <a:xfrm>
              <a:off x="2592" y="1536"/>
              <a:ext cx="0" cy="76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5" name="Line 8">
              <a:extLst>
                <a:ext uri="{FF2B5EF4-FFF2-40B4-BE49-F238E27FC236}">
                  <a16:creationId xmlns:a16="http://schemas.microsoft.com/office/drawing/2014/main" xmlns="" id="{6017D562-51D8-4DA2-8F86-5A35EF2401FF}"/>
                </a:ext>
              </a:extLst>
            </p:cNvPr>
            <p:cNvSpPr>
              <a:spLocks noChangeShapeType="1"/>
            </p:cNvSpPr>
            <p:nvPr/>
          </p:nvSpPr>
          <p:spPr bwMode="auto">
            <a:xfrm>
              <a:off x="2016" y="172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6" name="Line 9">
              <a:extLst>
                <a:ext uri="{FF2B5EF4-FFF2-40B4-BE49-F238E27FC236}">
                  <a16:creationId xmlns:a16="http://schemas.microsoft.com/office/drawing/2014/main" xmlns="" id="{D776605E-428D-4C67-9E12-AE30AC54F3E5}"/>
                </a:ext>
              </a:extLst>
            </p:cNvPr>
            <p:cNvSpPr>
              <a:spLocks noChangeShapeType="1"/>
            </p:cNvSpPr>
            <p:nvPr/>
          </p:nvSpPr>
          <p:spPr bwMode="auto">
            <a:xfrm>
              <a:off x="2016" y="1920"/>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7" name="Line 10">
              <a:extLst>
                <a:ext uri="{FF2B5EF4-FFF2-40B4-BE49-F238E27FC236}">
                  <a16:creationId xmlns:a16="http://schemas.microsoft.com/office/drawing/2014/main" xmlns="" id="{274EEE80-0FA9-4D30-B743-C574BBD9CFB1}"/>
                </a:ext>
              </a:extLst>
            </p:cNvPr>
            <p:cNvSpPr>
              <a:spLocks noChangeShapeType="1"/>
            </p:cNvSpPr>
            <p:nvPr/>
          </p:nvSpPr>
          <p:spPr bwMode="auto">
            <a:xfrm>
              <a:off x="2016" y="2112"/>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8" name="Text Box 11">
              <a:extLst>
                <a:ext uri="{FF2B5EF4-FFF2-40B4-BE49-F238E27FC236}">
                  <a16:creationId xmlns:a16="http://schemas.microsoft.com/office/drawing/2014/main" xmlns="" id="{9981BC2A-0FF5-4B13-A263-BB43B22AE012}"/>
                </a:ext>
              </a:extLst>
            </p:cNvPr>
            <p:cNvSpPr txBox="1">
              <a:spLocks noChangeArrowheads="1"/>
            </p:cNvSpPr>
            <p:nvPr/>
          </p:nvSpPr>
          <p:spPr bwMode="auto">
            <a:xfrm>
              <a:off x="3168" y="2496"/>
              <a:ext cx="19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2400" i="0"/>
                <a:t>Picture Element (pixel)</a:t>
              </a:r>
            </a:p>
          </p:txBody>
        </p:sp>
        <p:sp>
          <p:nvSpPr>
            <p:cNvPr id="14349" name="Line 12">
              <a:extLst>
                <a:ext uri="{FF2B5EF4-FFF2-40B4-BE49-F238E27FC236}">
                  <a16:creationId xmlns:a16="http://schemas.microsoft.com/office/drawing/2014/main" xmlns="" id="{5964E77E-1AE5-49CC-A303-BE54D7803388}"/>
                </a:ext>
              </a:extLst>
            </p:cNvPr>
            <p:cNvSpPr>
              <a:spLocks noChangeShapeType="1"/>
            </p:cNvSpPr>
            <p:nvPr/>
          </p:nvSpPr>
          <p:spPr bwMode="auto">
            <a:xfrm flipH="1" flipV="1">
              <a:off x="2496" y="2016"/>
              <a:ext cx="72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0" name="Line 13">
              <a:extLst>
                <a:ext uri="{FF2B5EF4-FFF2-40B4-BE49-F238E27FC236}">
                  <a16:creationId xmlns:a16="http://schemas.microsoft.com/office/drawing/2014/main" xmlns="" id="{52DFA665-3C37-42E1-9758-4AD839CBDDBB}"/>
                </a:ext>
              </a:extLst>
            </p:cNvPr>
            <p:cNvSpPr>
              <a:spLocks noChangeShapeType="1"/>
            </p:cNvSpPr>
            <p:nvPr/>
          </p:nvSpPr>
          <p:spPr bwMode="auto">
            <a:xfrm>
              <a:off x="2208" y="1440"/>
              <a:ext cx="26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1" name="Text Box 14">
              <a:extLst>
                <a:ext uri="{FF2B5EF4-FFF2-40B4-BE49-F238E27FC236}">
                  <a16:creationId xmlns:a16="http://schemas.microsoft.com/office/drawing/2014/main" xmlns="" id="{AD06C9FB-8A78-4981-BC67-C4CD558E8A35}"/>
                </a:ext>
              </a:extLst>
            </p:cNvPr>
            <p:cNvSpPr txBox="1">
              <a:spLocks noChangeArrowheads="1"/>
            </p:cNvSpPr>
            <p:nvPr/>
          </p:nvSpPr>
          <p:spPr bwMode="auto">
            <a:xfrm>
              <a:off x="2016" y="1296"/>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600" b="1" i="0"/>
                <a:t>0</a:t>
              </a:r>
            </a:p>
          </p:txBody>
        </p:sp>
        <p:sp>
          <p:nvSpPr>
            <p:cNvPr id="14352" name="Text Box 15">
              <a:extLst>
                <a:ext uri="{FF2B5EF4-FFF2-40B4-BE49-F238E27FC236}">
                  <a16:creationId xmlns:a16="http://schemas.microsoft.com/office/drawing/2014/main" xmlns="" id="{691D4FBF-CD5A-4DF1-A4B9-D133D42A4A66}"/>
                </a:ext>
              </a:extLst>
            </p:cNvPr>
            <p:cNvSpPr txBox="1">
              <a:spLocks noChangeArrowheads="1"/>
            </p:cNvSpPr>
            <p:nvPr/>
          </p:nvSpPr>
          <p:spPr bwMode="auto">
            <a:xfrm>
              <a:off x="4896" y="1296"/>
              <a:ext cx="72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600" b="1" i="0"/>
                <a:t>(width-1)</a:t>
              </a:r>
            </a:p>
          </p:txBody>
        </p:sp>
        <p:sp>
          <p:nvSpPr>
            <p:cNvPr id="14353" name="Text Box 16">
              <a:extLst>
                <a:ext uri="{FF2B5EF4-FFF2-40B4-BE49-F238E27FC236}">
                  <a16:creationId xmlns:a16="http://schemas.microsoft.com/office/drawing/2014/main" xmlns="" id="{57542B5C-844E-4EC8-9A4E-BCC5F48F418E}"/>
                </a:ext>
              </a:extLst>
            </p:cNvPr>
            <p:cNvSpPr txBox="1">
              <a:spLocks noChangeArrowheads="1"/>
            </p:cNvSpPr>
            <p:nvPr/>
          </p:nvSpPr>
          <p:spPr bwMode="auto">
            <a:xfrm>
              <a:off x="1776" y="148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600" b="1" i="0"/>
                <a:t>0</a:t>
              </a:r>
            </a:p>
          </p:txBody>
        </p:sp>
        <p:sp>
          <p:nvSpPr>
            <p:cNvPr id="14354" name="Line 17">
              <a:extLst>
                <a:ext uri="{FF2B5EF4-FFF2-40B4-BE49-F238E27FC236}">
                  <a16:creationId xmlns:a16="http://schemas.microsoft.com/office/drawing/2014/main" xmlns="" id="{216B6ABC-8BAC-4E43-A975-8EFF7D4023CF}"/>
                </a:ext>
              </a:extLst>
            </p:cNvPr>
            <p:cNvSpPr>
              <a:spLocks noChangeShapeType="1"/>
            </p:cNvSpPr>
            <p:nvPr/>
          </p:nvSpPr>
          <p:spPr bwMode="auto">
            <a:xfrm>
              <a:off x="1872" y="1680"/>
              <a:ext cx="0" cy="14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5" name="Text Box 18">
              <a:extLst>
                <a:ext uri="{FF2B5EF4-FFF2-40B4-BE49-F238E27FC236}">
                  <a16:creationId xmlns:a16="http://schemas.microsoft.com/office/drawing/2014/main" xmlns="" id="{3B9345D6-C830-49C5-91CD-23F38353B27F}"/>
                </a:ext>
              </a:extLst>
            </p:cNvPr>
            <p:cNvSpPr txBox="1">
              <a:spLocks noChangeArrowheads="1"/>
            </p:cNvSpPr>
            <p:nvPr/>
          </p:nvSpPr>
          <p:spPr bwMode="auto">
            <a:xfrm>
              <a:off x="1392" y="3120"/>
              <a:ext cx="72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1600" b="1" i="0"/>
                <a:t>(height-1)</a:t>
              </a:r>
            </a:p>
          </p:txBody>
        </p:sp>
      </p:grpSp>
      <p:sp>
        <p:nvSpPr>
          <p:cNvPr id="162835" name="Text Box 19">
            <a:extLst>
              <a:ext uri="{FF2B5EF4-FFF2-40B4-BE49-F238E27FC236}">
                <a16:creationId xmlns:a16="http://schemas.microsoft.com/office/drawing/2014/main" xmlns="" id="{DCDC54E5-7C8A-46CF-9F27-811E06435C8D}"/>
              </a:ext>
            </a:extLst>
          </p:cNvPr>
          <p:cNvSpPr txBox="1">
            <a:spLocks noChangeArrowheads="1"/>
          </p:cNvSpPr>
          <p:nvPr/>
        </p:nvSpPr>
        <p:spPr bwMode="auto">
          <a:xfrm>
            <a:off x="609600" y="4343400"/>
            <a:ext cx="8305800"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50000"/>
              </a:spcBef>
              <a:buClrTx/>
              <a:buFontTx/>
              <a:buNone/>
            </a:pPr>
            <a:r>
              <a:rPr lang="en-US" altLang="en-US" sz="2000" i="0" dirty="0"/>
              <a:t>Represent an image as a 2D array.</a:t>
            </a:r>
          </a:p>
          <a:p>
            <a:pPr eaLnBrk="1" hangingPunct="1">
              <a:spcBef>
                <a:spcPct val="50000"/>
              </a:spcBef>
              <a:buClrTx/>
              <a:buFontTx/>
              <a:buNone/>
            </a:pPr>
            <a:r>
              <a:rPr lang="en-US" altLang="en-US" sz="2000" i="0" dirty="0"/>
              <a:t>Indices represent the spatial location</a:t>
            </a:r>
          </a:p>
          <a:p>
            <a:pPr eaLnBrk="1" hangingPunct="1">
              <a:spcBef>
                <a:spcPct val="50000"/>
              </a:spcBef>
              <a:buClrTx/>
              <a:buFontTx/>
              <a:buNone/>
            </a:pPr>
            <a:r>
              <a:rPr lang="en-US" altLang="en-US" sz="2000" i="0" dirty="0"/>
              <a:t>Values represent light intensity</a:t>
            </a:r>
          </a:p>
          <a:p>
            <a:pPr eaLnBrk="1" hangingPunct="1">
              <a:spcBef>
                <a:spcPct val="50000"/>
              </a:spcBef>
              <a:buClrTx/>
              <a:buFontTx/>
              <a:buNone/>
            </a:pPr>
            <a:r>
              <a:rPr lang="en-US" altLang="en-US" sz="2000" i="0" dirty="0"/>
              <a:t>VGA=640 × 480 pixels, HD=1280 × 720 pixels, FHD=1920 × 1080 pixels</a:t>
            </a:r>
          </a:p>
          <a:p>
            <a:pPr eaLnBrk="1" hangingPunct="1">
              <a:spcBef>
                <a:spcPct val="50000"/>
              </a:spcBef>
              <a:buClrTx/>
              <a:buFont typeface="Wingdings" panose="05000000000000000000" pitchFamily="2" charset="2"/>
              <a:buNone/>
            </a:pPr>
            <a:r>
              <a:rPr lang="en-US" altLang="en-US" sz="2000" i="0"/>
              <a:t>4K=3840 × 2160 pixels, 8K=7680 × 4320 pixels, 16K=17280 × </a:t>
            </a:r>
            <a:r>
              <a:rPr lang="en-US" altLang="en-US" sz="2000" i="0" smtClean="0"/>
              <a:t>8640 </a:t>
            </a:r>
            <a:r>
              <a:rPr lang="en-US" altLang="en-US" sz="2000" i="0"/>
              <a:t>pixels</a:t>
            </a:r>
          </a:p>
          <a:p>
            <a:pPr eaLnBrk="1" hangingPunct="1">
              <a:spcBef>
                <a:spcPct val="50000"/>
              </a:spcBef>
              <a:buClrTx/>
              <a:buFontTx/>
              <a:buNone/>
            </a:pPr>
            <a:endParaRPr lang="en-US" altLang="en-US" sz="2000" i="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2836"/>
                                        </p:tgtEl>
                                        <p:attrNameLst>
                                          <p:attrName>style.visibility</p:attrName>
                                        </p:attrNameLst>
                                      </p:cBhvr>
                                      <p:to>
                                        <p:strVal val="visible"/>
                                      </p:to>
                                    </p:set>
                                    <p:anim calcmode="lin" valueType="num">
                                      <p:cBhvr additive="base">
                                        <p:cTn id="7" dur="500" fill="hold"/>
                                        <p:tgtEl>
                                          <p:spTgt spid="162836"/>
                                        </p:tgtEl>
                                        <p:attrNameLst>
                                          <p:attrName>ppt_x</p:attrName>
                                        </p:attrNameLst>
                                      </p:cBhvr>
                                      <p:tavLst>
                                        <p:tav tm="0">
                                          <p:val>
                                            <p:strVal val="0-#ppt_w/2"/>
                                          </p:val>
                                        </p:tav>
                                        <p:tav tm="100000">
                                          <p:val>
                                            <p:strVal val="#ppt_x"/>
                                          </p:val>
                                        </p:tav>
                                      </p:tavLst>
                                    </p:anim>
                                    <p:anim calcmode="lin" valueType="num">
                                      <p:cBhvr additive="base">
                                        <p:cTn id="8" dur="500" fill="hold"/>
                                        <p:tgtEl>
                                          <p:spTgt spid="16283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2835">
                                            <p:txEl>
                                              <p:pRg st="0" end="0"/>
                                            </p:txEl>
                                          </p:spTgt>
                                        </p:tgtEl>
                                        <p:attrNameLst>
                                          <p:attrName>style.visibility</p:attrName>
                                        </p:attrNameLst>
                                      </p:cBhvr>
                                      <p:to>
                                        <p:strVal val="visible"/>
                                      </p:to>
                                    </p:set>
                                    <p:anim calcmode="lin" valueType="num">
                                      <p:cBhvr additive="base">
                                        <p:cTn id="13" dur="500" fill="hold"/>
                                        <p:tgtEl>
                                          <p:spTgt spid="16283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28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2835">
                                            <p:txEl>
                                              <p:pRg st="1" end="1"/>
                                            </p:txEl>
                                          </p:spTgt>
                                        </p:tgtEl>
                                        <p:attrNameLst>
                                          <p:attrName>style.visibility</p:attrName>
                                        </p:attrNameLst>
                                      </p:cBhvr>
                                      <p:to>
                                        <p:strVal val="visible"/>
                                      </p:to>
                                    </p:set>
                                    <p:anim calcmode="lin" valueType="num">
                                      <p:cBhvr additive="base">
                                        <p:cTn id="19" dur="500" fill="hold"/>
                                        <p:tgtEl>
                                          <p:spTgt spid="16283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28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2835">
                                            <p:txEl>
                                              <p:pRg st="2" end="2"/>
                                            </p:txEl>
                                          </p:spTgt>
                                        </p:tgtEl>
                                        <p:attrNameLst>
                                          <p:attrName>style.visibility</p:attrName>
                                        </p:attrNameLst>
                                      </p:cBhvr>
                                      <p:to>
                                        <p:strVal val="visible"/>
                                      </p:to>
                                    </p:set>
                                    <p:anim calcmode="lin" valueType="num">
                                      <p:cBhvr additive="base">
                                        <p:cTn id="25" dur="500" fill="hold"/>
                                        <p:tgtEl>
                                          <p:spTgt spid="16283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28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2835">
                                            <p:txEl>
                                              <p:pRg st="3" end="3"/>
                                            </p:txEl>
                                          </p:spTgt>
                                        </p:tgtEl>
                                        <p:attrNameLst>
                                          <p:attrName>style.visibility</p:attrName>
                                        </p:attrNameLst>
                                      </p:cBhvr>
                                      <p:to>
                                        <p:strVal val="visible"/>
                                      </p:to>
                                    </p:set>
                                    <p:anim calcmode="lin" valueType="num">
                                      <p:cBhvr additive="base">
                                        <p:cTn id="31" dur="500" fill="hold"/>
                                        <p:tgtEl>
                                          <p:spTgt spid="16283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28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2835">
                                            <p:txEl>
                                              <p:pRg st="4" end="4"/>
                                            </p:txEl>
                                          </p:spTgt>
                                        </p:tgtEl>
                                        <p:attrNameLst>
                                          <p:attrName>style.visibility</p:attrName>
                                        </p:attrNameLst>
                                      </p:cBhvr>
                                      <p:to>
                                        <p:strVal val="visible"/>
                                      </p:to>
                                    </p:set>
                                    <p:anim calcmode="lin" valueType="num">
                                      <p:cBhvr additive="base">
                                        <p:cTn id="37" dur="500" fill="hold"/>
                                        <p:tgtEl>
                                          <p:spTgt spid="16283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283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5"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1" descr="DISP-2003_L23A_14May03_04">
            <a:extLst>
              <a:ext uri="{FF2B5EF4-FFF2-40B4-BE49-F238E27FC236}">
                <a16:creationId xmlns:a16="http://schemas.microsoft.com/office/drawing/2014/main" xmlns="" id="{160914CD-EE8B-433D-85E0-3AB51C025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ISP-2003_L23A_14May03_05">
            <a:extLst>
              <a:ext uri="{FF2B5EF4-FFF2-40B4-BE49-F238E27FC236}">
                <a16:creationId xmlns:a16="http://schemas.microsoft.com/office/drawing/2014/main" xmlns="" id="{D057FB10-4A3C-48E4-9FE8-32A04CB48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1773758C-15CA-4195-8D5C-C8E2D2EDA4BE}"/>
              </a:ext>
            </a:extLst>
          </p:cNvPr>
          <p:cNvSpPr>
            <a:spLocks noGrp="1" noChangeArrowheads="1"/>
          </p:cNvSpPr>
          <p:nvPr>
            <p:ph type="title"/>
          </p:nvPr>
        </p:nvSpPr>
        <p:spPr>
          <a:xfrm>
            <a:off x="228600" y="304800"/>
            <a:ext cx="8610600" cy="381000"/>
          </a:xfrm>
        </p:spPr>
        <p:txBody>
          <a:bodyPr/>
          <a:lstStyle/>
          <a:p>
            <a:pPr eaLnBrk="1" hangingPunct="1"/>
            <a:r>
              <a:rPr lang="en-US" altLang="en-US" sz="3200" b="1">
                <a:solidFill>
                  <a:srgbClr val="FF0000"/>
                </a:solidFill>
                <a:latin typeface="Tahoma" panose="020B0604030504040204" pitchFamily="34" charset="0"/>
              </a:rPr>
              <a:t>Sinusoidal Image Generation</a:t>
            </a:r>
          </a:p>
        </p:txBody>
      </p:sp>
      <p:pic>
        <p:nvPicPr>
          <p:cNvPr id="17411" name="Picture 5" descr="test_image1">
            <a:extLst>
              <a:ext uri="{FF2B5EF4-FFF2-40B4-BE49-F238E27FC236}">
                <a16:creationId xmlns:a16="http://schemas.microsoft.com/office/drawing/2014/main" xmlns="" id="{AFABD4FB-A52D-44B0-BED9-7821461E7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62100"/>
            <a:ext cx="25146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test_image2">
            <a:extLst>
              <a:ext uri="{FF2B5EF4-FFF2-40B4-BE49-F238E27FC236}">
                <a16:creationId xmlns:a16="http://schemas.microsoft.com/office/drawing/2014/main" xmlns="" id="{105C5379-7E83-4C14-822E-8616349CC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390900"/>
            <a:ext cx="25146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7" descr="test_image3">
            <a:extLst>
              <a:ext uri="{FF2B5EF4-FFF2-40B4-BE49-F238E27FC236}">
                <a16:creationId xmlns:a16="http://schemas.microsoft.com/office/drawing/2014/main" xmlns="" id="{6B7DB720-8015-49AD-BCBD-92DEE6E25D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143500"/>
            <a:ext cx="25146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4" name="Object 8">
            <a:extLst>
              <a:ext uri="{FF2B5EF4-FFF2-40B4-BE49-F238E27FC236}">
                <a16:creationId xmlns:a16="http://schemas.microsoft.com/office/drawing/2014/main" xmlns="" id="{7391873C-F71C-4497-99B8-251536404ABF}"/>
              </a:ext>
            </a:extLst>
          </p:cNvPr>
          <p:cNvGraphicFramePr>
            <a:graphicFrameLocks noChangeAspect="1"/>
          </p:cNvGraphicFramePr>
          <p:nvPr/>
        </p:nvGraphicFramePr>
        <p:xfrm>
          <a:off x="3505200" y="1951038"/>
          <a:ext cx="4953000" cy="373062"/>
        </p:xfrm>
        <a:graphic>
          <a:graphicData uri="http://schemas.openxmlformats.org/presentationml/2006/ole">
            <mc:AlternateContent xmlns:mc="http://schemas.openxmlformats.org/markup-compatibility/2006">
              <mc:Choice xmlns:v="urn:schemas-microsoft-com:vml" Requires="v">
                <p:oleObj spid="_x0000_s17442" name="Equation" r:id="rId6" imgW="2692400" imgH="203200" progId="Equation.3">
                  <p:embed/>
                </p:oleObj>
              </mc:Choice>
              <mc:Fallback>
                <p:oleObj name="Equation" r:id="rId6" imgW="2692400" imgH="2032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1951038"/>
                        <a:ext cx="495300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9">
            <a:extLst>
              <a:ext uri="{FF2B5EF4-FFF2-40B4-BE49-F238E27FC236}">
                <a16:creationId xmlns:a16="http://schemas.microsoft.com/office/drawing/2014/main" xmlns="" id="{C14A18CC-924E-4F75-AD0D-D4C76F47D464}"/>
              </a:ext>
            </a:extLst>
          </p:cNvPr>
          <p:cNvGraphicFramePr>
            <a:graphicFrameLocks noChangeAspect="1"/>
          </p:cNvGraphicFramePr>
          <p:nvPr/>
        </p:nvGraphicFramePr>
        <p:xfrm>
          <a:off x="3352800" y="5524500"/>
          <a:ext cx="5467350" cy="373063"/>
        </p:xfrm>
        <a:graphic>
          <a:graphicData uri="http://schemas.openxmlformats.org/presentationml/2006/ole">
            <mc:AlternateContent xmlns:mc="http://schemas.openxmlformats.org/markup-compatibility/2006">
              <mc:Choice xmlns:v="urn:schemas-microsoft-com:vml" Requires="v">
                <p:oleObj spid="_x0000_s17443" name="Equation" r:id="rId8" imgW="2971800" imgH="203200" progId="Equation.3">
                  <p:embed/>
                </p:oleObj>
              </mc:Choice>
              <mc:Fallback>
                <p:oleObj name="Equation" r:id="rId8" imgW="2971800" imgH="2032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5524500"/>
                        <a:ext cx="5467350"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10">
            <a:extLst>
              <a:ext uri="{FF2B5EF4-FFF2-40B4-BE49-F238E27FC236}">
                <a16:creationId xmlns:a16="http://schemas.microsoft.com/office/drawing/2014/main" xmlns="" id="{8F80E1FB-387B-4B9B-903A-6B9EB883CF49}"/>
              </a:ext>
            </a:extLst>
          </p:cNvPr>
          <p:cNvGraphicFramePr>
            <a:graphicFrameLocks noChangeAspect="1"/>
          </p:cNvGraphicFramePr>
          <p:nvPr/>
        </p:nvGraphicFramePr>
        <p:xfrm>
          <a:off x="3429000" y="3856038"/>
          <a:ext cx="5326063" cy="373062"/>
        </p:xfrm>
        <a:graphic>
          <a:graphicData uri="http://schemas.openxmlformats.org/presentationml/2006/ole">
            <mc:AlternateContent xmlns:mc="http://schemas.openxmlformats.org/markup-compatibility/2006">
              <mc:Choice xmlns:v="urn:schemas-microsoft-com:vml" Requires="v">
                <p:oleObj spid="_x0000_s17444" name="Equation" r:id="rId10" imgW="2895600" imgH="203200" progId="Equation.3">
                  <p:embed/>
                </p:oleObj>
              </mc:Choice>
              <mc:Fallback>
                <p:oleObj name="Equation" r:id="rId10" imgW="2895600" imgH="2032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9000" y="3856038"/>
                        <a:ext cx="5326063"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Text Box 11">
            <a:extLst>
              <a:ext uri="{FF2B5EF4-FFF2-40B4-BE49-F238E27FC236}">
                <a16:creationId xmlns:a16="http://schemas.microsoft.com/office/drawing/2014/main" xmlns="" id="{2B4A6E3C-C9AC-4FFA-9B8D-CF0D937530BE}"/>
              </a:ext>
            </a:extLst>
          </p:cNvPr>
          <p:cNvSpPr txBox="1">
            <a:spLocks noChangeArrowheads="1"/>
          </p:cNvSpPr>
          <p:nvPr/>
        </p:nvSpPr>
        <p:spPr bwMode="auto">
          <a:xfrm>
            <a:off x="1676400" y="838200"/>
            <a:ext cx="6475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
              <a:defRPr sz="3200" i="1">
                <a:solidFill>
                  <a:schemeClr val="tx1"/>
                </a:solidFill>
                <a:latin typeface="Times New Roman" panose="02020603050405020304" pitchFamily="18" charset="0"/>
              </a:defRPr>
            </a:lvl1pPr>
            <a:lvl2pPr marL="742950" indent="-285750">
              <a:spcBef>
                <a:spcPct val="20000"/>
              </a:spcBef>
              <a:buClr>
                <a:schemeClr val="tx2"/>
              </a:buClr>
              <a:buFont typeface="Wingdings" panose="05000000000000000000" pitchFamily="2" charset="2"/>
              <a:buChar char="©"/>
              <a:defRPr sz="2800" i="1">
                <a:solidFill>
                  <a:schemeClr val="tx1"/>
                </a:solidFill>
                <a:latin typeface="Times New Roman" panose="02020603050405020304" pitchFamily="18" charset="0"/>
              </a:defRPr>
            </a:lvl2pPr>
            <a:lvl3pPr marL="1143000" indent="-228600">
              <a:spcBef>
                <a:spcPct val="20000"/>
              </a:spcBef>
              <a:buClr>
                <a:schemeClr val="bg2"/>
              </a:buClr>
              <a:buFont typeface="Wingdings" panose="05000000000000000000" pitchFamily="2" charset="2"/>
              <a:buChar char="©"/>
              <a:defRPr sz="2400" i="1">
                <a:solidFill>
                  <a:schemeClr val="tx1"/>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i="1">
                <a:solidFill>
                  <a:schemeClr val="tx1"/>
                </a:solidFill>
                <a:latin typeface="Times New Roman" panose="02020603050405020304" pitchFamily="18" charset="0"/>
              </a:defRPr>
            </a:lvl4pPr>
            <a:lvl5pPr marL="2057400" indent="-228600">
              <a:spcBef>
                <a:spcPct val="20000"/>
              </a:spcBef>
              <a:buFont typeface="Wingdings" panose="05000000000000000000" pitchFamily="2" charset="2"/>
              <a:buChar char="©"/>
              <a:defRPr sz="2000" i="1">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000" i="1">
                <a:solidFill>
                  <a:schemeClr val="tx1"/>
                </a:solidFill>
                <a:latin typeface="Times New Roman" panose="02020603050405020304" pitchFamily="18" charset="0"/>
              </a:defRPr>
            </a:lvl9pPr>
          </a:lstStyle>
          <a:p>
            <a:pPr eaLnBrk="1" hangingPunct="1">
              <a:spcBef>
                <a:spcPct val="0"/>
              </a:spcBef>
              <a:buClrTx/>
              <a:buFontTx/>
              <a:buNone/>
            </a:pPr>
            <a:r>
              <a:rPr lang="en-US" altLang="en-US" sz="2000" b="1" i="0"/>
              <a:t>Image size = (width </a:t>
            </a:r>
            <a:r>
              <a:rPr lang="en-US" altLang="en-US" sz="2000" b="1" i="0">
                <a:sym typeface="Symbol" panose="05050102010706020507" pitchFamily="18" charset="2"/>
              </a:rPr>
              <a:t></a:t>
            </a:r>
            <a:r>
              <a:rPr lang="en-US" altLang="en-US" sz="2000" b="1" i="0"/>
              <a:t> height) = (M </a:t>
            </a:r>
            <a:r>
              <a:rPr lang="en-US" altLang="en-US" sz="2000" b="1" i="0">
                <a:sym typeface="Symbol" panose="05050102010706020507" pitchFamily="18" charset="2"/>
              </a:rPr>
              <a:t></a:t>
            </a:r>
            <a:r>
              <a:rPr lang="en-US" altLang="en-US" sz="2000" b="1" i="0"/>
              <a:t> N) = (128 </a:t>
            </a:r>
            <a:r>
              <a:rPr lang="en-US" altLang="en-US" sz="2000" b="1" i="0">
                <a:sym typeface="Symbol" panose="05050102010706020507" pitchFamily="18" charset="2"/>
              </a:rPr>
              <a:t></a:t>
            </a:r>
            <a:r>
              <a:rPr lang="en-US" altLang="en-US" sz="2000" b="1" i="0"/>
              <a:t> 64) pixels</a:t>
            </a:r>
          </a:p>
        </p:txBody>
      </p:sp>
    </p:spTree>
  </p:cSld>
  <p:clrMapOvr>
    <a:masterClrMapping/>
  </p:clrMapOvr>
</p:sld>
</file>

<file path=ppt/theme/theme1.xml><?xml version="1.0" encoding="utf-8"?>
<a:theme xmlns:a="http://schemas.openxmlformats.org/drawingml/2006/main" name="Japanese Waves">
  <a:themeElements>
    <a:clrScheme name="Japanese Waves 2">
      <a:dk1>
        <a:srgbClr val="2D2525"/>
      </a:dk1>
      <a:lt1>
        <a:srgbClr val="A7B4B7"/>
      </a:lt1>
      <a:dk2>
        <a:srgbClr val="061C62"/>
      </a:dk2>
      <a:lt2>
        <a:srgbClr val="484719"/>
      </a:lt2>
      <a:accent1>
        <a:srgbClr val="D8D688"/>
      </a:accent1>
      <a:accent2>
        <a:srgbClr val="5C6D90"/>
      </a:accent2>
      <a:accent3>
        <a:srgbClr val="D0D6D8"/>
      </a:accent3>
      <a:accent4>
        <a:srgbClr val="251E1E"/>
      </a:accent4>
      <a:accent5>
        <a:srgbClr val="E9E8C3"/>
      </a:accent5>
      <a:accent6>
        <a:srgbClr val="536282"/>
      </a:accent6>
      <a:hlink>
        <a:srgbClr val="365D96"/>
      </a:hlink>
      <a:folHlink>
        <a:srgbClr val="586840"/>
      </a:folHlink>
    </a:clrScheme>
    <a:fontScheme name="Japanese Wav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Japanese Waves 1">
        <a:dk1>
          <a:srgbClr val="000000"/>
        </a:dk1>
        <a:lt1>
          <a:srgbClr val="DDDDDD"/>
        </a:lt1>
        <a:dk2>
          <a:srgbClr val="20326C"/>
        </a:dk2>
        <a:lt2>
          <a:srgbClr val="E3E2AA"/>
        </a:lt2>
        <a:accent1>
          <a:srgbClr val="B3A53D"/>
        </a:accent1>
        <a:accent2>
          <a:srgbClr val="4273B9"/>
        </a:accent2>
        <a:accent3>
          <a:srgbClr val="ABADBA"/>
        </a:accent3>
        <a:accent4>
          <a:srgbClr val="BDBDBD"/>
        </a:accent4>
        <a:accent5>
          <a:srgbClr val="D6CFAF"/>
        </a:accent5>
        <a:accent6>
          <a:srgbClr val="3B68A7"/>
        </a:accent6>
        <a:hlink>
          <a:srgbClr val="5B6C8D"/>
        </a:hlink>
        <a:folHlink>
          <a:srgbClr val="58804E"/>
        </a:folHlink>
      </a:clrScheme>
      <a:clrMap bg1="dk2" tx1="lt1" bg2="dk1" tx2="lt2" accent1="accent1" accent2="accent2" accent3="accent3" accent4="accent4" accent5="accent5" accent6="accent6" hlink="hlink" folHlink="folHlink"/>
    </a:extraClrScheme>
    <a:extraClrScheme>
      <a:clrScheme name="Japanese Waves 2">
        <a:dk1>
          <a:srgbClr val="2D2525"/>
        </a:dk1>
        <a:lt1>
          <a:srgbClr val="A7B4B7"/>
        </a:lt1>
        <a:dk2>
          <a:srgbClr val="061C62"/>
        </a:dk2>
        <a:lt2>
          <a:srgbClr val="484719"/>
        </a:lt2>
        <a:accent1>
          <a:srgbClr val="D8D688"/>
        </a:accent1>
        <a:accent2>
          <a:srgbClr val="5C6D90"/>
        </a:accent2>
        <a:accent3>
          <a:srgbClr val="D0D6D8"/>
        </a:accent3>
        <a:accent4>
          <a:srgbClr val="251E1E"/>
        </a:accent4>
        <a:accent5>
          <a:srgbClr val="E9E8C3"/>
        </a:accent5>
        <a:accent6>
          <a:srgbClr val="536282"/>
        </a:accent6>
        <a:hlink>
          <a:srgbClr val="365D96"/>
        </a:hlink>
        <a:folHlink>
          <a:srgbClr val="586840"/>
        </a:folHlink>
      </a:clrScheme>
      <a:clrMap bg1="lt1" tx1="dk1" bg2="lt2" tx2="dk2" accent1="accent1" accent2="accent2" accent3="accent3" accent4="accent4" accent5="accent5" accent6="accent6" hlink="hlink" folHlink="folHlink"/>
    </a:extraClrScheme>
    <a:extraClrScheme>
      <a:clrScheme name="Japanese Waves 3">
        <a:dk1>
          <a:srgbClr val="000000"/>
        </a:dk1>
        <a:lt1>
          <a:srgbClr val="FFFFFF"/>
        </a:lt1>
        <a:dk2>
          <a:srgbClr val="000000"/>
        </a:dk2>
        <a:lt2>
          <a:srgbClr val="4D4D4D"/>
        </a:lt2>
        <a:accent1>
          <a:srgbClr val="808080"/>
        </a:accent1>
        <a:accent2>
          <a:srgbClr val="292929"/>
        </a:accent2>
        <a:accent3>
          <a:srgbClr val="FFFFFF"/>
        </a:accent3>
        <a:accent4>
          <a:srgbClr val="000000"/>
        </a:accent4>
        <a:accent5>
          <a:srgbClr val="C0C0C0"/>
        </a:accent5>
        <a:accent6>
          <a:srgbClr val="242424"/>
        </a:accent6>
        <a:hlink>
          <a:srgbClr val="4D4D4D"/>
        </a:hlink>
        <a:folHlink>
          <a:srgbClr val="8D8D8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Designs\Capsules.pot</Template>
  <TotalTime>13196315</TotalTime>
  <Pages>26</Pages>
  <Words>1874</Words>
  <Application>Microsoft Office PowerPoint</Application>
  <PresentationFormat>On-screen Show (4:3)</PresentationFormat>
  <Paragraphs>271</Paragraphs>
  <Slides>45</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45</vt:i4>
      </vt:variant>
    </vt:vector>
  </HeadingPairs>
  <TitlesOfParts>
    <vt:vector size="55" baseType="lpstr">
      <vt:lpstr>Arial</vt:lpstr>
      <vt:lpstr>Courier New</vt:lpstr>
      <vt:lpstr>Symbol</vt:lpstr>
      <vt:lpstr>Tahoma</vt:lpstr>
      <vt:lpstr>Times New Roman</vt:lpstr>
      <vt:lpstr>Wingdings</vt:lpstr>
      <vt:lpstr>Japanese Waves</vt:lpstr>
      <vt:lpstr>Equation</vt:lpstr>
      <vt:lpstr>CorelPhotoPaint.Image.9</vt:lpstr>
      <vt:lpstr>MathType 7.0 Equation</vt:lpstr>
      <vt:lpstr>Digital Image Processing</vt:lpstr>
      <vt:lpstr>Digital Image Processing Applications</vt:lpstr>
      <vt:lpstr>Digital Image Processing Problems</vt:lpstr>
      <vt:lpstr>Digital Image Processing Problems</vt:lpstr>
      <vt:lpstr>PowerPoint Presentation</vt:lpstr>
      <vt:lpstr>Simple Image Representation</vt:lpstr>
      <vt:lpstr>PowerPoint Presentation</vt:lpstr>
      <vt:lpstr>PowerPoint Presentation</vt:lpstr>
      <vt:lpstr>Sinusoidal Image Generation</vt:lpstr>
      <vt:lpstr>Imaging</vt:lpstr>
      <vt:lpstr>Active and Passive Imaging</vt:lpstr>
      <vt:lpstr>Electromagnetic Radiation Spectrum</vt:lpstr>
      <vt:lpstr>Camera Optics</vt:lpstr>
      <vt:lpstr>Sampling and Quantization Example</vt:lpstr>
      <vt:lpstr>Effect of Quantization</vt:lpstr>
      <vt:lpstr>PBM, PGM, PPM</vt:lpstr>
      <vt:lpstr>PGM ASCII Format</vt:lpstr>
      <vt:lpstr>PowerPoint Presentation</vt:lpstr>
      <vt:lpstr>PowerPoint Presentation</vt:lpstr>
      <vt:lpstr>PowerPoint Presentation</vt:lpstr>
      <vt:lpstr>Image Enhancement</vt:lpstr>
      <vt:lpstr>Image Enhancements</vt:lpstr>
      <vt:lpstr>Linear Mapping</vt:lpstr>
      <vt:lpstr>Linear Mapping</vt:lpstr>
      <vt:lpstr>Linear Mapping Example</vt:lpstr>
      <vt:lpstr>Linear (Inverse) Mapping Example Digital Negative</vt:lpstr>
      <vt:lpstr>PowerPoint Presentation</vt:lpstr>
      <vt:lpstr>PowerPoint Presentation</vt:lpstr>
      <vt:lpstr>Non-Linear Mapping</vt:lpstr>
      <vt:lpstr>Log  (dynamic range) Compression</vt:lpstr>
      <vt:lpstr>Log Compression</vt:lpstr>
      <vt:lpstr>Exponential Mapping</vt:lpstr>
      <vt:lpstr>Linear Contrast Stretching</vt:lpstr>
      <vt:lpstr>Image Histogram</vt:lpstr>
      <vt:lpstr>Image Histogram</vt:lpstr>
      <vt:lpstr>Image Histogram</vt:lpstr>
      <vt:lpstr>Cumulative Distribution Function</vt:lpstr>
      <vt:lpstr>Cumulative Distribution Function</vt:lpstr>
      <vt:lpstr>PowerPoint Presentation</vt:lpstr>
      <vt:lpstr>Histogram Equalization</vt:lpstr>
      <vt:lpstr>Histogram Equalization</vt:lpstr>
      <vt:lpstr>PowerPoint Presentation</vt:lpstr>
      <vt:lpstr>Histogram Modeling</vt:lpstr>
      <vt:lpstr>Histogram Specification</vt:lpstr>
      <vt:lpstr>Example of Histogram Specification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subject>Business computer systems</dc:subject>
  <dc:creator>P.F.Newbury</dc:creator>
  <cp:keywords/>
  <dc:description/>
  <cp:lastModifiedBy>Arabi</cp:lastModifiedBy>
  <cp:revision>372</cp:revision>
  <cp:lastPrinted>2001-01-30T09:39:06Z</cp:lastPrinted>
  <dcterms:created xsi:type="dcterms:W3CDTF">1997-09-22T10:18:26Z</dcterms:created>
  <dcterms:modified xsi:type="dcterms:W3CDTF">2023-07-28T03:59:55Z</dcterms:modified>
</cp:coreProperties>
</file>